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32"/>
  </p:notesMasterIdLst>
  <p:handoutMasterIdLst>
    <p:handoutMasterId r:id="rId33"/>
  </p:handoutMasterIdLst>
  <p:sldIdLst>
    <p:sldId id="297" r:id="rId2"/>
    <p:sldId id="350" r:id="rId3"/>
    <p:sldId id="390" r:id="rId4"/>
    <p:sldId id="388" r:id="rId5"/>
    <p:sldId id="393" r:id="rId6"/>
    <p:sldId id="387" r:id="rId7"/>
    <p:sldId id="360" r:id="rId8"/>
    <p:sldId id="389" r:id="rId9"/>
    <p:sldId id="391" r:id="rId10"/>
    <p:sldId id="364" r:id="rId11"/>
    <p:sldId id="362" r:id="rId12"/>
    <p:sldId id="367" r:id="rId13"/>
    <p:sldId id="366" r:id="rId14"/>
    <p:sldId id="369" r:id="rId15"/>
    <p:sldId id="375" r:id="rId16"/>
    <p:sldId id="373" r:id="rId17"/>
    <p:sldId id="374" r:id="rId18"/>
    <p:sldId id="377" r:id="rId19"/>
    <p:sldId id="379" r:id="rId20"/>
    <p:sldId id="380" r:id="rId21"/>
    <p:sldId id="372" r:id="rId22"/>
    <p:sldId id="371" r:id="rId23"/>
    <p:sldId id="392" r:id="rId24"/>
    <p:sldId id="394" r:id="rId25"/>
    <p:sldId id="381" r:id="rId26"/>
    <p:sldId id="383" r:id="rId27"/>
    <p:sldId id="384" r:id="rId28"/>
    <p:sldId id="382" r:id="rId29"/>
    <p:sldId id="385" r:id="rId30"/>
    <p:sldId id="386" r:id="rId31"/>
  </p:sldIdLst>
  <p:sldSz cx="9144000" cy="6858000" type="screen4x3"/>
  <p:notesSz cx="6794500" cy="99822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6600"/>
    <a:srgbClr val="FFFF9F"/>
    <a:srgbClr val="FFFFFF"/>
    <a:srgbClr val="FFFFCD"/>
    <a:srgbClr val="FFFFE7"/>
    <a:srgbClr val="FFFFBD"/>
    <a:srgbClr val="FFFF85"/>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9401" autoAdjust="0"/>
  </p:normalViewPr>
  <p:slideViewPr>
    <p:cSldViewPr snapToGrid="0">
      <p:cViewPr varScale="1">
        <p:scale>
          <a:sx n="69" d="100"/>
          <a:sy n="69" d="100"/>
        </p:scale>
        <p:origin x="-1038" y="-102"/>
      </p:cViewPr>
      <p:guideLst>
        <p:guide orient="horz" pos="2166"/>
        <p:guide pos="29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44813"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48131" name="Rectangle 3"/>
          <p:cNvSpPr>
            <a:spLocks noGrp="1" noChangeArrowheads="1"/>
          </p:cNvSpPr>
          <p:nvPr>
            <p:ph type="dt" sz="quarter" idx="1"/>
          </p:nvPr>
        </p:nvSpPr>
        <p:spPr bwMode="auto">
          <a:xfrm>
            <a:off x="3848100" y="0"/>
            <a:ext cx="2944813"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48132" name="Rectangle 4"/>
          <p:cNvSpPr>
            <a:spLocks noGrp="1" noChangeArrowheads="1"/>
          </p:cNvSpPr>
          <p:nvPr>
            <p:ph type="ftr" sz="quarter" idx="2"/>
          </p:nvPr>
        </p:nvSpPr>
        <p:spPr bwMode="auto">
          <a:xfrm>
            <a:off x="0" y="9482138"/>
            <a:ext cx="2944813"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48133" name="Rectangle 5"/>
          <p:cNvSpPr>
            <a:spLocks noGrp="1" noChangeArrowheads="1"/>
          </p:cNvSpPr>
          <p:nvPr>
            <p:ph type="sldNum" sz="quarter" idx="3"/>
          </p:nvPr>
        </p:nvSpPr>
        <p:spPr bwMode="auto">
          <a:xfrm>
            <a:off x="3848100" y="9482138"/>
            <a:ext cx="2944813"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D2BAA20-D1E9-48B7-B819-156651A05393}" type="slidenum">
              <a:rPr lang="en-GB"/>
              <a:pPr/>
              <a:t>‹#›</a:t>
            </a:fld>
            <a:endParaRPr lang="en-GB"/>
          </a:p>
        </p:txBody>
      </p:sp>
    </p:spTree>
    <p:extLst>
      <p:ext uri="{BB962C8B-B14F-4D97-AF65-F5344CB8AC3E}">
        <p14:creationId xmlns:p14="http://schemas.microsoft.com/office/powerpoint/2010/main" val="3689744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44813"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41987" name="Rectangle 3"/>
          <p:cNvSpPr>
            <a:spLocks noGrp="1" noChangeArrowheads="1"/>
          </p:cNvSpPr>
          <p:nvPr>
            <p:ph type="dt" idx="1"/>
          </p:nvPr>
        </p:nvSpPr>
        <p:spPr bwMode="auto">
          <a:xfrm>
            <a:off x="3848100" y="0"/>
            <a:ext cx="2944813"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41988" name="Rectangle 4"/>
          <p:cNvSpPr>
            <a:spLocks noGrp="1" noRot="1" noChangeAspect="1" noChangeArrowheads="1" noTextEdit="1"/>
          </p:cNvSpPr>
          <p:nvPr>
            <p:ph type="sldImg" idx="2"/>
          </p:nvPr>
        </p:nvSpPr>
        <p:spPr bwMode="auto">
          <a:xfrm>
            <a:off x="901700" y="749300"/>
            <a:ext cx="4991100" cy="3743325"/>
          </a:xfrm>
          <a:prstGeom prst="rect">
            <a:avLst/>
          </a:prstGeom>
          <a:noFill/>
          <a:ln w="9525">
            <a:solidFill>
              <a:srgbClr val="000000"/>
            </a:solidFill>
            <a:miter lim="800000"/>
            <a:headEnd/>
            <a:tailEnd/>
          </a:ln>
          <a:effectLst/>
        </p:spPr>
      </p:sp>
      <p:sp>
        <p:nvSpPr>
          <p:cNvPr id="41989" name="Rectangle 5"/>
          <p:cNvSpPr>
            <a:spLocks noGrp="1" noChangeArrowheads="1"/>
          </p:cNvSpPr>
          <p:nvPr>
            <p:ph type="body" sz="quarter" idx="3"/>
          </p:nvPr>
        </p:nvSpPr>
        <p:spPr bwMode="auto">
          <a:xfrm>
            <a:off x="679450" y="4741863"/>
            <a:ext cx="5435600" cy="44910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1990" name="Rectangle 6"/>
          <p:cNvSpPr>
            <a:spLocks noGrp="1" noChangeArrowheads="1"/>
          </p:cNvSpPr>
          <p:nvPr>
            <p:ph type="ftr" sz="quarter" idx="4"/>
          </p:nvPr>
        </p:nvSpPr>
        <p:spPr bwMode="auto">
          <a:xfrm>
            <a:off x="0" y="9482138"/>
            <a:ext cx="2944813"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41991" name="Rectangle 7"/>
          <p:cNvSpPr>
            <a:spLocks noGrp="1" noChangeArrowheads="1"/>
          </p:cNvSpPr>
          <p:nvPr>
            <p:ph type="sldNum" sz="quarter" idx="5"/>
          </p:nvPr>
        </p:nvSpPr>
        <p:spPr bwMode="auto">
          <a:xfrm>
            <a:off x="3848100" y="9482138"/>
            <a:ext cx="2944813"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9D7EDDA-3BC2-4AE5-95B3-B51818841FA4}" type="slidenum">
              <a:rPr lang="en-GB"/>
              <a:pPr/>
              <a:t>‹#›</a:t>
            </a:fld>
            <a:endParaRPr lang="en-GB"/>
          </a:p>
        </p:txBody>
      </p:sp>
    </p:spTree>
    <p:extLst>
      <p:ext uri="{BB962C8B-B14F-4D97-AF65-F5344CB8AC3E}">
        <p14:creationId xmlns:p14="http://schemas.microsoft.com/office/powerpoint/2010/main" val="2983635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FEF90B-6493-4D98-BD65-1B3140460F71}" type="slidenum">
              <a:rPr lang="en-GB"/>
              <a:pPr/>
              <a:t>1</a:t>
            </a:fld>
            <a:endParaRPr lang="en-GB"/>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xfrm>
            <a:off x="906463" y="4741863"/>
            <a:ext cx="4981575" cy="4491037"/>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7</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10</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11</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12</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13</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14</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15</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16</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17</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18</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19</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20</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21</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22</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23</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25</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26</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27</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28</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29</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BE820-4F5D-4855-93DC-7566EDFE65D0}" type="slidenum">
              <a:rPr lang="en-GB"/>
              <a:pPr/>
              <a:t>30</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06463" y="4741863"/>
            <a:ext cx="4981575" cy="4491037"/>
          </a:xfrm>
        </p:spPr>
        <p:txBody>
          <a:bodyPr/>
          <a:lstStyle/>
          <a:p>
            <a:endParaRPr lang="en-NZ"/>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8571" name="Rectangle 27"/>
          <p:cNvSpPr>
            <a:spLocks noChangeArrowheads="1"/>
          </p:cNvSpPr>
          <p:nvPr userDrawn="1"/>
        </p:nvSpPr>
        <p:spPr bwMode="auto">
          <a:xfrm>
            <a:off x="0" y="0"/>
            <a:ext cx="9144000" cy="981075"/>
          </a:xfrm>
          <a:prstGeom prst="rect">
            <a:avLst/>
          </a:prstGeom>
          <a:gradFill rotWithShape="1">
            <a:gsLst>
              <a:gs pos="0">
                <a:srgbClr val="C00000"/>
              </a:gs>
              <a:gs pos="100000">
                <a:srgbClr val="3366FF">
                  <a:gamma/>
                  <a:shade val="22745"/>
                  <a:invGamma/>
                </a:srgbClr>
              </a:gs>
            </a:gsLst>
            <a:lin ang="18900000" scaled="1"/>
          </a:gradFill>
          <a:ln w="9525">
            <a:noFill/>
            <a:miter lim="800000"/>
            <a:headEnd/>
            <a:tailEnd/>
          </a:ln>
          <a:effectLst/>
        </p:spPr>
        <p:txBody>
          <a:bodyPr wrap="none" anchor="ctr"/>
          <a:lstStyle/>
          <a:p>
            <a:endParaRPr lang="en-NZ"/>
          </a:p>
        </p:txBody>
      </p:sp>
      <p:pic>
        <p:nvPicPr>
          <p:cNvPr id="4" name="Picture 36" descr="Presentation1"/>
          <p:cNvPicPr>
            <a:picLocks noChangeAspect="1" noChangeArrowheads="1"/>
          </p:cNvPicPr>
          <p:nvPr userDrawn="1"/>
        </p:nvPicPr>
        <p:blipFill>
          <a:blip r:embed="rId2"/>
          <a:srcRect/>
          <a:stretch>
            <a:fillRect/>
          </a:stretch>
        </p:blipFill>
        <p:spPr bwMode="auto">
          <a:xfrm>
            <a:off x="246063" y="3021006"/>
            <a:ext cx="8650287" cy="2289175"/>
          </a:xfrm>
          <a:prstGeom prst="rect">
            <a:avLst/>
          </a:prstGeom>
          <a:noFill/>
        </p:spPr>
      </p:pic>
      <p:sp>
        <p:nvSpPr>
          <p:cNvPr id="6" name="Rectangle 29"/>
          <p:cNvSpPr>
            <a:spLocks noChangeArrowheads="1"/>
          </p:cNvSpPr>
          <p:nvPr userDrawn="1"/>
        </p:nvSpPr>
        <p:spPr bwMode="auto">
          <a:xfrm>
            <a:off x="6409679" y="2912056"/>
            <a:ext cx="2518422" cy="2447925"/>
          </a:xfrm>
          <a:prstGeom prst="rect">
            <a:avLst/>
          </a:prstGeom>
          <a:gradFill rotWithShape="1">
            <a:gsLst>
              <a:gs pos="0">
                <a:schemeClr val="bg1">
                  <a:alpha val="0"/>
                </a:schemeClr>
              </a:gs>
              <a:gs pos="100000">
                <a:schemeClr val="bg1">
                  <a:gamma/>
                  <a:tint val="0"/>
                  <a:invGamma/>
                </a:schemeClr>
              </a:gs>
            </a:gsLst>
            <a:lin ang="0" scaled="1"/>
          </a:gradFill>
          <a:ln w="9525">
            <a:noFill/>
            <a:miter lim="800000"/>
            <a:headEnd/>
            <a:tailEnd/>
          </a:ln>
          <a:effectLst/>
        </p:spPr>
        <p:txBody>
          <a:bodyPr wrap="none" anchor="ctr"/>
          <a:lstStyle/>
          <a:p>
            <a:endParaRPr lang="en-NZ"/>
          </a:p>
        </p:txBody>
      </p:sp>
      <p:sp>
        <p:nvSpPr>
          <p:cNvPr id="7" name="Rectangle 30"/>
          <p:cNvSpPr>
            <a:spLocks noChangeArrowheads="1"/>
          </p:cNvSpPr>
          <p:nvPr userDrawn="1"/>
        </p:nvSpPr>
        <p:spPr bwMode="auto">
          <a:xfrm flipH="1">
            <a:off x="179388" y="2983493"/>
            <a:ext cx="2608200" cy="2447925"/>
          </a:xfrm>
          <a:prstGeom prst="rect">
            <a:avLst/>
          </a:prstGeom>
          <a:gradFill rotWithShape="1">
            <a:gsLst>
              <a:gs pos="0">
                <a:schemeClr val="bg1">
                  <a:alpha val="0"/>
                </a:schemeClr>
              </a:gs>
              <a:gs pos="100000">
                <a:schemeClr val="bg1">
                  <a:gamma/>
                  <a:tint val="0"/>
                  <a:invGamma/>
                </a:schemeClr>
              </a:gs>
            </a:gsLst>
            <a:lin ang="0" scaled="1"/>
          </a:gradFill>
          <a:ln w="9525">
            <a:noFill/>
            <a:miter lim="800000"/>
            <a:headEnd/>
            <a:tailEnd/>
          </a:ln>
          <a:effectLst/>
        </p:spPr>
        <p:txBody>
          <a:bodyPr wrap="none" anchor="ctr"/>
          <a:lstStyle/>
          <a:p>
            <a:endParaRPr lang="en-NZ"/>
          </a:p>
        </p:txBody>
      </p:sp>
      <p:pic>
        <p:nvPicPr>
          <p:cNvPr id="8" name="Picture 38" descr="BME Logo"/>
          <p:cNvPicPr>
            <a:picLocks noChangeArrowheads="1"/>
          </p:cNvPicPr>
          <p:nvPr userDrawn="1"/>
        </p:nvPicPr>
        <p:blipFill>
          <a:blip r:embed="rId3">
            <a:clrChange>
              <a:clrFrom>
                <a:srgbClr val="FEFEFE"/>
              </a:clrFrom>
              <a:clrTo>
                <a:srgbClr val="FEFEFE">
                  <a:alpha val="0"/>
                </a:srgbClr>
              </a:clrTo>
            </a:clrChange>
          </a:blip>
          <a:srcRect/>
          <a:stretch>
            <a:fillRect/>
          </a:stretch>
        </p:blipFill>
        <p:spPr bwMode="auto">
          <a:xfrm>
            <a:off x="1961003" y="6147412"/>
            <a:ext cx="1729648" cy="710588"/>
          </a:xfrm>
          <a:prstGeom prst="rect">
            <a:avLst/>
          </a:prstGeom>
          <a:noFill/>
        </p:spPr>
      </p:pic>
      <p:pic>
        <p:nvPicPr>
          <p:cNvPr id="9" name="Picture 6"/>
          <p:cNvPicPr>
            <a:picLocks noChangeAspect="1" noChangeArrowheads="1"/>
          </p:cNvPicPr>
          <p:nvPr userDrawn="1"/>
        </p:nvPicPr>
        <p:blipFill>
          <a:blip r:embed="rId4"/>
          <a:srcRect/>
          <a:stretch>
            <a:fillRect/>
          </a:stretch>
        </p:blipFill>
        <p:spPr bwMode="auto">
          <a:xfrm>
            <a:off x="859664" y="6092366"/>
            <a:ext cx="876449" cy="765634"/>
          </a:xfrm>
          <a:prstGeom prst="rect">
            <a:avLst/>
          </a:prstGeom>
          <a:noFill/>
          <a:ln w="9525">
            <a:noFill/>
            <a:miter lim="800000"/>
            <a:headEnd/>
            <a:tailEnd/>
          </a:ln>
        </p:spPr>
      </p:pic>
      <p:pic>
        <p:nvPicPr>
          <p:cNvPr id="10" name="Picture 14" descr="unilogo"/>
          <p:cNvPicPr>
            <a:picLocks noChangeAspect="1" noChangeArrowheads="1"/>
          </p:cNvPicPr>
          <p:nvPr userDrawn="1"/>
        </p:nvPicPr>
        <p:blipFill>
          <a:blip r:embed="rId5"/>
          <a:srcRect l="7895" t="18434" r="17982" b="18434"/>
          <a:stretch>
            <a:fillRect/>
          </a:stretch>
        </p:blipFill>
        <p:spPr bwMode="auto">
          <a:xfrm>
            <a:off x="0" y="5762438"/>
            <a:ext cx="739505" cy="1095562"/>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N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484313"/>
            <a:ext cx="4038600"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484313"/>
            <a:ext cx="4038600"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049962"/>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11588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15888"/>
            <a:ext cx="6778625" cy="811212"/>
          </a:xfrm>
        </p:spPr>
        <p:txBody>
          <a:bodyPr/>
          <a:lstStyle/>
          <a:p>
            <a:r>
              <a:rPr lang="en-US" smtClean="0"/>
              <a:t>Click to edit Master title style</a:t>
            </a:r>
            <a:endParaRPr lang="en-NZ"/>
          </a:p>
        </p:txBody>
      </p:sp>
      <p:sp>
        <p:nvSpPr>
          <p:cNvPr id="3" name="Text Placeholder 2"/>
          <p:cNvSpPr>
            <a:spLocks noGrp="1"/>
          </p:cNvSpPr>
          <p:nvPr>
            <p:ph type="body" sz="half" idx="1"/>
          </p:nvPr>
        </p:nvSpPr>
        <p:spPr>
          <a:xfrm>
            <a:off x="457200" y="1484313"/>
            <a:ext cx="4038600" cy="468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484313"/>
            <a:ext cx="4038600" cy="468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37" name="Rectangle 17"/>
          <p:cNvSpPr>
            <a:spLocks noChangeArrowheads="1"/>
          </p:cNvSpPr>
          <p:nvPr/>
        </p:nvSpPr>
        <p:spPr bwMode="auto">
          <a:xfrm>
            <a:off x="0" y="0"/>
            <a:ext cx="9144000" cy="981075"/>
          </a:xfrm>
          <a:prstGeom prst="rect">
            <a:avLst/>
          </a:prstGeom>
          <a:gradFill rotWithShape="1">
            <a:gsLst>
              <a:gs pos="0">
                <a:srgbClr val="C00000"/>
              </a:gs>
              <a:gs pos="100000">
                <a:srgbClr val="3366FF">
                  <a:gamma/>
                  <a:shade val="22745"/>
                  <a:invGamma/>
                </a:srgbClr>
              </a:gs>
            </a:gsLst>
            <a:lin ang="18900000" scaled="1"/>
          </a:gradFill>
          <a:ln w="9525">
            <a:noFill/>
            <a:miter lim="800000"/>
            <a:headEnd/>
            <a:tailEnd/>
          </a:ln>
          <a:effectLst/>
        </p:spPr>
        <p:txBody>
          <a:bodyPr wrap="none" anchor="ctr"/>
          <a:lstStyle/>
          <a:p>
            <a:endParaRPr lang="en-NZ"/>
          </a:p>
        </p:txBody>
      </p:sp>
      <p:sp>
        <p:nvSpPr>
          <p:cNvPr id="107535" name="Rectangle 15"/>
          <p:cNvSpPr>
            <a:spLocks noGrp="1" noChangeArrowheads="1"/>
          </p:cNvSpPr>
          <p:nvPr>
            <p:ph type="body" idx="1"/>
          </p:nvPr>
        </p:nvSpPr>
        <p:spPr bwMode="auto">
          <a:xfrm>
            <a:off x="457200" y="1484313"/>
            <a:ext cx="8229600" cy="46815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p:txBody>
      </p:sp>
      <p:sp>
        <p:nvSpPr>
          <p:cNvPr id="107534" name="Rectangle 14"/>
          <p:cNvSpPr>
            <a:spLocks noGrp="1" noChangeArrowheads="1"/>
          </p:cNvSpPr>
          <p:nvPr>
            <p:ph type="title"/>
          </p:nvPr>
        </p:nvSpPr>
        <p:spPr bwMode="auto">
          <a:xfrm>
            <a:off x="1994053" y="115888"/>
            <a:ext cx="6995712" cy="8112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pic>
        <p:nvPicPr>
          <p:cNvPr id="107543" name="Picture 23" descr="BME Logo"/>
          <p:cNvPicPr>
            <a:picLocks noChangeArrowheads="1"/>
          </p:cNvPicPr>
          <p:nvPr/>
        </p:nvPicPr>
        <p:blipFill>
          <a:blip r:embed="rId14">
            <a:clrChange>
              <a:clrFrom>
                <a:srgbClr val="FEFEFE"/>
              </a:clrFrom>
              <a:clrTo>
                <a:srgbClr val="FEFEFE">
                  <a:alpha val="0"/>
                </a:srgbClr>
              </a:clrTo>
            </a:clrChange>
          </a:blip>
          <a:srcRect/>
          <a:stretch>
            <a:fillRect/>
          </a:stretch>
        </p:blipFill>
        <p:spPr bwMode="auto">
          <a:xfrm>
            <a:off x="33051" y="166228"/>
            <a:ext cx="1835150" cy="709612"/>
          </a:xfrm>
          <a:prstGeom prst="rect">
            <a:avLst/>
          </a:prstGeom>
          <a:noFill/>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r" rtl="0" eaLnBrk="1" fontAlgn="base" hangingPunct="1">
        <a:spcBef>
          <a:spcPct val="0"/>
        </a:spcBef>
        <a:spcAft>
          <a:spcPct val="0"/>
        </a:spcAft>
        <a:defRPr sz="3200" b="1">
          <a:solidFill>
            <a:schemeClr val="bg1"/>
          </a:solidFill>
          <a:effectLst>
            <a:outerShdw blurRad="38100" dist="38100" dir="2700000" algn="tl">
              <a:srgbClr val="C0C0C0"/>
            </a:outerShdw>
          </a:effectLst>
          <a:latin typeface="+mj-lt"/>
          <a:ea typeface="+mj-ea"/>
          <a:cs typeface="+mj-cs"/>
        </a:defRPr>
      </a:lvl1pPr>
      <a:lvl2pPr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2pPr>
      <a:lvl3pPr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3pPr>
      <a:lvl4pPr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4pPr>
      <a:lvl5pPr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5pPr>
      <a:lvl6pPr marL="457200"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6pPr>
      <a:lvl7pPr marL="914400"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7pPr>
      <a:lvl8pPr marL="1371600"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8pPr>
      <a:lvl9pPr marL="1828800" algn="l" rtl="0" eaLnBrk="1" fontAlgn="base" hangingPunct="1">
        <a:spcBef>
          <a:spcPct val="0"/>
        </a:spcBef>
        <a:spcAft>
          <a:spcPct val="0"/>
        </a:spcAft>
        <a:defRPr sz="3200" b="1">
          <a:solidFill>
            <a:schemeClr val="bg1"/>
          </a:solidFill>
          <a:effectLst>
            <a:outerShdw blurRad="38100" dist="38100" dir="2700000" algn="tl">
              <a:srgbClr val="C0C0C0"/>
            </a:outerShdw>
          </a:effectLst>
          <a:latin typeface="Arial" charset="0"/>
        </a:defRPr>
      </a:lvl9pPr>
    </p:titleStyle>
    <p:bodyStyle>
      <a:lvl1pPr marL="342900" indent="-342900" algn="l" rtl="0" eaLnBrk="1" fontAlgn="base" hangingPunct="1">
        <a:spcBef>
          <a:spcPct val="30000"/>
        </a:spcBef>
        <a:spcAft>
          <a:spcPct val="10000"/>
        </a:spcAft>
        <a:buClr>
          <a:srgbClr val="A50021"/>
        </a:buClr>
        <a:buSzPct val="65000"/>
        <a:buFont typeface="Wingdings" pitchFamily="2" charset="2"/>
        <a:buChar char="n"/>
        <a:defRPr sz="2200">
          <a:solidFill>
            <a:srgbClr val="A50021"/>
          </a:solidFill>
          <a:latin typeface="+mn-lt"/>
          <a:ea typeface="+mn-ea"/>
          <a:cs typeface="+mn-cs"/>
        </a:defRPr>
      </a:lvl1pPr>
      <a:lvl2pPr marL="742950" indent="-285750" algn="l" rtl="0" eaLnBrk="1" fontAlgn="base" hangingPunct="1">
        <a:spcBef>
          <a:spcPct val="20000"/>
        </a:spcBef>
        <a:spcAft>
          <a:spcPct val="0"/>
        </a:spcAft>
        <a:buClr>
          <a:srgbClr val="19327E"/>
        </a:buClr>
        <a:buSzPct val="50000"/>
        <a:buFont typeface="Wingdings" pitchFamily="2" charset="2"/>
        <a:buChar char="¨"/>
        <a:defRPr>
          <a:solidFill>
            <a:schemeClr val="tx1"/>
          </a:solidFill>
          <a:latin typeface="+mn-lt"/>
        </a:defRPr>
      </a:lvl2pPr>
      <a:lvl3pPr marL="1143000" indent="-228600" algn="l" rtl="0" eaLnBrk="1" fontAlgn="base" hangingPunct="1">
        <a:spcBef>
          <a:spcPct val="20000"/>
        </a:spcBef>
        <a:spcAft>
          <a:spcPct val="0"/>
        </a:spcAft>
        <a:buClr>
          <a:srgbClr val="19327E"/>
        </a:buClr>
        <a:buSzPct val="65000"/>
        <a:buFont typeface="Wingdings" pitchFamily="2" charset="2"/>
        <a:buChar char="n"/>
        <a:defRPr sz="1200">
          <a:solidFill>
            <a:schemeClr val="tx1"/>
          </a:solidFill>
          <a:latin typeface="+mn-lt"/>
        </a:defRPr>
      </a:lvl3pPr>
      <a:lvl4pPr marL="1600200" indent="-228600" algn="l" rtl="0" eaLnBrk="1" fontAlgn="base" hangingPunct="1">
        <a:spcBef>
          <a:spcPct val="20000"/>
        </a:spcBef>
        <a:spcAft>
          <a:spcPct val="0"/>
        </a:spcAft>
        <a:buClr>
          <a:srgbClr val="19327E"/>
        </a:buClr>
        <a:buSzPct val="50000"/>
        <a:buFont typeface="Wingdings" pitchFamily="2" charset="2"/>
        <a:buChar char="¨"/>
        <a:defRPr sz="12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jpeg"/><Relationship Id="rId7" Type="http://schemas.openxmlformats.org/officeDocument/2006/relationships/image" Target="../media/image12.png"/><Relationship Id="rId12"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8.jpeg"/><Relationship Id="rId9"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4535488" y="5594247"/>
            <a:ext cx="4457684" cy="1197764"/>
          </a:xfrm>
          <a:prstGeom prst="rect">
            <a:avLst/>
          </a:prstGeom>
          <a:noFill/>
          <a:ln w="9525">
            <a:noFill/>
            <a:miter lim="800000"/>
            <a:headEnd/>
            <a:tailEnd/>
          </a:ln>
        </p:spPr>
        <p:txBody>
          <a:bodyPr wrap="square">
            <a:spAutoFit/>
          </a:bodyPr>
          <a:lstStyle/>
          <a:p>
            <a:pPr algn="r">
              <a:spcBef>
                <a:spcPct val="50000"/>
              </a:spcBef>
            </a:pPr>
            <a:r>
              <a:rPr lang="en-NZ" sz="1800" b="1" dirty="0" smtClean="0"/>
              <a:t>Prof. J. Geoffrey Chase</a:t>
            </a:r>
            <a:endParaRPr lang="en-NZ" sz="1800" b="1" dirty="0"/>
          </a:p>
          <a:p>
            <a:pPr algn="r">
              <a:spcBef>
                <a:spcPts val="720"/>
              </a:spcBef>
            </a:pPr>
            <a:r>
              <a:rPr lang="en-NZ" sz="1200" i="1" dirty="0"/>
              <a:t>Department of Mechanical </a:t>
            </a:r>
            <a:r>
              <a:rPr lang="en-NZ" sz="1200" i="1" dirty="0" smtClean="0"/>
              <a:t>Engineering</a:t>
            </a:r>
          </a:p>
          <a:p>
            <a:pPr algn="r">
              <a:spcBef>
                <a:spcPts val="0"/>
              </a:spcBef>
            </a:pPr>
            <a:r>
              <a:rPr lang="en-NZ" sz="1200" i="1" dirty="0" smtClean="0"/>
              <a:t>Centre for Bio-Engineering</a:t>
            </a:r>
            <a:r>
              <a:rPr lang="en-NZ" sz="1200" i="1" dirty="0"/>
              <a:t/>
            </a:r>
            <a:br>
              <a:rPr lang="en-NZ" sz="1200" i="1" dirty="0"/>
            </a:br>
            <a:r>
              <a:rPr lang="en-NZ" sz="1200" i="1" dirty="0"/>
              <a:t>University of Canterbury</a:t>
            </a:r>
            <a:br>
              <a:rPr lang="en-NZ" sz="1200" i="1" dirty="0"/>
            </a:br>
            <a:r>
              <a:rPr lang="en-NZ" sz="1200" i="1" dirty="0"/>
              <a:t>Christchurch, New Zealand</a:t>
            </a:r>
            <a:endParaRPr lang="en-GB" sz="1200" i="1" dirty="0"/>
          </a:p>
        </p:txBody>
      </p:sp>
      <p:sp>
        <p:nvSpPr>
          <p:cNvPr id="5" name="Rectangle 4"/>
          <p:cNvSpPr txBox="1">
            <a:spLocks noChangeArrowheads="1"/>
          </p:cNvSpPr>
          <p:nvPr/>
        </p:nvSpPr>
        <p:spPr bwMode="auto">
          <a:xfrm>
            <a:off x="188536" y="970961"/>
            <a:ext cx="8776355" cy="20267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lnSpc>
                <a:spcPct val="90000"/>
              </a:lnSpc>
              <a:spcBef>
                <a:spcPts val="600"/>
              </a:spcBef>
              <a:spcAft>
                <a:spcPts val="0"/>
              </a:spcAft>
              <a:defRPr/>
            </a:pPr>
            <a:r>
              <a:rPr lang="en-NZ" sz="3600" b="1" kern="0" dirty="0">
                <a:solidFill>
                  <a:srgbClr val="C00000"/>
                </a:solidFill>
                <a:effectLst>
                  <a:outerShdw blurRad="38100" dist="38100" dir="2700000" algn="tl">
                    <a:srgbClr val="C0C0C0"/>
                  </a:outerShdw>
                </a:effectLst>
                <a:latin typeface="+mj-lt"/>
                <a:ea typeface="+mj-ea"/>
                <a:cs typeface="+mj-cs"/>
              </a:rPr>
              <a:t>FUTURE THERAPIES: THE FUTURE OF CLOSED LOOP INSULIN </a:t>
            </a:r>
            <a:r>
              <a:rPr lang="en-NZ" sz="3600" b="1" kern="0" dirty="0" smtClean="0">
                <a:solidFill>
                  <a:srgbClr val="C00000"/>
                </a:solidFill>
                <a:effectLst>
                  <a:outerShdw blurRad="38100" dist="38100" dir="2700000" algn="tl">
                    <a:srgbClr val="C0C0C0"/>
                  </a:outerShdw>
                </a:effectLst>
                <a:latin typeface="+mj-lt"/>
                <a:ea typeface="+mj-ea"/>
                <a:cs typeface="+mj-cs"/>
              </a:rPr>
              <a:t>INFUSIONS</a:t>
            </a:r>
          </a:p>
          <a:p>
            <a:pPr lvl="0" algn="ctr">
              <a:lnSpc>
                <a:spcPct val="90000"/>
              </a:lnSpc>
              <a:spcBef>
                <a:spcPts val="600"/>
              </a:spcBef>
              <a:spcAft>
                <a:spcPts val="0"/>
              </a:spcAft>
              <a:defRPr/>
            </a:pPr>
            <a:endParaRPr lang="en-GB" sz="2800" b="1" kern="0" dirty="0" smtClean="0">
              <a:solidFill>
                <a:schemeClr val="bg1">
                  <a:lumMod val="75000"/>
                </a:schemeClr>
              </a:solidFill>
              <a:latin typeface="+mj-lt"/>
              <a:ea typeface="+mj-ea"/>
              <a:cs typeface="+mj-cs"/>
            </a:endParaRPr>
          </a:p>
          <a:p>
            <a:pPr lvl="0" algn="ctr">
              <a:lnSpc>
                <a:spcPct val="90000"/>
              </a:lnSpc>
              <a:spcBef>
                <a:spcPts val="600"/>
              </a:spcBef>
              <a:spcAft>
                <a:spcPts val="0"/>
              </a:spcAft>
              <a:defRPr/>
            </a:pPr>
            <a:r>
              <a:rPr lang="en-GB" sz="2800" b="1" kern="0" dirty="0" smtClean="0">
                <a:solidFill>
                  <a:schemeClr val="bg1">
                    <a:lumMod val="75000"/>
                  </a:schemeClr>
                </a:solidFill>
                <a:latin typeface="+mj-lt"/>
                <a:ea typeface="+mj-ea"/>
                <a:cs typeface="+mj-cs"/>
              </a:rPr>
              <a:t>Pumps, Sensors and Patients .. Oh my!</a:t>
            </a:r>
            <a:endParaRPr kumimoji="0" lang="en-NZ" sz="2400" b="1" i="0" u="none" strike="noStrike" kern="0" cap="none" spc="0" normalizeH="0" baseline="0" noProof="0" dirty="0">
              <a:ln>
                <a:noFill/>
              </a:ln>
              <a:solidFill>
                <a:schemeClr val="bg1">
                  <a:lumMod val="75000"/>
                </a:schemeClr>
              </a:solidFill>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A well known story in the ICU</a:t>
            </a:r>
            <a:endParaRPr lang="en-NZ" sz="2800" dirty="0"/>
          </a:p>
        </p:txBody>
      </p:sp>
      <p:sp>
        <p:nvSpPr>
          <p:cNvPr id="10" name="Rectangle 3"/>
          <p:cNvSpPr>
            <a:spLocks noChangeArrowheads="1"/>
          </p:cNvSpPr>
          <p:nvPr/>
        </p:nvSpPr>
        <p:spPr bwMode="auto">
          <a:xfrm>
            <a:off x="9244" y="1112838"/>
            <a:ext cx="9134756" cy="5507037"/>
          </a:xfrm>
          <a:prstGeom prst="rect">
            <a:avLst/>
          </a:prstGeom>
          <a:noFill/>
          <a:ln w="9525">
            <a:noFill/>
            <a:miter lim="800000"/>
            <a:headEnd/>
            <a:tailEnd/>
          </a:ln>
          <a:effectLst/>
        </p:spPr>
        <p:txBody>
          <a:bodyPr/>
          <a:lstStyle/>
          <a:p>
            <a:pPr marL="539750" indent="-342900">
              <a:lnSpc>
                <a:spcPct val="105000"/>
              </a:lnSpc>
              <a:spcBef>
                <a:spcPct val="30000"/>
              </a:spcBef>
              <a:spcAft>
                <a:spcPct val="100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Hyperglycaemia (High Blood Sugar) is prevalent in critical care &amp; increases mortality</a:t>
            </a:r>
          </a:p>
          <a:p>
            <a:pPr marL="1004888" lvl="1" indent="-285750">
              <a:lnSpc>
                <a:spcPct val="105000"/>
              </a:lnSpc>
              <a:spcBef>
                <a:spcPct val="20000"/>
              </a:spcBef>
              <a:buClr>
                <a:srgbClr val="19327E"/>
              </a:buClr>
              <a:buSzPct val="90000"/>
              <a:buFont typeface="Wingdings" pitchFamily="2" charset="2"/>
              <a:buChar char="§"/>
            </a:pPr>
            <a:r>
              <a:rPr lang="en-AU" altLang="zh-CN" sz="1400" dirty="0" smtClean="0">
                <a:ea typeface="SimSun" pitchFamily="2" charset="-122"/>
              </a:rPr>
              <a:t>Impaired insulin production + Increased insulin resistance = High Blood Glucose (BG)</a:t>
            </a:r>
          </a:p>
          <a:p>
            <a:pPr marL="1004888" lvl="1" indent="-285750">
              <a:lnSpc>
                <a:spcPct val="105000"/>
              </a:lnSpc>
              <a:spcBef>
                <a:spcPct val="20000"/>
              </a:spcBef>
              <a:buClr>
                <a:srgbClr val="19327E"/>
              </a:buClr>
              <a:buSzPct val="90000"/>
              <a:buFont typeface="Wingdings" pitchFamily="2" charset="2"/>
              <a:buChar char="§"/>
            </a:pPr>
            <a:r>
              <a:rPr lang="en-AU" altLang="zh-CN" sz="1400" dirty="0" smtClean="0">
                <a:ea typeface="SimSun" pitchFamily="2" charset="-122"/>
              </a:rPr>
              <a:t>Average BG values </a:t>
            </a:r>
            <a:r>
              <a:rPr lang="en-AU" altLang="zh-CN" sz="1400" b="1" dirty="0" smtClean="0">
                <a:ea typeface="SimSun" pitchFamily="2" charset="-122"/>
              </a:rPr>
              <a:t>&gt; 10mmol/L</a:t>
            </a:r>
            <a:r>
              <a:rPr lang="en-AU" altLang="zh-CN" sz="1400" dirty="0" smtClean="0">
                <a:ea typeface="SimSun" pitchFamily="2" charset="-122"/>
              </a:rPr>
              <a:t> are not uncommon</a:t>
            </a:r>
            <a:endParaRPr lang="en-AU" altLang="zh-CN" sz="800" dirty="0" smtClean="0">
              <a:solidFill>
                <a:srgbClr val="19327E"/>
              </a:solidFill>
              <a:ea typeface="SimSun" pitchFamily="2" charset="-122"/>
            </a:endParaRPr>
          </a:p>
          <a:p>
            <a:pPr marL="539750" indent="-342900">
              <a:lnSpc>
                <a:spcPct val="105000"/>
              </a:lnSpc>
              <a:spcBef>
                <a:spcPts val="600"/>
              </a:spcBef>
              <a:spcAft>
                <a:spcPct val="10000"/>
              </a:spcAft>
              <a:buClr>
                <a:srgbClr val="19327E"/>
              </a:buClr>
              <a:buSzPct val="90000"/>
              <a:buFont typeface="Wingdings" pitchFamily="2" charset="2"/>
              <a:buChar char="§"/>
            </a:pPr>
            <a:endParaRPr lang="en-AU" altLang="zh-CN" sz="1400" b="1" dirty="0" smtClean="0">
              <a:solidFill>
                <a:srgbClr val="A50021"/>
              </a:solidFill>
              <a:ea typeface="SimSun" pitchFamily="2" charset="-122"/>
            </a:endParaRPr>
          </a:p>
          <a:p>
            <a:pPr marL="539750" indent="-342900">
              <a:lnSpc>
                <a:spcPct val="105000"/>
              </a:lnSpc>
              <a:spcBef>
                <a:spcPts val="600"/>
              </a:spcBef>
              <a:spcAft>
                <a:spcPct val="100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Tight Glycaemic Control (TGC)  better outcomes:</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Reduced mortality ~17-43% (6.1-7.75 </a:t>
            </a:r>
            <a:r>
              <a:rPr lang="en-AU" altLang="zh-CN" sz="1400" dirty="0" err="1" smtClean="0">
                <a:ea typeface="SimSun" pitchFamily="2" charset="-122"/>
              </a:rPr>
              <a:t>mmol</a:t>
            </a:r>
            <a:r>
              <a:rPr lang="en-AU" altLang="zh-CN" sz="1400" dirty="0" smtClean="0">
                <a:ea typeface="SimSun" pitchFamily="2" charset="-122"/>
              </a:rPr>
              <a:t>/L) </a:t>
            </a:r>
            <a:r>
              <a:rPr lang="en-AU" altLang="zh-CN" sz="1000" dirty="0" smtClean="0">
                <a:ea typeface="SimSun" pitchFamily="2" charset="-122"/>
              </a:rPr>
              <a:t>[van den </a:t>
            </a:r>
            <a:r>
              <a:rPr lang="en-AU" altLang="zh-CN" sz="1000" dirty="0" err="1" smtClean="0">
                <a:ea typeface="SimSun" pitchFamily="2" charset="-122"/>
              </a:rPr>
              <a:t>Berghe</a:t>
            </a:r>
            <a:r>
              <a:rPr lang="en-AU" altLang="zh-CN" sz="1000" dirty="0" smtClean="0">
                <a:ea typeface="SimSun" pitchFamily="2" charset="-122"/>
              </a:rPr>
              <a:t>, </a:t>
            </a:r>
            <a:r>
              <a:rPr lang="en-AU" altLang="zh-CN" sz="1000" dirty="0" err="1" smtClean="0">
                <a:ea typeface="SimSun" pitchFamily="2" charset="-122"/>
              </a:rPr>
              <a:t>Krinsley</a:t>
            </a:r>
            <a:r>
              <a:rPr lang="en-AU" altLang="zh-CN" sz="1000" dirty="0" smtClean="0">
                <a:ea typeface="SimSun" pitchFamily="2" charset="-122"/>
              </a:rPr>
              <a:t>, Chase]</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Organ failure rate and severity reduced </a:t>
            </a:r>
            <a:r>
              <a:rPr lang="en-AU" altLang="zh-CN" sz="1000" dirty="0" smtClean="0">
                <a:solidFill>
                  <a:srgbClr val="000000"/>
                </a:solidFill>
                <a:ea typeface="SimSun" pitchFamily="2" charset="-122"/>
              </a:rPr>
              <a:t>[Chase]</a:t>
            </a:r>
            <a:endParaRPr lang="en-AU" altLang="zh-CN" sz="1400" dirty="0" smtClean="0">
              <a:ea typeface="SimSun" pitchFamily="2" charset="-122"/>
            </a:endParaRP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Savings of $1500-3000 per patient treated </a:t>
            </a:r>
            <a:r>
              <a:rPr lang="en-AU" altLang="zh-CN" sz="1000" dirty="0" smtClean="0">
                <a:ea typeface="SimSun" pitchFamily="2" charset="-122"/>
              </a:rPr>
              <a:t>[van den </a:t>
            </a:r>
            <a:r>
              <a:rPr lang="en-AU" altLang="zh-CN" sz="1000" dirty="0" err="1" smtClean="0">
                <a:ea typeface="SimSun" pitchFamily="2" charset="-122"/>
              </a:rPr>
              <a:t>Berghe</a:t>
            </a:r>
            <a:r>
              <a:rPr lang="en-AU" altLang="zh-CN" sz="1000" dirty="0" smtClean="0">
                <a:ea typeface="SimSun" pitchFamily="2" charset="-122"/>
              </a:rPr>
              <a:t>, </a:t>
            </a:r>
            <a:r>
              <a:rPr lang="en-AU" altLang="zh-CN" sz="1000" dirty="0" err="1" smtClean="0">
                <a:ea typeface="SimSun" pitchFamily="2" charset="-122"/>
              </a:rPr>
              <a:t>Krinsley</a:t>
            </a:r>
            <a:r>
              <a:rPr lang="en-AU" altLang="zh-CN" sz="1000" dirty="0" smtClean="0">
                <a:ea typeface="SimSun" pitchFamily="2" charset="-122"/>
              </a:rPr>
              <a:t>]</a:t>
            </a:r>
            <a:endParaRPr lang="en-AU" altLang="zh-CN" sz="800" b="1" dirty="0" smtClean="0">
              <a:solidFill>
                <a:srgbClr val="19327E"/>
              </a:solidFill>
              <a:ea typeface="SimSun" pitchFamily="2" charset="-122"/>
            </a:endParaRPr>
          </a:p>
          <a:p>
            <a:pPr marL="539750" indent="-342900">
              <a:lnSpc>
                <a:spcPct val="115000"/>
              </a:lnSpc>
              <a:spcBef>
                <a:spcPts val="600"/>
              </a:spcBef>
              <a:spcAft>
                <a:spcPct val="10000"/>
              </a:spcAft>
              <a:buClr>
                <a:srgbClr val="19327E"/>
              </a:buClr>
              <a:buSzPct val="90000"/>
              <a:buFont typeface="Wingdings" pitchFamily="2" charset="2"/>
              <a:buChar char="§"/>
            </a:pPr>
            <a:endParaRPr lang="en-AU" altLang="zh-CN" sz="1400" b="1" dirty="0" smtClean="0">
              <a:solidFill>
                <a:srgbClr val="A50021"/>
              </a:solidFill>
              <a:ea typeface="SimSun" pitchFamily="2" charset="-122"/>
            </a:endParaRPr>
          </a:p>
          <a:p>
            <a:pPr marL="539750" indent="-342900">
              <a:lnSpc>
                <a:spcPct val="115000"/>
              </a:lnSpc>
              <a:spcBef>
                <a:spcPts val="600"/>
              </a:spcBef>
              <a:spcAft>
                <a:spcPct val="100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However, there is a catch...</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Several studies report increased risk of hypoglycaemia</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Optimal control requires high measurement frequency (1-2 hourly or better)</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Most TGC studies measure  blood glucose1-4 hourly, more frequently only if BG is low</a:t>
            </a:r>
          </a:p>
          <a:p>
            <a:pPr marL="1004888" lvl="1" indent="-285750">
              <a:lnSpc>
                <a:spcPct val="115000"/>
              </a:lnSpc>
              <a:spcBef>
                <a:spcPct val="20000"/>
              </a:spcBef>
              <a:buClr>
                <a:srgbClr val="19327E"/>
              </a:buClr>
              <a:buSzPct val="90000"/>
              <a:buFont typeface="Wingdings" pitchFamily="2" charset="2"/>
              <a:buChar char="§"/>
            </a:pPr>
            <a:r>
              <a:rPr lang="en-AU" altLang="zh-CN" sz="1400" dirty="0" smtClean="0">
                <a:ea typeface="SimSun" pitchFamily="2" charset="-122"/>
              </a:rPr>
              <a:t>Frequent measurement (even 1-2 hourly) uncommon due to the </a:t>
            </a:r>
            <a:r>
              <a:rPr lang="en-AU" altLang="zh-CN" sz="1400" b="1" dirty="0" smtClean="0">
                <a:solidFill>
                  <a:srgbClr val="FF0000"/>
                </a:solidFill>
                <a:ea typeface="SimSun" pitchFamily="2" charset="-122"/>
              </a:rPr>
              <a:t>clinical effort </a:t>
            </a:r>
            <a:r>
              <a:rPr lang="en-AU" altLang="zh-CN" sz="1000" dirty="0" smtClean="0">
                <a:solidFill>
                  <a:srgbClr val="000000"/>
                </a:solidFill>
                <a:ea typeface="SimSun" pitchFamily="2" charset="-122"/>
              </a:rPr>
              <a:t>[e.g. </a:t>
            </a:r>
            <a:r>
              <a:rPr lang="en-AU" altLang="zh-CN" sz="1000" dirty="0" err="1" smtClean="0">
                <a:solidFill>
                  <a:srgbClr val="000000"/>
                </a:solidFill>
                <a:ea typeface="SimSun" pitchFamily="2" charset="-122"/>
              </a:rPr>
              <a:t>MacKenzie</a:t>
            </a:r>
            <a:r>
              <a:rPr lang="en-AU" altLang="zh-CN" sz="1000" dirty="0" smtClean="0">
                <a:solidFill>
                  <a:srgbClr val="000000"/>
                </a:solidFill>
                <a:ea typeface="SimSun" pitchFamily="2" charset="-122"/>
              </a:rPr>
              <a:t>]</a:t>
            </a:r>
            <a:endParaRPr lang="en-AU" altLang="zh-CN" sz="1400" b="1" dirty="0" smtClean="0">
              <a:solidFill>
                <a:srgbClr val="FF0000"/>
              </a:solidFill>
              <a:ea typeface="SimSun" pitchFamily="2" charset="-12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p:txBody>
      </p:sp>
      <p:sp>
        <p:nvSpPr>
          <p:cNvPr id="716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NZ"/>
          </a:p>
        </p:txBody>
      </p:sp>
      <p:sp>
        <p:nvSpPr>
          <p:cNvPr id="7" name="TextBox 6"/>
          <p:cNvSpPr txBox="1"/>
          <p:nvPr/>
        </p:nvSpPr>
        <p:spPr>
          <a:xfrm>
            <a:off x="1126357" y="5880166"/>
            <a:ext cx="6836543" cy="338554"/>
          </a:xfrm>
          <a:prstGeom prst="rect">
            <a:avLst/>
          </a:prstGeom>
          <a:solidFill>
            <a:schemeClr val="bg1"/>
          </a:solidFill>
          <a:ln w="19050">
            <a:solidFill>
              <a:srgbClr val="FF0000"/>
            </a:solidFill>
          </a:ln>
          <a:effectLst>
            <a:outerShdw blurRad="50800" dist="38100" dir="2700000" algn="tl" rotWithShape="0">
              <a:prstClr val="black">
                <a:alpha val="40000"/>
              </a:prstClr>
            </a:outerShdw>
          </a:effectLst>
        </p:spPr>
        <p:txBody>
          <a:bodyPr wrap="square" rtlCol="0">
            <a:spAutoFit/>
          </a:bodyPr>
          <a:lstStyle/>
          <a:p>
            <a:pPr marL="0" lvl="1"/>
            <a:r>
              <a:rPr lang="en-AU" altLang="zh-CN" sz="1600" dirty="0" smtClean="0">
                <a:ea typeface="SimSun" pitchFamily="2" charset="-122"/>
              </a:rPr>
              <a:t>The result is extremely variable control with longer measurement intervals</a:t>
            </a:r>
            <a:endParaRPr lang="en-NZ"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Closed Loop?</a:t>
            </a:r>
            <a:endParaRPr lang="en-US" dirty="0"/>
          </a:p>
        </p:txBody>
      </p:sp>
      <p:sp>
        <p:nvSpPr>
          <p:cNvPr id="3" name="Content Placeholder 2"/>
          <p:cNvSpPr>
            <a:spLocks noGrp="1"/>
          </p:cNvSpPr>
          <p:nvPr>
            <p:ph idx="1"/>
          </p:nvPr>
        </p:nvSpPr>
        <p:spPr/>
        <p:txBody>
          <a:bodyPr/>
          <a:lstStyle/>
          <a:p>
            <a:r>
              <a:rPr lang="en-US" dirty="0" smtClean="0"/>
              <a:t>A control systems engineering expression</a:t>
            </a:r>
          </a:p>
          <a:p>
            <a:r>
              <a:rPr lang="en-US" dirty="0" smtClean="0"/>
              <a:t>Created by 3 main elements</a:t>
            </a:r>
          </a:p>
          <a:p>
            <a:pPr lvl="1"/>
            <a:r>
              <a:rPr lang="en-US" dirty="0" smtClean="0"/>
              <a:t>A dynamic “plant” or “system” </a:t>
            </a:r>
            <a:r>
              <a:rPr lang="en-US" dirty="0" smtClean="0">
                <a:sym typeface="Wingdings" pitchFamily="2" charset="2"/>
              </a:rPr>
              <a:t> The Patient</a:t>
            </a:r>
          </a:p>
          <a:p>
            <a:pPr lvl="1"/>
            <a:r>
              <a:rPr lang="en-US" dirty="0" smtClean="0"/>
              <a:t>Sensors to measure plant response </a:t>
            </a:r>
            <a:r>
              <a:rPr lang="en-US" dirty="0" smtClean="0">
                <a:sym typeface="Wingdings" pitchFamily="2" charset="2"/>
              </a:rPr>
              <a:t> CGMs or Glucometers</a:t>
            </a:r>
          </a:p>
          <a:p>
            <a:pPr lvl="1"/>
            <a:r>
              <a:rPr lang="en-US" dirty="0" smtClean="0">
                <a:sym typeface="Wingdings" pitchFamily="2" charset="2"/>
              </a:rPr>
              <a:t>Actuators to give input  Infusion Pumps for insulin or nutrition</a:t>
            </a:r>
          </a:p>
          <a:p>
            <a:r>
              <a:rPr lang="en-US" dirty="0" smtClean="0">
                <a:sym typeface="Wingdings" pitchFamily="2" charset="2"/>
              </a:rPr>
              <a:t>Feedback control?</a:t>
            </a:r>
          </a:p>
          <a:p>
            <a:pPr lvl="1"/>
            <a:r>
              <a:rPr lang="en-US" dirty="0" smtClean="0">
                <a:sym typeface="Wingdings" pitchFamily="2" charset="2"/>
              </a:rPr>
              <a:t>So, it’s really about the “processor” which is your protocol</a:t>
            </a:r>
            <a:endParaRPr lang="en-US" dirty="0"/>
          </a:p>
        </p:txBody>
      </p:sp>
      <p:pic>
        <p:nvPicPr>
          <p:cNvPr id="1026" name="Picture 2" descr="C:\Users\jgc39\Desktop\1-s2_0-S0039914007007072-g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1551" y="4226879"/>
            <a:ext cx="5090472" cy="2541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356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6" descr="nur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9388" y="3943350"/>
            <a:ext cx="126841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2" name="Oval 3"/>
          <p:cNvSpPr>
            <a:spLocks noChangeArrowheads="1"/>
          </p:cNvSpPr>
          <p:nvPr/>
        </p:nvSpPr>
        <p:spPr bwMode="auto">
          <a:xfrm>
            <a:off x="906463" y="1622425"/>
            <a:ext cx="5867400" cy="3429000"/>
          </a:xfrm>
          <a:prstGeom prst="ellipse">
            <a:avLst/>
          </a:prstGeom>
          <a:noFill/>
          <a:ln w="63500">
            <a:solidFill>
              <a:srgbClr val="19688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NZ">
              <a:latin typeface="Calibri" pitchFamily="34" charset="0"/>
            </a:endParaRPr>
          </a:p>
        </p:txBody>
      </p:sp>
      <p:sp>
        <p:nvSpPr>
          <p:cNvPr id="71683" name="Rectangle 5"/>
          <p:cNvSpPr>
            <a:spLocks noChangeArrowheads="1"/>
          </p:cNvSpPr>
          <p:nvPr/>
        </p:nvSpPr>
        <p:spPr bwMode="auto">
          <a:xfrm>
            <a:off x="457200" y="2362200"/>
            <a:ext cx="2057400" cy="1905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pic>
        <p:nvPicPr>
          <p:cNvPr id="71684" name="Picture 6" descr="nur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194468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7" descr="ICU patien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38" y="3579813"/>
            <a:ext cx="2443162"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9" descr="graseby3300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9725" y="4552950"/>
            <a:ext cx="15113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 Box 10"/>
          <p:cNvSpPr txBox="1">
            <a:spLocks noChangeArrowheads="1"/>
          </p:cNvSpPr>
          <p:nvPr/>
        </p:nvSpPr>
        <p:spPr bwMode="auto">
          <a:xfrm>
            <a:off x="4595813" y="5307013"/>
            <a:ext cx="27352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Bef>
                <a:spcPct val="50000"/>
              </a:spcBef>
            </a:pPr>
            <a:r>
              <a:rPr lang="en-NZ" sz="1400" b="1"/>
              <a:t>Standard infuser equipment adjusted by nurses</a:t>
            </a:r>
            <a:endParaRPr lang="en-AU" sz="1400" b="1"/>
          </a:p>
        </p:txBody>
      </p:sp>
      <p:sp>
        <p:nvSpPr>
          <p:cNvPr id="71688" name="Text Box 14"/>
          <p:cNvSpPr txBox="1">
            <a:spLocks noChangeArrowheads="1"/>
          </p:cNvSpPr>
          <p:nvPr/>
        </p:nvSpPr>
        <p:spPr bwMode="auto">
          <a:xfrm>
            <a:off x="981075" y="5402263"/>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spcBef>
                <a:spcPct val="50000"/>
              </a:spcBef>
            </a:pPr>
            <a:r>
              <a:rPr lang="en-NZ" sz="1400" b="1"/>
              <a:t>Patient management</a:t>
            </a:r>
            <a:endParaRPr lang="en-AU" sz="1400" b="1"/>
          </a:p>
        </p:txBody>
      </p:sp>
      <p:sp>
        <p:nvSpPr>
          <p:cNvPr id="71689" name="Text Box 16"/>
          <p:cNvSpPr txBox="1">
            <a:spLocks noChangeArrowheads="1"/>
          </p:cNvSpPr>
          <p:nvPr/>
        </p:nvSpPr>
        <p:spPr bwMode="auto">
          <a:xfrm>
            <a:off x="1828800" y="28956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spcBef>
                <a:spcPct val="50000"/>
              </a:spcBef>
            </a:pPr>
            <a:r>
              <a:rPr lang="en-NZ" sz="1400" b="1"/>
              <a:t>Measured data</a:t>
            </a:r>
            <a:endParaRPr lang="en-AU" sz="1400" b="1"/>
          </a:p>
        </p:txBody>
      </p:sp>
      <p:sp>
        <p:nvSpPr>
          <p:cNvPr id="71690" name="AutoShape 18"/>
          <p:cNvSpPr>
            <a:spLocks noChangeArrowheads="1"/>
          </p:cNvSpPr>
          <p:nvPr/>
        </p:nvSpPr>
        <p:spPr bwMode="auto">
          <a:xfrm rot="-4372778">
            <a:off x="3114675" y="4852988"/>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1" name="AutoShape 19"/>
          <p:cNvSpPr>
            <a:spLocks noChangeArrowheads="1"/>
          </p:cNvSpPr>
          <p:nvPr/>
        </p:nvSpPr>
        <p:spPr bwMode="auto">
          <a:xfrm rot="-6814219">
            <a:off x="5478463" y="4543425"/>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2" name="Title 25"/>
          <p:cNvSpPr>
            <a:spLocks noGrp="1"/>
          </p:cNvSpPr>
          <p:nvPr>
            <p:ph type="title"/>
          </p:nvPr>
        </p:nvSpPr>
        <p:spPr/>
        <p:txBody>
          <a:bodyPr/>
          <a:lstStyle/>
          <a:p>
            <a:pPr eaLnBrk="1" hangingPunct="1"/>
            <a:r>
              <a:rPr lang="en-NZ" dirty="0" smtClean="0"/>
              <a:t>So, actually, the loop is already closed!</a:t>
            </a:r>
          </a:p>
        </p:txBody>
      </p:sp>
      <p:sp>
        <p:nvSpPr>
          <p:cNvPr id="71693" name="TextBox 1"/>
          <p:cNvSpPr txBox="1">
            <a:spLocks noChangeArrowheads="1"/>
          </p:cNvSpPr>
          <p:nvPr/>
        </p:nvSpPr>
        <p:spPr bwMode="auto">
          <a:xfrm>
            <a:off x="0" y="590636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GB" dirty="0">
                <a:latin typeface="Calibri" pitchFamily="34" charset="0"/>
              </a:rPr>
              <a:t>“Nurse-in-the-loop” system. Standard ICU equipment and/or low-cost commodity hardware</a:t>
            </a:r>
            <a:r>
              <a:rPr lang="en-GB" dirty="0" smtClean="0">
                <a:latin typeface="Calibri" pitchFamily="34" charset="0"/>
              </a:rPr>
              <a:t>.</a:t>
            </a:r>
          </a:p>
          <a:p>
            <a:pPr algn="ctr"/>
            <a:endParaRPr lang="en-GB" dirty="0">
              <a:latin typeface="Calibri" pitchFamily="34" charset="0"/>
            </a:endParaRPr>
          </a:p>
          <a:p>
            <a:pPr algn="ctr"/>
            <a:r>
              <a:rPr lang="en-GB" b="1" dirty="0" smtClean="0">
                <a:latin typeface="Calibri" pitchFamily="34" charset="0"/>
              </a:rPr>
              <a:t>Interestingly, automated closed-loop control is viewed as a panacea that will cure all!</a:t>
            </a:r>
            <a:endParaRPr lang="en-GB" b="1" dirty="0">
              <a:latin typeface="Calibri" pitchFamily="34" charset="0"/>
            </a:endParaRPr>
          </a:p>
        </p:txBody>
      </p:sp>
      <p:sp>
        <p:nvSpPr>
          <p:cNvPr id="71694" name="Rectangle 4"/>
          <p:cNvSpPr>
            <a:spLocks noChangeArrowheads="1"/>
          </p:cNvSpPr>
          <p:nvPr/>
        </p:nvSpPr>
        <p:spPr bwMode="auto">
          <a:xfrm>
            <a:off x="4572000" y="1143000"/>
            <a:ext cx="3962400" cy="2592388"/>
          </a:xfrm>
          <a:prstGeom prst="rect">
            <a:avLst/>
          </a:prstGeom>
          <a:solidFill>
            <a:schemeClr val="bg1"/>
          </a:solidFill>
          <a:ln w="28575" algn="ctr">
            <a:solidFill>
              <a:srgbClr val="000000"/>
            </a:solidFill>
            <a:prstDash val="lgDash"/>
            <a:miter lim="800000"/>
            <a:headEnd/>
            <a:tailEnd/>
          </a:ln>
        </p:spPr>
        <p:txBody>
          <a:bodyPr wrap="none" anchor="ctr"/>
          <a:lstStyle/>
          <a:p>
            <a:endParaRPr lang="en-NZ">
              <a:latin typeface="Calibri" pitchFamily="34" charset="0"/>
            </a:endParaRPr>
          </a:p>
        </p:txBody>
      </p:sp>
      <p:sp>
        <p:nvSpPr>
          <p:cNvPr id="71697" name="AutoShape 17"/>
          <p:cNvSpPr>
            <a:spLocks noChangeArrowheads="1"/>
          </p:cNvSpPr>
          <p:nvPr/>
        </p:nvSpPr>
        <p:spPr bwMode="auto">
          <a:xfrm rot="5400000">
            <a:off x="4376738" y="1495425"/>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8" name="Text Box 12"/>
          <p:cNvSpPr txBox="1">
            <a:spLocks noChangeArrowheads="1"/>
          </p:cNvSpPr>
          <p:nvPr/>
        </p:nvSpPr>
        <p:spPr bwMode="auto">
          <a:xfrm>
            <a:off x="4611688" y="1171575"/>
            <a:ext cx="3853582"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spcBef>
                <a:spcPct val="50000"/>
              </a:spcBef>
            </a:pPr>
            <a:r>
              <a:rPr lang="en-NZ" sz="1400" b="1" dirty="0" smtClean="0"/>
              <a:t>Unit BG Protocol: all have similar attributes</a:t>
            </a:r>
          </a:p>
          <a:p>
            <a:pPr marL="1028700" lvl="1">
              <a:spcBef>
                <a:spcPct val="50000"/>
              </a:spcBef>
              <a:buFont typeface="Arial" pitchFamily="34" charset="0"/>
              <a:buChar char="•"/>
            </a:pPr>
            <a:r>
              <a:rPr lang="en-NZ" sz="1400" b="1" dirty="0" smtClean="0"/>
              <a:t>Fixed dosing as function of BG</a:t>
            </a:r>
          </a:p>
          <a:p>
            <a:pPr marL="1028700" lvl="1">
              <a:spcBef>
                <a:spcPct val="50000"/>
              </a:spcBef>
              <a:buFont typeface="Arial" pitchFamily="34" charset="0"/>
              <a:buChar char="•"/>
            </a:pPr>
            <a:r>
              <a:rPr lang="en-NZ" sz="1400" b="1" dirty="0" smtClean="0"/>
              <a:t>Measurement interval</a:t>
            </a:r>
          </a:p>
          <a:p>
            <a:pPr marL="1028700" lvl="1">
              <a:spcBef>
                <a:spcPct val="50000"/>
              </a:spcBef>
              <a:buFont typeface="Arial" pitchFamily="34" charset="0"/>
              <a:buChar char="•"/>
            </a:pPr>
            <a:r>
              <a:rPr lang="en-NZ" sz="1400" b="1" dirty="0" smtClean="0"/>
              <a:t>Adjustment </a:t>
            </a:r>
          </a:p>
          <a:p>
            <a:pPr marL="1028700" lvl="1">
              <a:spcBef>
                <a:spcPct val="50000"/>
              </a:spcBef>
              <a:buFont typeface="Arial" pitchFamily="34" charset="0"/>
              <a:buChar char="•"/>
            </a:pPr>
            <a:r>
              <a:rPr lang="en-NZ" sz="1400" b="1" dirty="0" smtClean="0"/>
              <a:t>Often on paper, sometimes on computer</a:t>
            </a:r>
          </a:p>
          <a:p>
            <a:pPr marL="1028700" lvl="1">
              <a:spcBef>
                <a:spcPct val="50000"/>
              </a:spcBef>
              <a:buFont typeface="Arial" pitchFamily="34" charset="0"/>
              <a:buChar char="•"/>
            </a:pPr>
            <a:r>
              <a:rPr lang="en-NZ" sz="1400" b="1" dirty="0" smtClean="0"/>
              <a:t>Minimal effort (often)</a:t>
            </a:r>
          </a:p>
          <a:p>
            <a:pPr marL="1028700" lvl="1">
              <a:spcBef>
                <a:spcPct val="50000"/>
              </a:spcBef>
              <a:buFont typeface="Arial" pitchFamily="34" charset="0"/>
              <a:buChar char="•"/>
            </a:pPr>
            <a:r>
              <a:rPr lang="en-NZ" sz="1400" b="1" dirty="0" smtClean="0"/>
              <a:t>Variable performance + safety </a:t>
            </a:r>
            <a:endParaRPr lang="en-AU" sz="1400" b="1" dirty="0"/>
          </a:p>
        </p:txBody>
      </p:sp>
      <p:pic>
        <p:nvPicPr>
          <p:cNvPr id="31" name="Picture 8" descr="http://www.midislandmedical.com/images/glucometer.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6463" y="2439194"/>
            <a:ext cx="1581944" cy="104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374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if the loop is closed … </a:t>
            </a:r>
            <a:r>
              <a:rPr lang="en-US" dirty="0" smtClean="0"/>
              <a:t>I’m confused … ?</a:t>
            </a:r>
            <a:endParaRPr lang="en-US" dirty="0"/>
          </a:p>
        </p:txBody>
      </p:sp>
      <p:sp>
        <p:nvSpPr>
          <p:cNvPr id="3" name="Content Placeholder 2"/>
          <p:cNvSpPr>
            <a:spLocks noGrp="1"/>
          </p:cNvSpPr>
          <p:nvPr>
            <p:ph idx="1"/>
          </p:nvPr>
        </p:nvSpPr>
        <p:spPr>
          <a:xfrm>
            <a:off x="457200" y="1108365"/>
            <a:ext cx="8229600" cy="5057486"/>
          </a:xfrm>
        </p:spPr>
        <p:txBody>
          <a:bodyPr/>
          <a:lstStyle/>
          <a:p>
            <a:r>
              <a:rPr lang="en-US" dirty="0" smtClean="0"/>
              <a:t>Automation isn’t a “cures all” solution, it’s only as good as its elements (sensor, processor, input actuator)</a:t>
            </a:r>
          </a:p>
          <a:p>
            <a:pPr lvl="1"/>
            <a:endParaRPr lang="en-US" dirty="0"/>
          </a:p>
          <a:p>
            <a:r>
              <a:rPr lang="en-US" dirty="0" smtClean="0"/>
              <a:t>We already close the loop and succeed (sometimes), fail (rarely) and get confused (most often) in glycemic control</a:t>
            </a:r>
          </a:p>
          <a:p>
            <a:pPr lvl="1"/>
            <a:endParaRPr lang="en-US" dirty="0"/>
          </a:p>
          <a:p>
            <a:r>
              <a:rPr lang="en-US" dirty="0" smtClean="0"/>
              <a:t>One thing it can do is reduce:</a:t>
            </a:r>
          </a:p>
          <a:p>
            <a:pPr lvl="1"/>
            <a:r>
              <a:rPr lang="en-US" dirty="0" smtClean="0"/>
              <a:t>Variability in care (especially if fully automated)</a:t>
            </a:r>
          </a:p>
          <a:p>
            <a:pPr lvl="1"/>
            <a:r>
              <a:rPr lang="en-US" dirty="0" smtClean="0"/>
              <a:t>Concern, worry and effort in clinical staff (something taken care of)</a:t>
            </a:r>
          </a:p>
          <a:p>
            <a:pPr lvl="1"/>
            <a:endParaRPr lang="en-US" dirty="0"/>
          </a:p>
          <a:p>
            <a:r>
              <a:rPr lang="en-US" dirty="0" smtClean="0"/>
              <a:t>At a cost of increased:</a:t>
            </a:r>
          </a:p>
          <a:p>
            <a:pPr lvl="1"/>
            <a:r>
              <a:rPr lang="en-US" dirty="0" smtClean="0"/>
              <a:t>Risk (especially if fully automated) due to blind following</a:t>
            </a:r>
          </a:p>
          <a:p>
            <a:pPr lvl="1"/>
            <a:r>
              <a:rPr lang="en-US" dirty="0" smtClean="0"/>
              <a:t>Emphasis on quality of processor/control protocol </a:t>
            </a:r>
          </a:p>
          <a:p>
            <a:pPr lvl="1"/>
            <a:r>
              <a:rPr lang="en-US" dirty="0" smtClean="0"/>
              <a:t>Technical oversight and capability required</a:t>
            </a:r>
            <a:endParaRPr lang="en-US" dirty="0"/>
          </a:p>
        </p:txBody>
      </p:sp>
    </p:spTree>
    <p:extLst>
      <p:ext uri="{BB962C8B-B14F-4D97-AF65-F5344CB8AC3E}">
        <p14:creationId xmlns:p14="http://schemas.microsoft.com/office/powerpoint/2010/main" val="2181228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6" descr="nur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9388" y="3943350"/>
            <a:ext cx="126841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2" name="Oval 3"/>
          <p:cNvSpPr>
            <a:spLocks noChangeArrowheads="1"/>
          </p:cNvSpPr>
          <p:nvPr/>
        </p:nvSpPr>
        <p:spPr bwMode="auto">
          <a:xfrm>
            <a:off x="906463" y="1622425"/>
            <a:ext cx="5867400" cy="3429000"/>
          </a:xfrm>
          <a:prstGeom prst="ellipse">
            <a:avLst/>
          </a:prstGeom>
          <a:noFill/>
          <a:ln w="63500">
            <a:solidFill>
              <a:srgbClr val="19688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NZ">
              <a:latin typeface="Calibri" pitchFamily="34" charset="0"/>
            </a:endParaRPr>
          </a:p>
        </p:txBody>
      </p:sp>
      <p:sp>
        <p:nvSpPr>
          <p:cNvPr id="71683" name="Rectangle 5"/>
          <p:cNvSpPr>
            <a:spLocks noChangeArrowheads="1"/>
          </p:cNvSpPr>
          <p:nvPr/>
        </p:nvSpPr>
        <p:spPr bwMode="auto">
          <a:xfrm>
            <a:off x="457200" y="2362200"/>
            <a:ext cx="2057400" cy="1905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pic>
        <p:nvPicPr>
          <p:cNvPr id="71684" name="Picture 6" descr="nur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194468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7" descr="ICU patien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38" y="3579813"/>
            <a:ext cx="2443162"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9" descr="graseby3300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9725" y="4552950"/>
            <a:ext cx="15113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 Box 10"/>
          <p:cNvSpPr txBox="1">
            <a:spLocks noChangeArrowheads="1"/>
          </p:cNvSpPr>
          <p:nvPr/>
        </p:nvSpPr>
        <p:spPr bwMode="auto">
          <a:xfrm>
            <a:off x="4595813" y="5307013"/>
            <a:ext cx="27352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Bef>
                <a:spcPct val="50000"/>
              </a:spcBef>
            </a:pPr>
            <a:r>
              <a:rPr lang="en-NZ" sz="1400" b="1"/>
              <a:t>Standard infuser equipment adjusted by nurses</a:t>
            </a:r>
            <a:endParaRPr lang="en-AU" sz="1400" b="1"/>
          </a:p>
        </p:txBody>
      </p:sp>
      <p:sp>
        <p:nvSpPr>
          <p:cNvPr id="71688" name="Text Box 14"/>
          <p:cNvSpPr txBox="1">
            <a:spLocks noChangeArrowheads="1"/>
          </p:cNvSpPr>
          <p:nvPr/>
        </p:nvSpPr>
        <p:spPr bwMode="auto">
          <a:xfrm>
            <a:off x="981075" y="5402263"/>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spcBef>
                <a:spcPct val="50000"/>
              </a:spcBef>
            </a:pPr>
            <a:r>
              <a:rPr lang="en-NZ" sz="1400" b="1"/>
              <a:t>Patient management</a:t>
            </a:r>
            <a:endParaRPr lang="en-AU" sz="1400" b="1"/>
          </a:p>
        </p:txBody>
      </p:sp>
      <p:sp>
        <p:nvSpPr>
          <p:cNvPr id="71689" name="Text Box 16"/>
          <p:cNvSpPr txBox="1">
            <a:spLocks noChangeArrowheads="1"/>
          </p:cNvSpPr>
          <p:nvPr/>
        </p:nvSpPr>
        <p:spPr bwMode="auto">
          <a:xfrm>
            <a:off x="1828800" y="28956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spcBef>
                <a:spcPct val="50000"/>
              </a:spcBef>
            </a:pPr>
            <a:r>
              <a:rPr lang="en-NZ" sz="1400" b="1"/>
              <a:t>Measured data</a:t>
            </a:r>
            <a:endParaRPr lang="en-AU" sz="1400" b="1"/>
          </a:p>
        </p:txBody>
      </p:sp>
      <p:sp>
        <p:nvSpPr>
          <p:cNvPr id="71690" name="AutoShape 18"/>
          <p:cNvSpPr>
            <a:spLocks noChangeArrowheads="1"/>
          </p:cNvSpPr>
          <p:nvPr/>
        </p:nvSpPr>
        <p:spPr bwMode="auto">
          <a:xfrm rot="-4372778">
            <a:off x="3114675" y="4852988"/>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1" name="AutoShape 19"/>
          <p:cNvSpPr>
            <a:spLocks noChangeArrowheads="1"/>
          </p:cNvSpPr>
          <p:nvPr/>
        </p:nvSpPr>
        <p:spPr bwMode="auto">
          <a:xfrm rot="-6814219">
            <a:off x="5478463" y="4543425"/>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2" name="Title 25"/>
          <p:cNvSpPr>
            <a:spLocks noGrp="1"/>
          </p:cNvSpPr>
          <p:nvPr>
            <p:ph type="title"/>
          </p:nvPr>
        </p:nvSpPr>
        <p:spPr/>
        <p:txBody>
          <a:bodyPr/>
          <a:lstStyle/>
          <a:p>
            <a:pPr eaLnBrk="1" hangingPunct="1"/>
            <a:r>
              <a:rPr lang="en-NZ" dirty="0" smtClean="0"/>
              <a:t>Another view then of the closed loop!</a:t>
            </a:r>
          </a:p>
        </p:txBody>
      </p:sp>
      <p:sp>
        <p:nvSpPr>
          <p:cNvPr id="71693" name="TextBox 1"/>
          <p:cNvSpPr txBox="1">
            <a:spLocks noChangeArrowheads="1"/>
          </p:cNvSpPr>
          <p:nvPr/>
        </p:nvSpPr>
        <p:spPr bwMode="auto">
          <a:xfrm>
            <a:off x="0" y="5920215"/>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GB" dirty="0" smtClean="0">
                <a:latin typeface="Calibri" pitchFamily="34" charset="0"/>
              </a:rPr>
              <a:t>Still a “Nurse-in-the-loop</a:t>
            </a:r>
            <a:r>
              <a:rPr lang="en-GB" dirty="0">
                <a:latin typeface="Calibri" pitchFamily="34" charset="0"/>
              </a:rPr>
              <a:t>” </a:t>
            </a:r>
            <a:r>
              <a:rPr lang="en-GB" dirty="0" smtClean="0">
                <a:latin typeface="Calibri" pitchFamily="34" charset="0"/>
              </a:rPr>
              <a:t>system, </a:t>
            </a:r>
            <a:r>
              <a:rPr lang="en-GB" b="1" dirty="0" smtClean="0">
                <a:latin typeface="Calibri" pitchFamily="34" charset="0"/>
              </a:rPr>
              <a:t>but</a:t>
            </a:r>
            <a:r>
              <a:rPr lang="en-GB" dirty="0" smtClean="0">
                <a:latin typeface="Calibri" pitchFamily="34" charset="0"/>
              </a:rPr>
              <a:t> with model-based guidance and ability to make visible underlying sensitivity that drives metabolic response. </a:t>
            </a:r>
            <a:r>
              <a:rPr lang="en-GB" b="1" dirty="0" smtClean="0">
                <a:latin typeface="Calibri" pitchFamily="34" charset="0"/>
              </a:rPr>
              <a:t>I.e. Better to tools to guide decisions, rather than taking them over = a best of both worlds solution</a:t>
            </a:r>
            <a:r>
              <a:rPr lang="en-GB" dirty="0" smtClean="0">
                <a:latin typeface="Calibri" pitchFamily="34" charset="0"/>
              </a:rPr>
              <a:t>.</a:t>
            </a:r>
            <a:endParaRPr lang="en-GB" dirty="0">
              <a:latin typeface="Calibri" pitchFamily="34" charset="0"/>
            </a:endParaRPr>
          </a:p>
        </p:txBody>
      </p:sp>
      <p:sp>
        <p:nvSpPr>
          <p:cNvPr id="71694" name="Rectangle 4"/>
          <p:cNvSpPr>
            <a:spLocks noChangeArrowheads="1"/>
          </p:cNvSpPr>
          <p:nvPr/>
        </p:nvSpPr>
        <p:spPr bwMode="auto">
          <a:xfrm>
            <a:off x="4572000" y="1143000"/>
            <a:ext cx="3962400" cy="2592388"/>
          </a:xfrm>
          <a:prstGeom prst="rect">
            <a:avLst/>
          </a:prstGeom>
          <a:solidFill>
            <a:schemeClr val="bg1"/>
          </a:solidFill>
          <a:ln w="28575" algn="ctr">
            <a:solidFill>
              <a:srgbClr val="000000"/>
            </a:solidFill>
            <a:prstDash val="lgDash"/>
            <a:miter lim="800000"/>
            <a:headEnd/>
            <a:tailEnd/>
          </a:ln>
        </p:spPr>
        <p:txBody>
          <a:bodyPr wrap="none" anchor="ctr"/>
          <a:lstStyle/>
          <a:p>
            <a:endParaRPr lang="en-NZ">
              <a:latin typeface="Calibri" pitchFamily="34" charset="0"/>
            </a:endParaRPr>
          </a:p>
        </p:txBody>
      </p:sp>
      <p:grpSp>
        <p:nvGrpSpPr>
          <p:cNvPr id="71695" name="Group 3"/>
          <p:cNvGrpSpPr>
            <a:grpSpLocks/>
          </p:cNvGrpSpPr>
          <p:nvPr/>
        </p:nvGrpSpPr>
        <p:grpSpPr bwMode="auto">
          <a:xfrm rot="-1800000">
            <a:off x="7289800" y="1711325"/>
            <a:ext cx="1157288" cy="801688"/>
            <a:chOff x="2765" y="2352"/>
            <a:chExt cx="3043" cy="1979"/>
          </a:xfrm>
        </p:grpSpPr>
        <p:pic>
          <p:nvPicPr>
            <p:cNvPr id="37" name="Picture 3" descr="feed_wheel_table"/>
            <p:cNvPicPr>
              <a:picLocks noChangeAspect="1" noChangeArrowheads="1"/>
            </p:cNvPicPr>
            <p:nvPr/>
          </p:nvPicPr>
          <p:blipFill>
            <a:blip r:embed="rId5"/>
            <a:srcRect/>
            <a:stretch>
              <a:fillRect/>
            </a:stretch>
          </p:blipFill>
          <p:spPr bwMode="auto">
            <a:xfrm>
              <a:off x="2762" y="2325"/>
              <a:ext cx="2851" cy="1979"/>
            </a:xfrm>
            <a:prstGeom prst="rect">
              <a:avLst/>
            </a:prstGeom>
            <a:noFill/>
            <a:ln>
              <a:noFill/>
            </a:ln>
            <a:effectLst>
              <a:outerShdw dist="35921" dir="2700000" algn="ctr" rotWithShape="0">
                <a:srgbClr val="808080"/>
              </a:outerShdw>
            </a:effectLst>
            <a:extLst/>
          </p:spPr>
        </p:pic>
        <p:pic>
          <p:nvPicPr>
            <p:cNvPr id="38" name="Picture 4" descr="feed_wheel_dial"/>
            <p:cNvPicPr>
              <a:picLocks noChangeAspect="1" noChangeArrowheads="1"/>
            </p:cNvPicPr>
            <p:nvPr/>
          </p:nvPicPr>
          <p:blipFill>
            <a:blip r:embed="rId6">
              <a:clrChange>
                <a:clrFrom>
                  <a:srgbClr val="FF00FF"/>
                </a:clrFrom>
                <a:clrTo>
                  <a:srgbClr val="FF00FF">
                    <a:alpha val="0"/>
                  </a:srgbClr>
                </a:clrTo>
              </a:clrChange>
            </a:blip>
            <a:srcRect/>
            <a:stretch>
              <a:fillRect/>
            </a:stretch>
          </p:blipFill>
          <p:spPr bwMode="auto">
            <a:xfrm>
              <a:off x="3662" y="2578"/>
              <a:ext cx="2146" cy="1520"/>
            </a:xfrm>
            <a:prstGeom prst="rect">
              <a:avLst/>
            </a:prstGeom>
            <a:noFill/>
            <a:ln>
              <a:noFill/>
            </a:ln>
            <a:effectLst>
              <a:outerShdw dist="35921" dir="2700000" algn="ctr" rotWithShape="0">
                <a:srgbClr val="808080"/>
              </a:outerShdw>
            </a:effectLst>
            <a:extLst/>
          </p:spPr>
        </p:pic>
      </p:grpSp>
      <p:grpSp>
        <p:nvGrpSpPr>
          <p:cNvPr id="71696" name="Group 6"/>
          <p:cNvGrpSpPr>
            <a:grpSpLocks/>
          </p:cNvGrpSpPr>
          <p:nvPr/>
        </p:nvGrpSpPr>
        <p:grpSpPr bwMode="auto">
          <a:xfrm rot="-1800000">
            <a:off x="6954838" y="1276350"/>
            <a:ext cx="1125537" cy="944563"/>
            <a:chOff x="-4857" y="-1534"/>
            <a:chExt cx="2863" cy="2612"/>
          </a:xfrm>
        </p:grpSpPr>
        <p:pic>
          <p:nvPicPr>
            <p:cNvPr id="40" name="Picture 7" descr="insulin_wheel_table"/>
            <p:cNvPicPr>
              <a:picLocks noChangeAspect="1" noChangeArrowheads="1"/>
            </p:cNvPicPr>
            <p:nvPr/>
          </p:nvPicPr>
          <p:blipFill>
            <a:blip r:embed="rId7"/>
            <a:srcRect/>
            <a:stretch>
              <a:fillRect/>
            </a:stretch>
          </p:blipFill>
          <p:spPr bwMode="auto">
            <a:xfrm>
              <a:off x="-4859" y="-1249"/>
              <a:ext cx="2851" cy="1975"/>
            </a:xfrm>
            <a:prstGeom prst="rect">
              <a:avLst/>
            </a:prstGeom>
            <a:noFill/>
            <a:ln>
              <a:noFill/>
            </a:ln>
            <a:effectLst>
              <a:outerShdw dist="35921" dir="2700000" algn="ctr" rotWithShape="0">
                <a:srgbClr val="808080"/>
              </a:outerShdw>
            </a:effectLst>
            <a:extLst/>
          </p:spPr>
        </p:pic>
        <p:pic>
          <p:nvPicPr>
            <p:cNvPr id="41" name="Picture 8" descr="insulin_wheel_dial"/>
            <p:cNvPicPr>
              <a:picLocks noChangeAspect="1" noChangeArrowheads="1"/>
            </p:cNvPicPr>
            <p:nvPr/>
          </p:nvPicPr>
          <p:blipFill>
            <a:blip r:embed="rId8">
              <a:clrChange>
                <a:clrFrom>
                  <a:srgbClr val="FF00FF"/>
                </a:clrFrom>
                <a:clrTo>
                  <a:srgbClr val="FF00FF">
                    <a:alpha val="0"/>
                  </a:srgbClr>
                </a:clrTo>
              </a:clrChange>
            </a:blip>
            <a:srcRect/>
            <a:stretch>
              <a:fillRect/>
            </a:stretch>
          </p:blipFill>
          <p:spPr bwMode="auto">
            <a:xfrm rot="-3600000">
              <a:off x="-4222" y="-1156"/>
              <a:ext cx="2612" cy="1825"/>
            </a:xfrm>
            <a:prstGeom prst="rect">
              <a:avLst/>
            </a:prstGeom>
            <a:noFill/>
            <a:ln>
              <a:noFill/>
            </a:ln>
            <a:effectLst>
              <a:outerShdw dist="35921" dir="2700000" algn="ctr" rotWithShape="0">
                <a:srgbClr val="808080"/>
              </a:outerShdw>
            </a:effectLst>
            <a:extLst/>
          </p:spPr>
        </p:pic>
      </p:grpSp>
      <p:sp>
        <p:nvSpPr>
          <p:cNvPr id="71697" name="AutoShape 17"/>
          <p:cNvSpPr>
            <a:spLocks noChangeArrowheads="1"/>
          </p:cNvSpPr>
          <p:nvPr/>
        </p:nvSpPr>
        <p:spPr bwMode="auto">
          <a:xfrm rot="5400000">
            <a:off x="4376738" y="1495425"/>
            <a:ext cx="304800" cy="304800"/>
          </a:xfrm>
          <a:prstGeom prst="flowChartExtract">
            <a:avLst/>
          </a:prstGeom>
          <a:solidFill>
            <a:srgbClr val="19688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NZ">
              <a:latin typeface="Calibri" pitchFamily="34" charset="0"/>
            </a:endParaRPr>
          </a:p>
        </p:txBody>
      </p:sp>
      <p:sp>
        <p:nvSpPr>
          <p:cNvPr id="71698" name="Text Box 12"/>
          <p:cNvSpPr txBox="1">
            <a:spLocks noChangeArrowheads="1"/>
          </p:cNvSpPr>
          <p:nvPr/>
        </p:nvSpPr>
        <p:spPr bwMode="auto">
          <a:xfrm>
            <a:off x="4611688" y="1171575"/>
            <a:ext cx="2376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spcBef>
                <a:spcPct val="50000"/>
              </a:spcBef>
            </a:pPr>
            <a:r>
              <a:rPr lang="en-NZ" sz="1400" b="1"/>
              <a:t>Decision Support System</a:t>
            </a:r>
            <a:endParaRPr lang="en-AU" sz="1400" b="1"/>
          </a:p>
        </p:txBody>
      </p:sp>
      <p:grpSp>
        <p:nvGrpSpPr>
          <p:cNvPr id="71699" name="Group 25"/>
          <p:cNvGrpSpPr>
            <a:grpSpLocks/>
          </p:cNvGrpSpPr>
          <p:nvPr/>
        </p:nvGrpSpPr>
        <p:grpSpPr bwMode="auto">
          <a:xfrm>
            <a:off x="4824413" y="2882900"/>
            <a:ext cx="2089150" cy="719138"/>
            <a:chOff x="6715051" y="20684182"/>
            <a:chExt cx="6480720" cy="2232248"/>
          </a:xfrm>
        </p:grpSpPr>
        <p:sp>
          <p:nvSpPr>
            <p:cNvPr id="33" name="AutoShape 6830"/>
            <p:cNvSpPr>
              <a:spLocks noChangeArrowheads="1"/>
            </p:cNvSpPr>
            <p:nvPr/>
          </p:nvSpPr>
          <p:spPr bwMode="auto">
            <a:xfrm>
              <a:off x="6715051" y="20684182"/>
              <a:ext cx="6480720" cy="2232248"/>
            </a:xfrm>
            <a:prstGeom prst="roundRect">
              <a:avLst>
                <a:gd name="adj" fmla="val 12333"/>
              </a:avLst>
            </a:prstGeom>
            <a:solidFill>
              <a:srgbClr val="FFFF99"/>
            </a:solidFill>
            <a:ln w="9525">
              <a:solidFill>
                <a:schemeClr val="tx1"/>
              </a:solidFill>
              <a:round/>
              <a:headEnd/>
              <a:tailEnd/>
            </a:ln>
            <a:effectLst>
              <a:outerShdw dist="107763" dir="2700000" algn="ctr" rotWithShape="0">
                <a:schemeClr val="bg2">
                  <a:alpha val="50000"/>
                </a:schemeClr>
              </a:outerShdw>
            </a:effectLst>
          </p:spPr>
          <p:txBody>
            <a:bodyPr wrap="none" anchor="ctr"/>
            <a:lstStyle/>
            <a:p>
              <a:pPr fontAlgn="auto">
                <a:spcBef>
                  <a:spcPts val="0"/>
                </a:spcBef>
                <a:spcAft>
                  <a:spcPts val="0"/>
                </a:spcAft>
                <a:defRPr/>
              </a:pPr>
              <a:endParaRPr lang="en-US">
                <a:latin typeface="+mn-lt"/>
              </a:endParaRPr>
            </a:p>
          </p:txBody>
        </p:sp>
        <p:pic>
          <p:nvPicPr>
            <p:cNvPr id="71705" name="Picture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3083" y="20972214"/>
              <a:ext cx="5904656" cy="1725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700" name="Picture 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1538" y="1563688"/>
            <a:ext cx="223202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510463" y="2439988"/>
            <a:ext cx="506412" cy="471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71702" name="Picture 2" descr="C:\scratch\tablet_1_merged.pn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67550" y="2082800"/>
            <a:ext cx="1241425"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3" name="Text Box 13"/>
          <p:cNvSpPr txBox="1">
            <a:spLocks noChangeArrowheads="1"/>
          </p:cNvSpPr>
          <p:nvPr/>
        </p:nvSpPr>
        <p:spPr bwMode="auto">
          <a:xfrm>
            <a:off x="6650183" y="3588330"/>
            <a:ext cx="2382982" cy="954107"/>
          </a:xfrm>
          <a:prstGeom prst="rect">
            <a:avLst/>
          </a:prstGeom>
          <a:solidFill>
            <a:srgbClr val="FFFFCC"/>
          </a:solidFill>
          <a:ln w="9525">
            <a:solidFill>
              <a:srgbClr val="383838"/>
            </a:solidFill>
            <a:miter lim="800000"/>
            <a:headEnd/>
            <a:tailEnd/>
          </a:ln>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Bef>
                <a:spcPct val="50000"/>
              </a:spcBef>
            </a:pPr>
            <a:r>
              <a:rPr lang="en-NZ" sz="1400" b="1" dirty="0"/>
              <a:t>Identify and utilise “immeasurable” patient </a:t>
            </a:r>
            <a:r>
              <a:rPr lang="en-NZ" sz="1400" b="1" dirty="0" smtClean="0"/>
              <a:t>parameters, in this case, </a:t>
            </a:r>
            <a:r>
              <a:rPr lang="en-NZ" sz="1400" b="1" dirty="0"/>
              <a:t>insulin sensitivity (SI)</a:t>
            </a:r>
            <a:endParaRPr lang="en-AU" sz="1400" b="1" dirty="0"/>
          </a:p>
        </p:txBody>
      </p:sp>
      <p:pic>
        <p:nvPicPr>
          <p:cNvPr id="31" name="Picture 8" descr="http://www.midislandmedical.com/images/glucometer.jpg"/>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6463" y="2439194"/>
            <a:ext cx="1581944" cy="104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300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938150" y="74515"/>
            <a:ext cx="6972300" cy="819150"/>
          </a:xfrm>
          <a:noFill/>
          <a:ln/>
        </p:spPr>
        <p:txBody>
          <a:bodyPr/>
          <a:lstStyle/>
          <a:p>
            <a:r>
              <a:rPr lang="en-NZ" sz="2800" dirty="0" smtClean="0"/>
              <a:t>The “Processor” </a:t>
            </a:r>
            <a:br>
              <a:rPr lang="en-NZ" sz="2800" dirty="0" smtClean="0"/>
            </a:br>
            <a:r>
              <a:rPr lang="en-NZ" sz="2800" dirty="0" smtClean="0"/>
              <a:t>AGC </a:t>
            </a:r>
            <a:r>
              <a:rPr lang="en-NZ" sz="2800" dirty="0" smtClean="0"/>
              <a:t>in Christchurch ICU</a:t>
            </a:r>
            <a:endParaRPr lang="en-NZ" sz="2800" dirty="0"/>
          </a:p>
        </p:txBody>
      </p:sp>
      <p:sp>
        <p:nvSpPr>
          <p:cNvPr id="15" name="TextBox 14"/>
          <p:cNvSpPr txBox="1"/>
          <p:nvPr/>
        </p:nvSpPr>
        <p:spPr>
          <a:xfrm>
            <a:off x="9427" y="1005595"/>
            <a:ext cx="4576620" cy="4924425"/>
          </a:xfrm>
          <a:prstGeom prst="rect">
            <a:avLst/>
          </a:prstGeom>
          <a:noFill/>
          <a:ln>
            <a:solidFill>
              <a:schemeClr val="bg1"/>
            </a:solidFill>
          </a:ln>
        </p:spPr>
        <p:txBody>
          <a:bodyPr wrap="square" rtlCol="0">
            <a:spAutoFit/>
          </a:bodyPr>
          <a:lstStyle/>
          <a:p>
            <a:pPr marL="0" lvl="1" algn="ctr">
              <a:spcAft>
                <a:spcPts val="1200"/>
              </a:spcAft>
            </a:pPr>
            <a:r>
              <a:rPr lang="en-AU" altLang="zh-CN" b="1" u="sng" dirty="0" smtClean="0">
                <a:ea typeface="SimSun" pitchFamily="2" charset="-122"/>
              </a:rPr>
              <a:t>SPRINT</a:t>
            </a:r>
          </a:p>
          <a:p>
            <a:pPr marL="0" lvl="1">
              <a:spcAft>
                <a:spcPts val="1200"/>
              </a:spcAft>
            </a:pPr>
            <a:r>
              <a:rPr lang="en-AU" altLang="zh-CN" sz="1400" b="1" dirty="0" smtClean="0">
                <a:solidFill>
                  <a:schemeClr val="bg2"/>
                </a:solidFill>
                <a:ea typeface="SimSun" pitchFamily="2" charset="-122"/>
              </a:rPr>
              <a:t>In August 2005, we introduced the paper based SPRINT tight glycaemic control protocol</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rPr>
              <a:t>SPRINT achieved 86% of BG measurements within a 4.4-8.0 </a:t>
            </a:r>
            <a:r>
              <a:rPr lang="en-AU" altLang="zh-CN" sz="1400" dirty="0" err="1" smtClean="0">
                <a:solidFill>
                  <a:schemeClr val="bg2"/>
                </a:solidFill>
                <a:ea typeface="SimSun" pitchFamily="2" charset="-122"/>
              </a:rPr>
              <a:t>mmol</a:t>
            </a:r>
            <a:r>
              <a:rPr lang="en-AU" altLang="zh-CN" sz="1400" dirty="0" smtClean="0">
                <a:solidFill>
                  <a:schemeClr val="bg2"/>
                </a:solidFill>
                <a:ea typeface="SimSun" pitchFamily="2" charset="-122"/>
              </a:rPr>
              <a:t>/L band</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rPr>
              <a:t>Mortality was reduced by up to 35%</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rPr>
              <a:t>Reduced hypoglycaemia </a:t>
            </a:r>
            <a:r>
              <a:rPr lang="en-AU" altLang="zh-CN" sz="1400" dirty="0" err="1" smtClean="0">
                <a:solidFill>
                  <a:schemeClr val="bg2"/>
                </a:solidFill>
                <a:ea typeface="SimSun" pitchFamily="2" charset="-122"/>
              </a:rPr>
              <a:t>vs</a:t>
            </a:r>
            <a:r>
              <a:rPr lang="en-AU" altLang="zh-CN" sz="1400" dirty="0" smtClean="0">
                <a:solidFill>
                  <a:schemeClr val="bg2"/>
                </a:solidFill>
                <a:ea typeface="SimSun" pitchFamily="2" charset="-122"/>
              </a:rPr>
              <a:t> conventional</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sym typeface="Wingdings" pitchFamily="2" charset="2"/>
              </a:rPr>
              <a:t>The protocol required on average16 BG measurements per day</a:t>
            </a:r>
            <a:endParaRPr lang="en-AU" altLang="zh-CN" sz="1600" dirty="0" smtClean="0">
              <a:solidFill>
                <a:schemeClr val="bg2"/>
              </a:solidFill>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p:txBody>
      </p:sp>
      <p:cxnSp>
        <p:nvCxnSpPr>
          <p:cNvPr id="17" name="Straight Connector 16"/>
          <p:cNvCxnSpPr/>
          <p:nvPr/>
        </p:nvCxnSpPr>
        <p:spPr>
          <a:xfrm>
            <a:off x="4526733" y="980388"/>
            <a:ext cx="0" cy="58776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0" y="976187"/>
            <a:ext cx="91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548526" y="1005595"/>
            <a:ext cx="4576620" cy="4847481"/>
          </a:xfrm>
          <a:prstGeom prst="rect">
            <a:avLst/>
          </a:prstGeom>
          <a:noFill/>
          <a:ln>
            <a:solidFill>
              <a:schemeClr val="bg1"/>
            </a:solidFill>
          </a:ln>
        </p:spPr>
        <p:txBody>
          <a:bodyPr wrap="square" rtlCol="0">
            <a:spAutoFit/>
          </a:bodyPr>
          <a:lstStyle/>
          <a:p>
            <a:pPr marL="0" lvl="1" algn="ctr">
              <a:spcAft>
                <a:spcPts val="1200"/>
              </a:spcAft>
            </a:pPr>
            <a:r>
              <a:rPr lang="en-AU" altLang="zh-CN" b="1" u="sng" dirty="0" smtClean="0">
                <a:ea typeface="SimSun" pitchFamily="2" charset="-122"/>
              </a:rPr>
              <a:t>STAR</a:t>
            </a:r>
          </a:p>
          <a:p>
            <a:pPr marL="0" lvl="1">
              <a:spcAft>
                <a:spcPts val="1200"/>
              </a:spcAft>
            </a:pPr>
            <a:r>
              <a:rPr lang="en-AU" altLang="zh-CN" sz="1400" b="1" dirty="0" smtClean="0">
                <a:solidFill>
                  <a:schemeClr val="bg2"/>
                </a:solidFill>
                <a:ea typeface="SimSun" pitchFamily="2" charset="-122"/>
              </a:rPr>
              <a:t>Over the following years, SPRINT evolved into the computer based STAR protocol (now used in ICU)</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rPr>
              <a:t>STAR has achieved 89% of BG measurements within a 4.4-8.0 </a:t>
            </a:r>
            <a:r>
              <a:rPr lang="en-AU" altLang="zh-CN" sz="1400" dirty="0" err="1" smtClean="0">
                <a:solidFill>
                  <a:schemeClr val="bg2"/>
                </a:solidFill>
                <a:ea typeface="SimSun" pitchFamily="2" charset="-122"/>
              </a:rPr>
              <a:t>mmol</a:t>
            </a:r>
            <a:r>
              <a:rPr lang="en-AU" altLang="zh-CN" sz="1400" dirty="0" smtClean="0">
                <a:solidFill>
                  <a:schemeClr val="bg2"/>
                </a:solidFill>
                <a:ea typeface="SimSun" pitchFamily="2" charset="-122"/>
              </a:rPr>
              <a:t>/L band to date (~25 patients)</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rPr>
              <a:t>The main advantage is the reduced hypoglycaemia from 2.9% to 0.9% (%BG &lt; 4.0) and an expected 50% further reduction in severe hypoglycemia</a:t>
            </a:r>
          </a:p>
          <a:p>
            <a:pPr marL="179388" lvl="1" indent="-95250">
              <a:spcBef>
                <a:spcPts val="600"/>
              </a:spcBef>
              <a:spcAft>
                <a:spcPts val="0"/>
              </a:spcAft>
              <a:buClr>
                <a:srgbClr val="19327E"/>
              </a:buClr>
              <a:buSzPct val="90000"/>
              <a:buFont typeface="Wingdings" pitchFamily="2" charset="2"/>
              <a:buChar char="§"/>
            </a:pPr>
            <a:r>
              <a:rPr lang="en-AU" altLang="zh-CN" sz="1400" dirty="0" smtClean="0">
                <a:solidFill>
                  <a:schemeClr val="bg2"/>
                </a:solidFill>
                <a:ea typeface="SimSun" pitchFamily="2" charset="-122"/>
                <a:sym typeface="Wingdings" pitchFamily="2" charset="2"/>
              </a:rPr>
              <a:t>BG was measured 12 times per day on average</a:t>
            </a:r>
            <a:endParaRPr lang="en-AU" altLang="zh-CN" sz="1600" dirty="0" smtClean="0">
              <a:solidFill>
                <a:schemeClr val="bg2"/>
              </a:solidFill>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a:p>
            <a:pPr marL="177800" lvl="1">
              <a:spcAft>
                <a:spcPts val="1200"/>
              </a:spcAft>
            </a:pPr>
            <a:endParaRPr lang="en-AU" altLang="zh-CN" sz="1600" dirty="0" smtClean="0">
              <a:ea typeface="SimSun" pitchFamily="2" charset="-122"/>
              <a:sym typeface="Wingdings" pitchFamily="2" charset="2"/>
            </a:endParaRPr>
          </a:p>
        </p:txBody>
      </p:sp>
      <p:pic>
        <p:nvPicPr>
          <p:cNvPr id="23" name="Picture 22" descr="InsulinWheel_dial"/>
          <p:cNvPicPr/>
          <p:nvPr/>
        </p:nvPicPr>
        <p:blipFill>
          <a:blip r:embed="rId3"/>
          <a:srcRect/>
          <a:stretch>
            <a:fillRect/>
          </a:stretch>
        </p:blipFill>
        <p:spPr bwMode="auto">
          <a:xfrm>
            <a:off x="128566" y="4233421"/>
            <a:ext cx="2445261" cy="1564967"/>
          </a:xfrm>
          <a:prstGeom prst="rect">
            <a:avLst/>
          </a:prstGeom>
          <a:noFill/>
          <a:ln w="9525">
            <a:noFill/>
            <a:miter lim="800000"/>
            <a:headEnd/>
            <a:tailEnd/>
          </a:ln>
        </p:spPr>
      </p:pic>
      <p:pic>
        <p:nvPicPr>
          <p:cNvPr id="24" name="Picture 23" descr="FeedWheel_dial"/>
          <p:cNvPicPr/>
          <p:nvPr/>
        </p:nvPicPr>
        <p:blipFill>
          <a:blip r:embed="rId4"/>
          <a:srcRect/>
          <a:stretch>
            <a:fillRect/>
          </a:stretch>
        </p:blipFill>
        <p:spPr bwMode="auto">
          <a:xfrm>
            <a:off x="1616538" y="4955184"/>
            <a:ext cx="2258585" cy="1552011"/>
          </a:xfrm>
          <a:prstGeom prst="rect">
            <a:avLst/>
          </a:prstGeom>
          <a:noFill/>
          <a:ln w="9525">
            <a:noFill/>
            <a:miter lim="800000"/>
            <a:headEnd/>
            <a:tailEnd/>
          </a:ln>
        </p:spPr>
      </p:pic>
      <p:pic>
        <p:nvPicPr>
          <p:cNvPr id="25" name="Picture 2" descr="C:\scratch\tablet_1_merged.pn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5652" y="3921550"/>
            <a:ext cx="2098409" cy="274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p:nvPr/>
        </p:nvSpPr>
        <p:spPr>
          <a:xfrm>
            <a:off x="4637987" y="3234761"/>
            <a:ext cx="4176074" cy="4336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extBox 11"/>
          <p:cNvSpPr txBox="1"/>
          <p:nvPr/>
        </p:nvSpPr>
        <p:spPr>
          <a:xfrm>
            <a:off x="3144983" y="3723981"/>
            <a:ext cx="2826326" cy="1877437"/>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b="1" dirty="0" smtClean="0">
                <a:ea typeface="SimSun" pitchFamily="2" charset="-122"/>
              </a:rPr>
              <a:t>To truly automate we might want to use CGMs rather than a nurse and a glucometer, and we would need to use STAR</a:t>
            </a:r>
          </a:p>
          <a:p>
            <a:pPr marL="0" lvl="1" algn="ctr"/>
            <a:endParaRPr lang="en-AU" sz="1600" b="1" dirty="0">
              <a:ea typeface="SimSun" pitchFamily="2" charset="-122"/>
            </a:endParaRPr>
          </a:p>
          <a:p>
            <a:pPr marL="0" lvl="1" algn="ctr"/>
            <a:r>
              <a:rPr lang="en-AU" sz="1600" b="1" dirty="0" smtClean="0">
                <a:ea typeface="SimSun" pitchFamily="2" charset="-122"/>
              </a:rPr>
              <a:t>But, both work very well</a:t>
            </a:r>
            <a:endParaRPr lang="en-NZ" sz="2000" b="1" dirty="0"/>
          </a:p>
        </p:txBody>
      </p:sp>
      <p:sp>
        <p:nvSpPr>
          <p:cNvPr id="13" name="Oval 12"/>
          <p:cNvSpPr/>
          <p:nvPr/>
        </p:nvSpPr>
        <p:spPr>
          <a:xfrm>
            <a:off x="-7637" y="3101419"/>
            <a:ext cx="3891574" cy="64102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ight Arrow 1"/>
          <p:cNvSpPr/>
          <p:nvPr/>
        </p:nvSpPr>
        <p:spPr>
          <a:xfrm>
            <a:off x="3898945" y="3200712"/>
            <a:ext cx="748351" cy="457994"/>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3295650" y="4397375"/>
            <a:ext cx="2428875" cy="966788"/>
          </a:xfrm>
          <a:prstGeom prst="ellipse">
            <a:avLst/>
          </a:prstGeo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t>Blood Glucose levels</a:t>
            </a:r>
            <a:endParaRPr lang="en-NZ" b="1" dirty="0"/>
          </a:p>
        </p:txBody>
      </p:sp>
      <p:sp>
        <p:nvSpPr>
          <p:cNvPr id="22" name="Down Arrow 21"/>
          <p:cNvSpPr/>
          <p:nvPr/>
        </p:nvSpPr>
        <p:spPr>
          <a:xfrm>
            <a:off x="4211638" y="3860800"/>
            <a:ext cx="576262" cy="747713"/>
          </a:xfrm>
          <a:prstGeom prst="downArrow">
            <a:avLst/>
          </a:prstGeom>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en-NZ"/>
          </a:p>
        </p:txBody>
      </p:sp>
      <p:sp>
        <p:nvSpPr>
          <p:cNvPr id="3" name="Curved Left Arrow 2"/>
          <p:cNvSpPr/>
          <p:nvPr/>
        </p:nvSpPr>
        <p:spPr>
          <a:xfrm>
            <a:off x="8316913" y="2205038"/>
            <a:ext cx="433387" cy="1844675"/>
          </a:xfrm>
          <a:prstGeom prst="curvedLeftArrow">
            <a:avLst>
              <a:gd name="adj1" fmla="val 31544"/>
              <a:gd name="adj2" fmla="val 89699"/>
              <a:gd name="adj3" fmla="val 51373"/>
            </a:avLst>
          </a:prstGeom>
          <a:ln>
            <a:solidFill>
              <a:srgbClr val="C00000"/>
            </a:solidFill>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schemeClr val="tx1"/>
              </a:solidFill>
            </a:endParaRPr>
          </a:p>
        </p:txBody>
      </p:sp>
      <p:sp>
        <p:nvSpPr>
          <p:cNvPr id="73732" name="Title 1"/>
          <p:cNvSpPr>
            <a:spLocks noGrp="1"/>
          </p:cNvSpPr>
          <p:nvPr>
            <p:ph type="title"/>
          </p:nvPr>
        </p:nvSpPr>
        <p:spPr>
          <a:xfrm>
            <a:off x="939800" y="76200"/>
            <a:ext cx="8128000" cy="777875"/>
          </a:xfrm>
        </p:spPr>
        <p:txBody>
          <a:bodyPr/>
          <a:lstStyle/>
          <a:p>
            <a:pPr eaLnBrk="1" hangingPunct="1"/>
            <a:r>
              <a:rPr lang="en-US" dirty="0" smtClean="0"/>
              <a:t>What you want your system to do…</a:t>
            </a:r>
            <a:endParaRPr lang="en-NZ" dirty="0" smtClean="0"/>
          </a:p>
        </p:txBody>
      </p:sp>
      <p:sp>
        <p:nvSpPr>
          <p:cNvPr id="5" name="Oval 4"/>
          <p:cNvSpPr/>
          <p:nvPr/>
        </p:nvSpPr>
        <p:spPr>
          <a:xfrm>
            <a:off x="3276600" y="3108325"/>
            <a:ext cx="2427288" cy="966788"/>
          </a:xfrm>
          <a:prstGeom prst="ellipse">
            <a:avLst/>
          </a:prstGeo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t>Controller</a:t>
            </a:r>
            <a:endParaRPr lang="en-NZ" b="1" dirty="0"/>
          </a:p>
        </p:txBody>
      </p:sp>
      <p:sp>
        <p:nvSpPr>
          <p:cNvPr id="7" name="Freeform 6"/>
          <p:cNvSpPr/>
          <p:nvPr/>
        </p:nvSpPr>
        <p:spPr>
          <a:xfrm>
            <a:off x="1187450" y="2109788"/>
            <a:ext cx="1516063" cy="457200"/>
          </a:xfrm>
          <a:custGeom>
            <a:avLst/>
            <a:gdLst>
              <a:gd name="connsiteX0" fmla="*/ 1982 w 1516149"/>
              <a:gd name="connsiteY0" fmla="*/ 298570 h 455886"/>
              <a:gd name="connsiteX1" fmla="*/ 11814 w 1516149"/>
              <a:gd name="connsiteY1" fmla="*/ 141254 h 455886"/>
              <a:gd name="connsiteX2" fmla="*/ 31479 w 1516149"/>
              <a:gd name="connsiteY2" fmla="*/ 170751 h 455886"/>
              <a:gd name="connsiteX3" fmla="*/ 41311 w 1516149"/>
              <a:gd name="connsiteY3" fmla="*/ 219912 h 455886"/>
              <a:gd name="connsiteX4" fmla="*/ 70808 w 1516149"/>
              <a:gd name="connsiteY4" fmla="*/ 239577 h 455886"/>
              <a:gd name="connsiteX5" fmla="*/ 100304 w 1516149"/>
              <a:gd name="connsiteY5" fmla="*/ 219912 h 455886"/>
              <a:gd name="connsiteX6" fmla="*/ 139633 w 1516149"/>
              <a:gd name="connsiteY6" fmla="*/ 121589 h 455886"/>
              <a:gd name="connsiteX7" fmla="*/ 159298 w 1516149"/>
              <a:gd name="connsiteY7" fmla="*/ 92093 h 455886"/>
              <a:gd name="connsiteX8" fmla="*/ 169130 w 1516149"/>
              <a:gd name="connsiteY8" fmla="*/ 42931 h 455886"/>
              <a:gd name="connsiteX9" fmla="*/ 198627 w 1516149"/>
              <a:gd name="connsiteY9" fmla="*/ 13435 h 455886"/>
              <a:gd name="connsiteX10" fmla="*/ 208459 w 1516149"/>
              <a:gd name="connsiteY10" fmla="*/ 190415 h 455886"/>
              <a:gd name="connsiteX11" fmla="*/ 218291 w 1516149"/>
              <a:gd name="connsiteY11" fmla="*/ 239577 h 455886"/>
              <a:gd name="connsiteX12" fmla="*/ 257620 w 1516149"/>
              <a:gd name="connsiteY12" fmla="*/ 200247 h 455886"/>
              <a:gd name="connsiteX13" fmla="*/ 277285 w 1516149"/>
              <a:gd name="connsiteY13" fmla="*/ 367396 h 455886"/>
              <a:gd name="connsiteX14" fmla="*/ 306782 w 1516149"/>
              <a:gd name="connsiteY14" fmla="*/ 436222 h 455886"/>
              <a:gd name="connsiteX15" fmla="*/ 336279 w 1516149"/>
              <a:gd name="connsiteY15" fmla="*/ 455886 h 455886"/>
              <a:gd name="connsiteX16" fmla="*/ 365775 w 1516149"/>
              <a:gd name="connsiteY16" fmla="*/ 387060 h 455886"/>
              <a:gd name="connsiteX17" fmla="*/ 395272 w 1516149"/>
              <a:gd name="connsiteY17" fmla="*/ 328067 h 455886"/>
              <a:gd name="connsiteX18" fmla="*/ 424769 w 1516149"/>
              <a:gd name="connsiteY18" fmla="*/ 308402 h 455886"/>
              <a:gd name="connsiteX19" fmla="*/ 454266 w 1516149"/>
              <a:gd name="connsiteY19" fmla="*/ 367396 h 455886"/>
              <a:gd name="connsiteX20" fmla="*/ 464098 w 1516149"/>
              <a:gd name="connsiteY20" fmla="*/ 328067 h 455886"/>
              <a:gd name="connsiteX21" fmla="*/ 473930 w 1516149"/>
              <a:gd name="connsiteY21" fmla="*/ 190415 h 455886"/>
              <a:gd name="connsiteX22" fmla="*/ 493595 w 1516149"/>
              <a:gd name="connsiteY22" fmla="*/ 219912 h 455886"/>
              <a:gd name="connsiteX23" fmla="*/ 513259 w 1516149"/>
              <a:gd name="connsiteY23" fmla="*/ 160918 h 455886"/>
              <a:gd name="connsiteX24" fmla="*/ 572253 w 1516149"/>
              <a:gd name="connsiteY24" fmla="*/ 92093 h 455886"/>
              <a:gd name="connsiteX25" fmla="*/ 601749 w 1516149"/>
              <a:gd name="connsiteY25" fmla="*/ 101925 h 455886"/>
              <a:gd name="connsiteX26" fmla="*/ 611582 w 1516149"/>
              <a:gd name="connsiteY26" fmla="*/ 151086 h 455886"/>
              <a:gd name="connsiteX27" fmla="*/ 631246 w 1516149"/>
              <a:gd name="connsiteY27" fmla="*/ 180583 h 455886"/>
              <a:gd name="connsiteX28" fmla="*/ 641079 w 1516149"/>
              <a:gd name="connsiteY28" fmla="*/ 210080 h 455886"/>
              <a:gd name="connsiteX29" fmla="*/ 700072 w 1516149"/>
              <a:gd name="connsiteY29" fmla="*/ 288738 h 455886"/>
              <a:gd name="connsiteX30" fmla="*/ 709904 w 1516149"/>
              <a:gd name="connsiteY30" fmla="*/ 337899 h 455886"/>
              <a:gd name="connsiteX31" fmla="*/ 739401 w 1516149"/>
              <a:gd name="connsiteY31" fmla="*/ 377228 h 455886"/>
              <a:gd name="connsiteX32" fmla="*/ 759066 w 1516149"/>
              <a:gd name="connsiteY32" fmla="*/ 406725 h 455886"/>
              <a:gd name="connsiteX33" fmla="*/ 778730 w 1516149"/>
              <a:gd name="connsiteY33" fmla="*/ 377228 h 455886"/>
              <a:gd name="connsiteX34" fmla="*/ 798395 w 1516149"/>
              <a:gd name="connsiteY34" fmla="*/ 337899 h 455886"/>
              <a:gd name="connsiteX35" fmla="*/ 827891 w 1516149"/>
              <a:gd name="connsiteY35" fmla="*/ 318235 h 455886"/>
              <a:gd name="connsiteX36" fmla="*/ 886885 w 1516149"/>
              <a:gd name="connsiteY36" fmla="*/ 219912 h 455886"/>
              <a:gd name="connsiteX37" fmla="*/ 926214 w 1516149"/>
              <a:gd name="connsiteY37" fmla="*/ 141254 h 455886"/>
              <a:gd name="connsiteX38" fmla="*/ 955711 w 1516149"/>
              <a:gd name="connsiteY38" fmla="*/ 160918 h 455886"/>
              <a:gd name="connsiteX39" fmla="*/ 975375 w 1516149"/>
              <a:gd name="connsiteY39" fmla="*/ 278906 h 455886"/>
              <a:gd name="connsiteX40" fmla="*/ 995040 w 1516149"/>
              <a:gd name="connsiteY40" fmla="*/ 308402 h 455886"/>
              <a:gd name="connsiteX41" fmla="*/ 1014704 w 1516149"/>
              <a:gd name="connsiteY41" fmla="*/ 269073 h 455886"/>
              <a:gd name="connsiteX42" fmla="*/ 1063866 w 1516149"/>
              <a:gd name="connsiteY42" fmla="*/ 180583 h 455886"/>
              <a:gd name="connsiteX43" fmla="*/ 1093362 w 1516149"/>
              <a:gd name="connsiteY43" fmla="*/ 269073 h 455886"/>
              <a:gd name="connsiteX44" fmla="*/ 1103195 w 1516149"/>
              <a:gd name="connsiteY44" fmla="*/ 298570 h 455886"/>
              <a:gd name="connsiteX45" fmla="*/ 1113027 w 1516149"/>
              <a:gd name="connsiteY45" fmla="*/ 337899 h 455886"/>
              <a:gd name="connsiteX46" fmla="*/ 1132691 w 1516149"/>
              <a:gd name="connsiteY46" fmla="*/ 377228 h 455886"/>
              <a:gd name="connsiteX47" fmla="*/ 1162188 w 1516149"/>
              <a:gd name="connsiteY47" fmla="*/ 436222 h 455886"/>
              <a:gd name="connsiteX48" fmla="*/ 1181853 w 1516149"/>
              <a:gd name="connsiteY48" fmla="*/ 396893 h 455886"/>
              <a:gd name="connsiteX49" fmla="*/ 1181853 w 1516149"/>
              <a:gd name="connsiteY49" fmla="*/ 111757 h 455886"/>
              <a:gd name="connsiteX50" fmla="*/ 1240846 w 1516149"/>
              <a:gd name="connsiteY50" fmla="*/ 180583 h 455886"/>
              <a:gd name="connsiteX51" fmla="*/ 1280175 w 1516149"/>
              <a:gd name="connsiteY51" fmla="*/ 239577 h 455886"/>
              <a:gd name="connsiteX52" fmla="*/ 1299840 w 1516149"/>
              <a:gd name="connsiteY52" fmla="*/ 210080 h 455886"/>
              <a:gd name="connsiteX53" fmla="*/ 1309672 w 1516149"/>
              <a:gd name="connsiteY53" fmla="*/ 180583 h 455886"/>
              <a:gd name="connsiteX54" fmla="*/ 1349001 w 1516149"/>
              <a:gd name="connsiteY54" fmla="*/ 121589 h 455886"/>
              <a:gd name="connsiteX55" fmla="*/ 1388330 w 1516149"/>
              <a:gd name="connsiteY55" fmla="*/ 141254 h 455886"/>
              <a:gd name="connsiteX56" fmla="*/ 1398162 w 1516149"/>
              <a:gd name="connsiteY56" fmla="*/ 219912 h 455886"/>
              <a:gd name="connsiteX57" fmla="*/ 1407995 w 1516149"/>
              <a:gd name="connsiteY57" fmla="*/ 249409 h 455886"/>
              <a:gd name="connsiteX58" fmla="*/ 1427659 w 1516149"/>
              <a:gd name="connsiteY58" fmla="*/ 318235 h 455886"/>
              <a:gd name="connsiteX59" fmla="*/ 1447324 w 1516149"/>
              <a:gd name="connsiteY59" fmla="*/ 347731 h 455886"/>
              <a:gd name="connsiteX60" fmla="*/ 1486653 w 1516149"/>
              <a:gd name="connsiteY60" fmla="*/ 377228 h 455886"/>
              <a:gd name="connsiteX61" fmla="*/ 1516149 w 1516149"/>
              <a:gd name="connsiteY61" fmla="*/ 180583 h 45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6149" h="455886">
                <a:moveTo>
                  <a:pt x="1982" y="298570"/>
                </a:moveTo>
                <a:cubicBezTo>
                  <a:pt x="5259" y="246131"/>
                  <a:pt x="0" y="192449"/>
                  <a:pt x="11814" y="141254"/>
                </a:cubicBezTo>
                <a:cubicBezTo>
                  <a:pt x="14471" y="129740"/>
                  <a:pt x="27330" y="159686"/>
                  <a:pt x="31479" y="170751"/>
                </a:cubicBezTo>
                <a:cubicBezTo>
                  <a:pt x="37347" y="186398"/>
                  <a:pt x="33020" y="205402"/>
                  <a:pt x="41311" y="219912"/>
                </a:cubicBezTo>
                <a:cubicBezTo>
                  <a:pt x="47174" y="230172"/>
                  <a:pt x="60976" y="233022"/>
                  <a:pt x="70808" y="239577"/>
                </a:cubicBezTo>
                <a:cubicBezTo>
                  <a:pt x="80640" y="233022"/>
                  <a:pt x="94350" y="230119"/>
                  <a:pt x="100304" y="219912"/>
                </a:cubicBezTo>
                <a:cubicBezTo>
                  <a:pt x="118090" y="189421"/>
                  <a:pt x="120052" y="150959"/>
                  <a:pt x="139633" y="121589"/>
                </a:cubicBezTo>
                <a:lnTo>
                  <a:pt x="159298" y="92093"/>
                </a:lnTo>
                <a:cubicBezTo>
                  <a:pt x="162575" y="75706"/>
                  <a:pt x="161656" y="57879"/>
                  <a:pt x="169130" y="42931"/>
                </a:cubicBezTo>
                <a:cubicBezTo>
                  <a:pt x="175348" y="30494"/>
                  <a:pt x="195044" y="0"/>
                  <a:pt x="198627" y="13435"/>
                </a:cubicBezTo>
                <a:cubicBezTo>
                  <a:pt x="213851" y="70524"/>
                  <a:pt x="203341" y="131553"/>
                  <a:pt x="208459" y="190415"/>
                </a:cubicBezTo>
                <a:cubicBezTo>
                  <a:pt x="209907" y="207064"/>
                  <a:pt x="215014" y="223190"/>
                  <a:pt x="218291" y="239577"/>
                </a:cubicBezTo>
                <a:cubicBezTo>
                  <a:pt x="241511" y="146699"/>
                  <a:pt x="225870" y="136745"/>
                  <a:pt x="257620" y="200247"/>
                </a:cubicBezTo>
                <a:cubicBezTo>
                  <a:pt x="273345" y="420374"/>
                  <a:pt x="251746" y="278006"/>
                  <a:pt x="277285" y="367396"/>
                </a:cubicBezTo>
                <a:cubicBezTo>
                  <a:pt x="286311" y="398988"/>
                  <a:pt x="282832" y="412273"/>
                  <a:pt x="306782" y="436222"/>
                </a:cubicBezTo>
                <a:cubicBezTo>
                  <a:pt x="315138" y="444578"/>
                  <a:pt x="326447" y="449331"/>
                  <a:pt x="336279" y="455886"/>
                </a:cubicBezTo>
                <a:cubicBezTo>
                  <a:pt x="356740" y="374041"/>
                  <a:pt x="331827" y="454955"/>
                  <a:pt x="365775" y="387060"/>
                </a:cubicBezTo>
                <a:cubicBezTo>
                  <a:pt x="381767" y="355076"/>
                  <a:pt x="367098" y="356242"/>
                  <a:pt x="395272" y="328067"/>
                </a:cubicBezTo>
                <a:cubicBezTo>
                  <a:pt x="403628" y="319711"/>
                  <a:pt x="414937" y="314957"/>
                  <a:pt x="424769" y="308402"/>
                </a:cubicBezTo>
                <a:cubicBezTo>
                  <a:pt x="426079" y="312333"/>
                  <a:pt x="442829" y="371208"/>
                  <a:pt x="454266" y="367396"/>
                </a:cubicBezTo>
                <a:cubicBezTo>
                  <a:pt x="467086" y="363123"/>
                  <a:pt x="460821" y="341177"/>
                  <a:pt x="464098" y="328067"/>
                </a:cubicBezTo>
                <a:cubicBezTo>
                  <a:pt x="467375" y="282183"/>
                  <a:pt x="461826" y="234795"/>
                  <a:pt x="473930" y="190415"/>
                </a:cubicBezTo>
                <a:cubicBezTo>
                  <a:pt x="477039" y="179014"/>
                  <a:pt x="484141" y="227002"/>
                  <a:pt x="493595" y="219912"/>
                </a:cubicBezTo>
                <a:cubicBezTo>
                  <a:pt x="510178" y="207475"/>
                  <a:pt x="500822" y="177501"/>
                  <a:pt x="513259" y="160918"/>
                </a:cubicBezTo>
                <a:cubicBezTo>
                  <a:pt x="551099" y="110465"/>
                  <a:pt x="531168" y="133176"/>
                  <a:pt x="572253" y="92093"/>
                </a:cubicBezTo>
                <a:cubicBezTo>
                  <a:pt x="582085" y="95370"/>
                  <a:pt x="596000" y="93302"/>
                  <a:pt x="601749" y="101925"/>
                </a:cubicBezTo>
                <a:cubicBezTo>
                  <a:pt x="611019" y="115830"/>
                  <a:pt x="605714" y="135438"/>
                  <a:pt x="611582" y="151086"/>
                </a:cubicBezTo>
                <a:cubicBezTo>
                  <a:pt x="615731" y="162150"/>
                  <a:pt x="625961" y="170014"/>
                  <a:pt x="631246" y="180583"/>
                </a:cubicBezTo>
                <a:cubicBezTo>
                  <a:pt x="635881" y="189853"/>
                  <a:pt x="635515" y="201336"/>
                  <a:pt x="641079" y="210080"/>
                </a:cubicBezTo>
                <a:cubicBezTo>
                  <a:pt x="658675" y="237730"/>
                  <a:pt x="700072" y="288738"/>
                  <a:pt x="700072" y="288738"/>
                </a:cubicBezTo>
                <a:cubicBezTo>
                  <a:pt x="703349" y="305125"/>
                  <a:pt x="703117" y="322628"/>
                  <a:pt x="709904" y="337899"/>
                </a:cubicBezTo>
                <a:cubicBezTo>
                  <a:pt x="716559" y="352874"/>
                  <a:pt x="729876" y="363893"/>
                  <a:pt x="739401" y="377228"/>
                </a:cubicBezTo>
                <a:cubicBezTo>
                  <a:pt x="746270" y="386844"/>
                  <a:pt x="752511" y="396893"/>
                  <a:pt x="759066" y="406725"/>
                </a:cubicBezTo>
                <a:cubicBezTo>
                  <a:pt x="765621" y="396893"/>
                  <a:pt x="772867" y="387488"/>
                  <a:pt x="778730" y="377228"/>
                </a:cubicBezTo>
                <a:cubicBezTo>
                  <a:pt x="786002" y="364502"/>
                  <a:pt x="789012" y="349159"/>
                  <a:pt x="798395" y="337899"/>
                </a:cubicBezTo>
                <a:cubicBezTo>
                  <a:pt x="805960" y="328821"/>
                  <a:pt x="818059" y="324790"/>
                  <a:pt x="827891" y="318235"/>
                </a:cubicBezTo>
                <a:cubicBezTo>
                  <a:pt x="875350" y="247046"/>
                  <a:pt x="856650" y="280380"/>
                  <a:pt x="886885" y="219912"/>
                </a:cubicBezTo>
                <a:cubicBezTo>
                  <a:pt x="890883" y="199919"/>
                  <a:pt x="892023" y="146953"/>
                  <a:pt x="926214" y="141254"/>
                </a:cubicBezTo>
                <a:cubicBezTo>
                  <a:pt x="937870" y="139311"/>
                  <a:pt x="945879" y="154363"/>
                  <a:pt x="955711" y="160918"/>
                </a:cubicBezTo>
                <a:cubicBezTo>
                  <a:pt x="958826" y="188950"/>
                  <a:pt x="958904" y="245964"/>
                  <a:pt x="975375" y="278906"/>
                </a:cubicBezTo>
                <a:cubicBezTo>
                  <a:pt x="980660" y="289475"/>
                  <a:pt x="988485" y="298570"/>
                  <a:pt x="995040" y="308402"/>
                </a:cubicBezTo>
                <a:cubicBezTo>
                  <a:pt x="1001595" y="295292"/>
                  <a:pt x="1007163" y="281641"/>
                  <a:pt x="1014704" y="269073"/>
                </a:cubicBezTo>
                <a:cubicBezTo>
                  <a:pt x="1065418" y="184549"/>
                  <a:pt x="1044087" y="239915"/>
                  <a:pt x="1063866" y="180583"/>
                </a:cubicBezTo>
                <a:cubicBezTo>
                  <a:pt x="1098078" y="231903"/>
                  <a:pt x="1075699" y="189591"/>
                  <a:pt x="1093362" y="269073"/>
                </a:cubicBezTo>
                <a:cubicBezTo>
                  <a:pt x="1095610" y="279190"/>
                  <a:pt x="1100348" y="288605"/>
                  <a:pt x="1103195" y="298570"/>
                </a:cubicBezTo>
                <a:cubicBezTo>
                  <a:pt x="1106907" y="311563"/>
                  <a:pt x="1108282" y="325246"/>
                  <a:pt x="1113027" y="337899"/>
                </a:cubicBezTo>
                <a:cubicBezTo>
                  <a:pt x="1118173" y="351623"/>
                  <a:pt x="1126917" y="363756"/>
                  <a:pt x="1132691" y="377228"/>
                </a:cubicBezTo>
                <a:cubicBezTo>
                  <a:pt x="1157115" y="434217"/>
                  <a:pt x="1124400" y="379538"/>
                  <a:pt x="1162188" y="436222"/>
                </a:cubicBezTo>
                <a:cubicBezTo>
                  <a:pt x="1168743" y="423112"/>
                  <a:pt x="1181365" y="411542"/>
                  <a:pt x="1181853" y="396893"/>
                </a:cubicBezTo>
                <a:cubicBezTo>
                  <a:pt x="1192841" y="67244"/>
                  <a:pt x="1142473" y="229890"/>
                  <a:pt x="1181853" y="111757"/>
                </a:cubicBezTo>
                <a:cubicBezTo>
                  <a:pt x="1243882" y="158279"/>
                  <a:pt x="1204038" y="119235"/>
                  <a:pt x="1240846" y="180583"/>
                </a:cubicBezTo>
                <a:cubicBezTo>
                  <a:pt x="1253005" y="200849"/>
                  <a:pt x="1280175" y="239577"/>
                  <a:pt x="1280175" y="239577"/>
                </a:cubicBezTo>
                <a:cubicBezTo>
                  <a:pt x="1286730" y="229745"/>
                  <a:pt x="1294555" y="220649"/>
                  <a:pt x="1299840" y="210080"/>
                </a:cubicBezTo>
                <a:cubicBezTo>
                  <a:pt x="1304475" y="200810"/>
                  <a:pt x="1304639" y="189643"/>
                  <a:pt x="1309672" y="180583"/>
                </a:cubicBezTo>
                <a:cubicBezTo>
                  <a:pt x="1321150" y="159923"/>
                  <a:pt x="1349001" y="121589"/>
                  <a:pt x="1349001" y="121589"/>
                </a:cubicBezTo>
                <a:cubicBezTo>
                  <a:pt x="1362111" y="128144"/>
                  <a:pt x="1381775" y="128144"/>
                  <a:pt x="1388330" y="141254"/>
                </a:cubicBezTo>
                <a:cubicBezTo>
                  <a:pt x="1400147" y="164888"/>
                  <a:pt x="1393435" y="193915"/>
                  <a:pt x="1398162" y="219912"/>
                </a:cubicBezTo>
                <a:cubicBezTo>
                  <a:pt x="1400016" y="230109"/>
                  <a:pt x="1405148" y="239444"/>
                  <a:pt x="1407995" y="249409"/>
                </a:cubicBezTo>
                <a:cubicBezTo>
                  <a:pt x="1412195" y="264108"/>
                  <a:pt x="1419801" y="302520"/>
                  <a:pt x="1427659" y="318235"/>
                </a:cubicBezTo>
                <a:cubicBezTo>
                  <a:pt x="1432944" y="328804"/>
                  <a:pt x="1440769" y="337899"/>
                  <a:pt x="1447324" y="347731"/>
                </a:cubicBezTo>
                <a:cubicBezTo>
                  <a:pt x="1470725" y="417936"/>
                  <a:pt x="1455490" y="423972"/>
                  <a:pt x="1486653" y="377228"/>
                </a:cubicBezTo>
                <a:cubicBezTo>
                  <a:pt x="1496870" y="183097"/>
                  <a:pt x="1440711" y="218302"/>
                  <a:pt x="1516149" y="180583"/>
                </a:cubicBezTo>
              </a:path>
            </a:pathLst>
          </a:custGeom>
          <a:ln w="38100">
            <a:solidFill>
              <a:srgbClr val="92D05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NZ"/>
          </a:p>
        </p:txBody>
      </p:sp>
      <p:sp>
        <p:nvSpPr>
          <p:cNvPr id="8" name="Freeform 7"/>
          <p:cNvSpPr/>
          <p:nvPr/>
        </p:nvSpPr>
        <p:spPr>
          <a:xfrm>
            <a:off x="6440488" y="2109788"/>
            <a:ext cx="1516062" cy="457200"/>
          </a:xfrm>
          <a:custGeom>
            <a:avLst/>
            <a:gdLst>
              <a:gd name="connsiteX0" fmla="*/ 1982 w 1516149"/>
              <a:gd name="connsiteY0" fmla="*/ 298570 h 455886"/>
              <a:gd name="connsiteX1" fmla="*/ 11814 w 1516149"/>
              <a:gd name="connsiteY1" fmla="*/ 141254 h 455886"/>
              <a:gd name="connsiteX2" fmla="*/ 31479 w 1516149"/>
              <a:gd name="connsiteY2" fmla="*/ 170751 h 455886"/>
              <a:gd name="connsiteX3" fmla="*/ 41311 w 1516149"/>
              <a:gd name="connsiteY3" fmla="*/ 219912 h 455886"/>
              <a:gd name="connsiteX4" fmla="*/ 70808 w 1516149"/>
              <a:gd name="connsiteY4" fmla="*/ 239577 h 455886"/>
              <a:gd name="connsiteX5" fmla="*/ 100304 w 1516149"/>
              <a:gd name="connsiteY5" fmla="*/ 219912 h 455886"/>
              <a:gd name="connsiteX6" fmla="*/ 139633 w 1516149"/>
              <a:gd name="connsiteY6" fmla="*/ 121589 h 455886"/>
              <a:gd name="connsiteX7" fmla="*/ 159298 w 1516149"/>
              <a:gd name="connsiteY7" fmla="*/ 92093 h 455886"/>
              <a:gd name="connsiteX8" fmla="*/ 169130 w 1516149"/>
              <a:gd name="connsiteY8" fmla="*/ 42931 h 455886"/>
              <a:gd name="connsiteX9" fmla="*/ 198627 w 1516149"/>
              <a:gd name="connsiteY9" fmla="*/ 13435 h 455886"/>
              <a:gd name="connsiteX10" fmla="*/ 208459 w 1516149"/>
              <a:gd name="connsiteY10" fmla="*/ 190415 h 455886"/>
              <a:gd name="connsiteX11" fmla="*/ 218291 w 1516149"/>
              <a:gd name="connsiteY11" fmla="*/ 239577 h 455886"/>
              <a:gd name="connsiteX12" fmla="*/ 257620 w 1516149"/>
              <a:gd name="connsiteY12" fmla="*/ 200247 h 455886"/>
              <a:gd name="connsiteX13" fmla="*/ 277285 w 1516149"/>
              <a:gd name="connsiteY13" fmla="*/ 367396 h 455886"/>
              <a:gd name="connsiteX14" fmla="*/ 306782 w 1516149"/>
              <a:gd name="connsiteY14" fmla="*/ 436222 h 455886"/>
              <a:gd name="connsiteX15" fmla="*/ 336279 w 1516149"/>
              <a:gd name="connsiteY15" fmla="*/ 455886 h 455886"/>
              <a:gd name="connsiteX16" fmla="*/ 365775 w 1516149"/>
              <a:gd name="connsiteY16" fmla="*/ 387060 h 455886"/>
              <a:gd name="connsiteX17" fmla="*/ 395272 w 1516149"/>
              <a:gd name="connsiteY17" fmla="*/ 328067 h 455886"/>
              <a:gd name="connsiteX18" fmla="*/ 424769 w 1516149"/>
              <a:gd name="connsiteY18" fmla="*/ 308402 h 455886"/>
              <a:gd name="connsiteX19" fmla="*/ 454266 w 1516149"/>
              <a:gd name="connsiteY19" fmla="*/ 367396 h 455886"/>
              <a:gd name="connsiteX20" fmla="*/ 464098 w 1516149"/>
              <a:gd name="connsiteY20" fmla="*/ 328067 h 455886"/>
              <a:gd name="connsiteX21" fmla="*/ 473930 w 1516149"/>
              <a:gd name="connsiteY21" fmla="*/ 190415 h 455886"/>
              <a:gd name="connsiteX22" fmla="*/ 493595 w 1516149"/>
              <a:gd name="connsiteY22" fmla="*/ 219912 h 455886"/>
              <a:gd name="connsiteX23" fmla="*/ 513259 w 1516149"/>
              <a:gd name="connsiteY23" fmla="*/ 160918 h 455886"/>
              <a:gd name="connsiteX24" fmla="*/ 572253 w 1516149"/>
              <a:gd name="connsiteY24" fmla="*/ 92093 h 455886"/>
              <a:gd name="connsiteX25" fmla="*/ 601749 w 1516149"/>
              <a:gd name="connsiteY25" fmla="*/ 101925 h 455886"/>
              <a:gd name="connsiteX26" fmla="*/ 611582 w 1516149"/>
              <a:gd name="connsiteY26" fmla="*/ 151086 h 455886"/>
              <a:gd name="connsiteX27" fmla="*/ 631246 w 1516149"/>
              <a:gd name="connsiteY27" fmla="*/ 180583 h 455886"/>
              <a:gd name="connsiteX28" fmla="*/ 641079 w 1516149"/>
              <a:gd name="connsiteY28" fmla="*/ 210080 h 455886"/>
              <a:gd name="connsiteX29" fmla="*/ 700072 w 1516149"/>
              <a:gd name="connsiteY29" fmla="*/ 288738 h 455886"/>
              <a:gd name="connsiteX30" fmla="*/ 709904 w 1516149"/>
              <a:gd name="connsiteY30" fmla="*/ 337899 h 455886"/>
              <a:gd name="connsiteX31" fmla="*/ 739401 w 1516149"/>
              <a:gd name="connsiteY31" fmla="*/ 377228 h 455886"/>
              <a:gd name="connsiteX32" fmla="*/ 759066 w 1516149"/>
              <a:gd name="connsiteY32" fmla="*/ 406725 h 455886"/>
              <a:gd name="connsiteX33" fmla="*/ 778730 w 1516149"/>
              <a:gd name="connsiteY33" fmla="*/ 377228 h 455886"/>
              <a:gd name="connsiteX34" fmla="*/ 798395 w 1516149"/>
              <a:gd name="connsiteY34" fmla="*/ 337899 h 455886"/>
              <a:gd name="connsiteX35" fmla="*/ 827891 w 1516149"/>
              <a:gd name="connsiteY35" fmla="*/ 318235 h 455886"/>
              <a:gd name="connsiteX36" fmla="*/ 886885 w 1516149"/>
              <a:gd name="connsiteY36" fmla="*/ 219912 h 455886"/>
              <a:gd name="connsiteX37" fmla="*/ 926214 w 1516149"/>
              <a:gd name="connsiteY37" fmla="*/ 141254 h 455886"/>
              <a:gd name="connsiteX38" fmla="*/ 955711 w 1516149"/>
              <a:gd name="connsiteY38" fmla="*/ 160918 h 455886"/>
              <a:gd name="connsiteX39" fmla="*/ 975375 w 1516149"/>
              <a:gd name="connsiteY39" fmla="*/ 278906 h 455886"/>
              <a:gd name="connsiteX40" fmla="*/ 995040 w 1516149"/>
              <a:gd name="connsiteY40" fmla="*/ 308402 h 455886"/>
              <a:gd name="connsiteX41" fmla="*/ 1014704 w 1516149"/>
              <a:gd name="connsiteY41" fmla="*/ 269073 h 455886"/>
              <a:gd name="connsiteX42" fmla="*/ 1063866 w 1516149"/>
              <a:gd name="connsiteY42" fmla="*/ 180583 h 455886"/>
              <a:gd name="connsiteX43" fmla="*/ 1093362 w 1516149"/>
              <a:gd name="connsiteY43" fmla="*/ 269073 h 455886"/>
              <a:gd name="connsiteX44" fmla="*/ 1103195 w 1516149"/>
              <a:gd name="connsiteY44" fmla="*/ 298570 h 455886"/>
              <a:gd name="connsiteX45" fmla="*/ 1113027 w 1516149"/>
              <a:gd name="connsiteY45" fmla="*/ 337899 h 455886"/>
              <a:gd name="connsiteX46" fmla="*/ 1132691 w 1516149"/>
              <a:gd name="connsiteY46" fmla="*/ 377228 h 455886"/>
              <a:gd name="connsiteX47" fmla="*/ 1162188 w 1516149"/>
              <a:gd name="connsiteY47" fmla="*/ 436222 h 455886"/>
              <a:gd name="connsiteX48" fmla="*/ 1181853 w 1516149"/>
              <a:gd name="connsiteY48" fmla="*/ 396893 h 455886"/>
              <a:gd name="connsiteX49" fmla="*/ 1181853 w 1516149"/>
              <a:gd name="connsiteY49" fmla="*/ 111757 h 455886"/>
              <a:gd name="connsiteX50" fmla="*/ 1240846 w 1516149"/>
              <a:gd name="connsiteY50" fmla="*/ 180583 h 455886"/>
              <a:gd name="connsiteX51" fmla="*/ 1280175 w 1516149"/>
              <a:gd name="connsiteY51" fmla="*/ 239577 h 455886"/>
              <a:gd name="connsiteX52" fmla="*/ 1299840 w 1516149"/>
              <a:gd name="connsiteY52" fmla="*/ 210080 h 455886"/>
              <a:gd name="connsiteX53" fmla="*/ 1309672 w 1516149"/>
              <a:gd name="connsiteY53" fmla="*/ 180583 h 455886"/>
              <a:gd name="connsiteX54" fmla="*/ 1349001 w 1516149"/>
              <a:gd name="connsiteY54" fmla="*/ 121589 h 455886"/>
              <a:gd name="connsiteX55" fmla="*/ 1388330 w 1516149"/>
              <a:gd name="connsiteY55" fmla="*/ 141254 h 455886"/>
              <a:gd name="connsiteX56" fmla="*/ 1398162 w 1516149"/>
              <a:gd name="connsiteY56" fmla="*/ 219912 h 455886"/>
              <a:gd name="connsiteX57" fmla="*/ 1407995 w 1516149"/>
              <a:gd name="connsiteY57" fmla="*/ 249409 h 455886"/>
              <a:gd name="connsiteX58" fmla="*/ 1427659 w 1516149"/>
              <a:gd name="connsiteY58" fmla="*/ 318235 h 455886"/>
              <a:gd name="connsiteX59" fmla="*/ 1447324 w 1516149"/>
              <a:gd name="connsiteY59" fmla="*/ 347731 h 455886"/>
              <a:gd name="connsiteX60" fmla="*/ 1486653 w 1516149"/>
              <a:gd name="connsiteY60" fmla="*/ 377228 h 455886"/>
              <a:gd name="connsiteX61" fmla="*/ 1516149 w 1516149"/>
              <a:gd name="connsiteY61" fmla="*/ 180583 h 45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6149" h="455886">
                <a:moveTo>
                  <a:pt x="1982" y="298570"/>
                </a:moveTo>
                <a:cubicBezTo>
                  <a:pt x="5259" y="246131"/>
                  <a:pt x="0" y="192449"/>
                  <a:pt x="11814" y="141254"/>
                </a:cubicBezTo>
                <a:cubicBezTo>
                  <a:pt x="14471" y="129740"/>
                  <a:pt x="27330" y="159686"/>
                  <a:pt x="31479" y="170751"/>
                </a:cubicBezTo>
                <a:cubicBezTo>
                  <a:pt x="37347" y="186398"/>
                  <a:pt x="33020" y="205402"/>
                  <a:pt x="41311" y="219912"/>
                </a:cubicBezTo>
                <a:cubicBezTo>
                  <a:pt x="47174" y="230172"/>
                  <a:pt x="60976" y="233022"/>
                  <a:pt x="70808" y="239577"/>
                </a:cubicBezTo>
                <a:cubicBezTo>
                  <a:pt x="80640" y="233022"/>
                  <a:pt x="94350" y="230119"/>
                  <a:pt x="100304" y="219912"/>
                </a:cubicBezTo>
                <a:cubicBezTo>
                  <a:pt x="118090" y="189421"/>
                  <a:pt x="120052" y="150959"/>
                  <a:pt x="139633" y="121589"/>
                </a:cubicBezTo>
                <a:lnTo>
                  <a:pt x="159298" y="92093"/>
                </a:lnTo>
                <a:cubicBezTo>
                  <a:pt x="162575" y="75706"/>
                  <a:pt x="161656" y="57879"/>
                  <a:pt x="169130" y="42931"/>
                </a:cubicBezTo>
                <a:cubicBezTo>
                  <a:pt x="175348" y="30494"/>
                  <a:pt x="195044" y="0"/>
                  <a:pt x="198627" y="13435"/>
                </a:cubicBezTo>
                <a:cubicBezTo>
                  <a:pt x="213851" y="70524"/>
                  <a:pt x="203341" y="131553"/>
                  <a:pt x="208459" y="190415"/>
                </a:cubicBezTo>
                <a:cubicBezTo>
                  <a:pt x="209907" y="207064"/>
                  <a:pt x="215014" y="223190"/>
                  <a:pt x="218291" y="239577"/>
                </a:cubicBezTo>
                <a:cubicBezTo>
                  <a:pt x="241511" y="146699"/>
                  <a:pt x="225870" y="136745"/>
                  <a:pt x="257620" y="200247"/>
                </a:cubicBezTo>
                <a:cubicBezTo>
                  <a:pt x="273345" y="420374"/>
                  <a:pt x="251746" y="278006"/>
                  <a:pt x="277285" y="367396"/>
                </a:cubicBezTo>
                <a:cubicBezTo>
                  <a:pt x="286311" y="398988"/>
                  <a:pt x="282832" y="412273"/>
                  <a:pt x="306782" y="436222"/>
                </a:cubicBezTo>
                <a:cubicBezTo>
                  <a:pt x="315138" y="444578"/>
                  <a:pt x="326447" y="449331"/>
                  <a:pt x="336279" y="455886"/>
                </a:cubicBezTo>
                <a:cubicBezTo>
                  <a:pt x="356740" y="374041"/>
                  <a:pt x="331827" y="454955"/>
                  <a:pt x="365775" y="387060"/>
                </a:cubicBezTo>
                <a:cubicBezTo>
                  <a:pt x="381767" y="355076"/>
                  <a:pt x="367098" y="356242"/>
                  <a:pt x="395272" y="328067"/>
                </a:cubicBezTo>
                <a:cubicBezTo>
                  <a:pt x="403628" y="319711"/>
                  <a:pt x="414937" y="314957"/>
                  <a:pt x="424769" y="308402"/>
                </a:cubicBezTo>
                <a:cubicBezTo>
                  <a:pt x="426079" y="312333"/>
                  <a:pt x="442829" y="371208"/>
                  <a:pt x="454266" y="367396"/>
                </a:cubicBezTo>
                <a:cubicBezTo>
                  <a:pt x="467086" y="363123"/>
                  <a:pt x="460821" y="341177"/>
                  <a:pt x="464098" y="328067"/>
                </a:cubicBezTo>
                <a:cubicBezTo>
                  <a:pt x="467375" y="282183"/>
                  <a:pt x="461826" y="234795"/>
                  <a:pt x="473930" y="190415"/>
                </a:cubicBezTo>
                <a:cubicBezTo>
                  <a:pt x="477039" y="179014"/>
                  <a:pt x="484141" y="227002"/>
                  <a:pt x="493595" y="219912"/>
                </a:cubicBezTo>
                <a:cubicBezTo>
                  <a:pt x="510178" y="207475"/>
                  <a:pt x="500822" y="177501"/>
                  <a:pt x="513259" y="160918"/>
                </a:cubicBezTo>
                <a:cubicBezTo>
                  <a:pt x="551099" y="110465"/>
                  <a:pt x="531168" y="133176"/>
                  <a:pt x="572253" y="92093"/>
                </a:cubicBezTo>
                <a:cubicBezTo>
                  <a:pt x="582085" y="95370"/>
                  <a:pt x="596000" y="93302"/>
                  <a:pt x="601749" y="101925"/>
                </a:cubicBezTo>
                <a:cubicBezTo>
                  <a:pt x="611019" y="115830"/>
                  <a:pt x="605714" y="135438"/>
                  <a:pt x="611582" y="151086"/>
                </a:cubicBezTo>
                <a:cubicBezTo>
                  <a:pt x="615731" y="162150"/>
                  <a:pt x="625961" y="170014"/>
                  <a:pt x="631246" y="180583"/>
                </a:cubicBezTo>
                <a:cubicBezTo>
                  <a:pt x="635881" y="189853"/>
                  <a:pt x="635515" y="201336"/>
                  <a:pt x="641079" y="210080"/>
                </a:cubicBezTo>
                <a:cubicBezTo>
                  <a:pt x="658675" y="237730"/>
                  <a:pt x="700072" y="288738"/>
                  <a:pt x="700072" y="288738"/>
                </a:cubicBezTo>
                <a:cubicBezTo>
                  <a:pt x="703349" y="305125"/>
                  <a:pt x="703117" y="322628"/>
                  <a:pt x="709904" y="337899"/>
                </a:cubicBezTo>
                <a:cubicBezTo>
                  <a:pt x="716559" y="352874"/>
                  <a:pt x="729876" y="363893"/>
                  <a:pt x="739401" y="377228"/>
                </a:cubicBezTo>
                <a:cubicBezTo>
                  <a:pt x="746270" y="386844"/>
                  <a:pt x="752511" y="396893"/>
                  <a:pt x="759066" y="406725"/>
                </a:cubicBezTo>
                <a:cubicBezTo>
                  <a:pt x="765621" y="396893"/>
                  <a:pt x="772867" y="387488"/>
                  <a:pt x="778730" y="377228"/>
                </a:cubicBezTo>
                <a:cubicBezTo>
                  <a:pt x="786002" y="364502"/>
                  <a:pt x="789012" y="349159"/>
                  <a:pt x="798395" y="337899"/>
                </a:cubicBezTo>
                <a:cubicBezTo>
                  <a:pt x="805960" y="328821"/>
                  <a:pt x="818059" y="324790"/>
                  <a:pt x="827891" y="318235"/>
                </a:cubicBezTo>
                <a:cubicBezTo>
                  <a:pt x="875350" y="247046"/>
                  <a:pt x="856650" y="280380"/>
                  <a:pt x="886885" y="219912"/>
                </a:cubicBezTo>
                <a:cubicBezTo>
                  <a:pt x="890883" y="199919"/>
                  <a:pt x="892023" y="146953"/>
                  <a:pt x="926214" y="141254"/>
                </a:cubicBezTo>
                <a:cubicBezTo>
                  <a:pt x="937870" y="139311"/>
                  <a:pt x="945879" y="154363"/>
                  <a:pt x="955711" y="160918"/>
                </a:cubicBezTo>
                <a:cubicBezTo>
                  <a:pt x="958826" y="188950"/>
                  <a:pt x="958904" y="245964"/>
                  <a:pt x="975375" y="278906"/>
                </a:cubicBezTo>
                <a:cubicBezTo>
                  <a:pt x="980660" y="289475"/>
                  <a:pt x="988485" y="298570"/>
                  <a:pt x="995040" y="308402"/>
                </a:cubicBezTo>
                <a:cubicBezTo>
                  <a:pt x="1001595" y="295292"/>
                  <a:pt x="1007163" y="281641"/>
                  <a:pt x="1014704" y="269073"/>
                </a:cubicBezTo>
                <a:cubicBezTo>
                  <a:pt x="1065418" y="184549"/>
                  <a:pt x="1044087" y="239915"/>
                  <a:pt x="1063866" y="180583"/>
                </a:cubicBezTo>
                <a:cubicBezTo>
                  <a:pt x="1098078" y="231903"/>
                  <a:pt x="1075699" y="189591"/>
                  <a:pt x="1093362" y="269073"/>
                </a:cubicBezTo>
                <a:cubicBezTo>
                  <a:pt x="1095610" y="279190"/>
                  <a:pt x="1100348" y="288605"/>
                  <a:pt x="1103195" y="298570"/>
                </a:cubicBezTo>
                <a:cubicBezTo>
                  <a:pt x="1106907" y="311563"/>
                  <a:pt x="1108282" y="325246"/>
                  <a:pt x="1113027" y="337899"/>
                </a:cubicBezTo>
                <a:cubicBezTo>
                  <a:pt x="1118173" y="351623"/>
                  <a:pt x="1126917" y="363756"/>
                  <a:pt x="1132691" y="377228"/>
                </a:cubicBezTo>
                <a:cubicBezTo>
                  <a:pt x="1157115" y="434217"/>
                  <a:pt x="1124400" y="379538"/>
                  <a:pt x="1162188" y="436222"/>
                </a:cubicBezTo>
                <a:cubicBezTo>
                  <a:pt x="1168743" y="423112"/>
                  <a:pt x="1181365" y="411542"/>
                  <a:pt x="1181853" y="396893"/>
                </a:cubicBezTo>
                <a:cubicBezTo>
                  <a:pt x="1192841" y="67244"/>
                  <a:pt x="1142473" y="229890"/>
                  <a:pt x="1181853" y="111757"/>
                </a:cubicBezTo>
                <a:cubicBezTo>
                  <a:pt x="1243882" y="158279"/>
                  <a:pt x="1204038" y="119235"/>
                  <a:pt x="1240846" y="180583"/>
                </a:cubicBezTo>
                <a:cubicBezTo>
                  <a:pt x="1253005" y="200849"/>
                  <a:pt x="1280175" y="239577"/>
                  <a:pt x="1280175" y="239577"/>
                </a:cubicBezTo>
                <a:cubicBezTo>
                  <a:pt x="1286730" y="229745"/>
                  <a:pt x="1294555" y="220649"/>
                  <a:pt x="1299840" y="210080"/>
                </a:cubicBezTo>
                <a:cubicBezTo>
                  <a:pt x="1304475" y="200810"/>
                  <a:pt x="1304639" y="189643"/>
                  <a:pt x="1309672" y="180583"/>
                </a:cubicBezTo>
                <a:cubicBezTo>
                  <a:pt x="1321150" y="159923"/>
                  <a:pt x="1349001" y="121589"/>
                  <a:pt x="1349001" y="121589"/>
                </a:cubicBezTo>
                <a:cubicBezTo>
                  <a:pt x="1362111" y="128144"/>
                  <a:pt x="1381775" y="128144"/>
                  <a:pt x="1388330" y="141254"/>
                </a:cubicBezTo>
                <a:cubicBezTo>
                  <a:pt x="1400147" y="164888"/>
                  <a:pt x="1393435" y="193915"/>
                  <a:pt x="1398162" y="219912"/>
                </a:cubicBezTo>
                <a:cubicBezTo>
                  <a:pt x="1400016" y="230109"/>
                  <a:pt x="1405148" y="239444"/>
                  <a:pt x="1407995" y="249409"/>
                </a:cubicBezTo>
                <a:cubicBezTo>
                  <a:pt x="1412195" y="264108"/>
                  <a:pt x="1419801" y="302520"/>
                  <a:pt x="1427659" y="318235"/>
                </a:cubicBezTo>
                <a:cubicBezTo>
                  <a:pt x="1432944" y="328804"/>
                  <a:pt x="1440769" y="337899"/>
                  <a:pt x="1447324" y="347731"/>
                </a:cubicBezTo>
                <a:cubicBezTo>
                  <a:pt x="1470725" y="417936"/>
                  <a:pt x="1455490" y="423972"/>
                  <a:pt x="1486653" y="377228"/>
                </a:cubicBezTo>
                <a:cubicBezTo>
                  <a:pt x="1496870" y="183097"/>
                  <a:pt x="1440711" y="218302"/>
                  <a:pt x="1516149" y="180583"/>
                </a:cubicBezTo>
              </a:path>
            </a:pathLst>
          </a:custGeom>
          <a:ln w="38100">
            <a:solidFill>
              <a:srgbClr val="92D05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NZ"/>
          </a:p>
        </p:txBody>
      </p:sp>
      <p:sp>
        <p:nvSpPr>
          <p:cNvPr id="10" name="Freeform 9"/>
          <p:cNvSpPr/>
          <p:nvPr/>
        </p:nvSpPr>
        <p:spPr>
          <a:xfrm>
            <a:off x="6296025" y="3644900"/>
            <a:ext cx="1876425" cy="284163"/>
          </a:xfrm>
          <a:custGeom>
            <a:avLst/>
            <a:gdLst>
              <a:gd name="connsiteX0" fmla="*/ 0 w 1877961"/>
              <a:gd name="connsiteY0" fmla="*/ 19665 h 285136"/>
              <a:gd name="connsiteX1" fmla="*/ 245806 w 1877961"/>
              <a:gd name="connsiteY1" fmla="*/ 9833 h 285136"/>
              <a:gd name="connsiteX2" fmla="*/ 245806 w 1877961"/>
              <a:gd name="connsiteY2" fmla="*/ 167149 h 285136"/>
              <a:gd name="connsiteX3" fmla="*/ 422787 w 1877961"/>
              <a:gd name="connsiteY3" fmla="*/ 167149 h 285136"/>
              <a:gd name="connsiteX4" fmla="*/ 422787 w 1877961"/>
              <a:gd name="connsiteY4" fmla="*/ 88491 h 285136"/>
              <a:gd name="connsiteX5" fmla="*/ 560439 w 1877961"/>
              <a:gd name="connsiteY5" fmla="*/ 78658 h 285136"/>
              <a:gd name="connsiteX6" fmla="*/ 560439 w 1877961"/>
              <a:gd name="connsiteY6" fmla="*/ 275304 h 285136"/>
              <a:gd name="connsiteX7" fmla="*/ 816077 w 1877961"/>
              <a:gd name="connsiteY7" fmla="*/ 265471 h 285136"/>
              <a:gd name="connsiteX8" fmla="*/ 806245 w 1877961"/>
              <a:gd name="connsiteY8" fmla="*/ 0 h 285136"/>
              <a:gd name="connsiteX9" fmla="*/ 1022555 w 1877961"/>
              <a:gd name="connsiteY9" fmla="*/ 0 h 285136"/>
              <a:gd name="connsiteX10" fmla="*/ 1022555 w 1877961"/>
              <a:gd name="connsiteY10" fmla="*/ 186813 h 285136"/>
              <a:gd name="connsiteX11" fmla="*/ 1229032 w 1877961"/>
              <a:gd name="connsiteY11" fmla="*/ 196646 h 285136"/>
              <a:gd name="connsiteX12" fmla="*/ 1229032 w 1877961"/>
              <a:gd name="connsiteY12" fmla="*/ 39329 h 285136"/>
              <a:gd name="connsiteX13" fmla="*/ 1415845 w 1877961"/>
              <a:gd name="connsiteY13" fmla="*/ 29497 h 285136"/>
              <a:gd name="connsiteX14" fmla="*/ 1415845 w 1877961"/>
              <a:gd name="connsiteY14" fmla="*/ 226142 h 285136"/>
              <a:gd name="connsiteX15" fmla="*/ 1641987 w 1877961"/>
              <a:gd name="connsiteY15" fmla="*/ 226142 h 285136"/>
              <a:gd name="connsiteX16" fmla="*/ 1641987 w 1877961"/>
              <a:gd name="connsiteY16" fmla="*/ 285136 h 285136"/>
              <a:gd name="connsiteX17" fmla="*/ 1779639 w 1877961"/>
              <a:gd name="connsiteY17" fmla="*/ 275304 h 285136"/>
              <a:gd name="connsiteX18" fmla="*/ 1779639 w 1877961"/>
              <a:gd name="connsiteY18" fmla="*/ 147484 h 285136"/>
              <a:gd name="connsiteX19" fmla="*/ 1877961 w 1877961"/>
              <a:gd name="connsiteY19" fmla="*/ 147484 h 285136"/>
              <a:gd name="connsiteX20" fmla="*/ 1877961 w 1877961"/>
              <a:gd name="connsiteY20" fmla="*/ 147484 h 28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77961" h="285136">
                <a:moveTo>
                  <a:pt x="0" y="19665"/>
                </a:moveTo>
                <a:lnTo>
                  <a:pt x="245806" y="9833"/>
                </a:lnTo>
                <a:lnTo>
                  <a:pt x="245806" y="167149"/>
                </a:lnTo>
                <a:lnTo>
                  <a:pt x="422787" y="167149"/>
                </a:lnTo>
                <a:lnTo>
                  <a:pt x="422787" y="88491"/>
                </a:lnTo>
                <a:lnTo>
                  <a:pt x="560439" y="78658"/>
                </a:lnTo>
                <a:lnTo>
                  <a:pt x="560439" y="275304"/>
                </a:lnTo>
                <a:lnTo>
                  <a:pt x="816077" y="265471"/>
                </a:lnTo>
                <a:lnTo>
                  <a:pt x="806245" y="0"/>
                </a:lnTo>
                <a:lnTo>
                  <a:pt x="1022555" y="0"/>
                </a:lnTo>
                <a:lnTo>
                  <a:pt x="1022555" y="186813"/>
                </a:lnTo>
                <a:lnTo>
                  <a:pt x="1229032" y="196646"/>
                </a:lnTo>
                <a:lnTo>
                  <a:pt x="1229032" y="39329"/>
                </a:lnTo>
                <a:lnTo>
                  <a:pt x="1415845" y="29497"/>
                </a:lnTo>
                <a:lnTo>
                  <a:pt x="1415845" y="226142"/>
                </a:lnTo>
                <a:lnTo>
                  <a:pt x="1641987" y="226142"/>
                </a:lnTo>
                <a:lnTo>
                  <a:pt x="1641987" y="285136"/>
                </a:lnTo>
                <a:lnTo>
                  <a:pt x="1779639" y="275304"/>
                </a:lnTo>
                <a:lnTo>
                  <a:pt x="1779639" y="147484"/>
                </a:lnTo>
                <a:lnTo>
                  <a:pt x="1877961" y="147484"/>
                </a:lnTo>
                <a:lnTo>
                  <a:pt x="1877961" y="147484"/>
                </a:lnTo>
              </a:path>
            </a:pathLst>
          </a:custGeom>
          <a:ln w="38100">
            <a:solidFill>
              <a:srgbClr val="FF99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NZ"/>
          </a:p>
        </p:txBody>
      </p:sp>
      <p:sp>
        <p:nvSpPr>
          <p:cNvPr id="11" name="Freeform 10"/>
          <p:cNvSpPr/>
          <p:nvPr/>
        </p:nvSpPr>
        <p:spPr>
          <a:xfrm>
            <a:off x="6443663" y="5013325"/>
            <a:ext cx="1789112" cy="122238"/>
          </a:xfrm>
          <a:custGeom>
            <a:avLst/>
            <a:gdLst>
              <a:gd name="connsiteX0" fmla="*/ 0 w 1789471"/>
              <a:gd name="connsiteY0" fmla="*/ 68826 h 122663"/>
              <a:gd name="connsiteX1" fmla="*/ 29497 w 1789471"/>
              <a:gd name="connsiteY1" fmla="*/ 49161 h 122663"/>
              <a:gd name="connsiteX2" fmla="*/ 245807 w 1789471"/>
              <a:gd name="connsiteY2" fmla="*/ 49161 h 122663"/>
              <a:gd name="connsiteX3" fmla="*/ 344129 w 1789471"/>
              <a:gd name="connsiteY3" fmla="*/ 68826 h 122663"/>
              <a:gd name="connsiteX4" fmla="*/ 422788 w 1789471"/>
              <a:gd name="connsiteY4" fmla="*/ 58993 h 122663"/>
              <a:gd name="connsiteX5" fmla="*/ 481781 w 1789471"/>
              <a:gd name="connsiteY5" fmla="*/ 78658 h 122663"/>
              <a:gd name="connsiteX6" fmla="*/ 511278 w 1789471"/>
              <a:gd name="connsiteY6" fmla="*/ 88490 h 122663"/>
              <a:gd name="connsiteX7" fmla="*/ 619433 w 1789471"/>
              <a:gd name="connsiteY7" fmla="*/ 98322 h 122663"/>
              <a:gd name="connsiteX8" fmla="*/ 648929 w 1789471"/>
              <a:gd name="connsiteY8" fmla="*/ 117987 h 122663"/>
              <a:gd name="connsiteX9" fmla="*/ 707923 w 1789471"/>
              <a:gd name="connsiteY9" fmla="*/ 78658 h 122663"/>
              <a:gd name="connsiteX10" fmla="*/ 737420 w 1789471"/>
              <a:gd name="connsiteY10" fmla="*/ 68826 h 122663"/>
              <a:gd name="connsiteX11" fmla="*/ 786581 w 1789471"/>
              <a:gd name="connsiteY11" fmla="*/ 78658 h 122663"/>
              <a:gd name="connsiteX12" fmla="*/ 816078 w 1789471"/>
              <a:gd name="connsiteY12" fmla="*/ 88490 h 122663"/>
              <a:gd name="connsiteX13" fmla="*/ 875071 w 1789471"/>
              <a:gd name="connsiteY13" fmla="*/ 39329 h 122663"/>
              <a:gd name="connsiteX14" fmla="*/ 904568 w 1789471"/>
              <a:gd name="connsiteY14" fmla="*/ 29497 h 122663"/>
              <a:gd name="connsiteX15" fmla="*/ 973394 w 1789471"/>
              <a:gd name="connsiteY15" fmla="*/ 39329 h 122663"/>
              <a:gd name="connsiteX16" fmla="*/ 1022555 w 1789471"/>
              <a:gd name="connsiteY16" fmla="*/ 88490 h 122663"/>
              <a:gd name="connsiteX17" fmla="*/ 1052052 w 1789471"/>
              <a:gd name="connsiteY17" fmla="*/ 98322 h 122663"/>
              <a:gd name="connsiteX18" fmla="*/ 1111046 w 1789471"/>
              <a:gd name="connsiteY18" fmla="*/ 78658 h 122663"/>
              <a:gd name="connsiteX19" fmla="*/ 1140542 w 1789471"/>
              <a:gd name="connsiteY19" fmla="*/ 58993 h 122663"/>
              <a:gd name="connsiteX20" fmla="*/ 1347020 w 1789471"/>
              <a:gd name="connsiteY20" fmla="*/ 49161 h 122663"/>
              <a:gd name="connsiteX21" fmla="*/ 1415846 w 1789471"/>
              <a:gd name="connsiteY21" fmla="*/ 39329 h 122663"/>
              <a:gd name="connsiteX22" fmla="*/ 1445342 w 1789471"/>
              <a:gd name="connsiteY22" fmla="*/ 9832 h 122663"/>
              <a:gd name="connsiteX23" fmla="*/ 1474839 w 1789471"/>
              <a:gd name="connsiteY23" fmla="*/ 0 h 122663"/>
              <a:gd name="connsiteX24" fmla="*/ 1504336 w 1789471"/>
              <a:gd name="connsiteY24" fmla="*/ 29497 h 122663"/>
              <a:gd name="connsiteX25" fmla="*/ 1524000 w 1789471"/>
              <a:gd name="connsiteY25" fmla="*/ 58993 h 122663"/>
              <a:gd name="connsiteX26" fmla="*/ 1602658 w 1789471"/>
              <a:gd name="connsiteY26" fmla="*/ 39329 h 122663"/>
              <a:gd name="connsiteX27" fmla="*/ 1641988 w 1789471"/>
              <a:gd name="connsiteY27" fmla="*/ 49161 h 122663"/>
              <a:gd name="connsiteX28" fmla="*/ 1671484 w 1789471"/>
              <a:gd name="connsiteY28" fmla="*/ 58993 h 122663"/>
              <a:gd name="connsiteX29" fmla="*/ 1789471 w 1789471"/>
              <a:gd name="connsiteY29" fmla="*/ 58993 h 122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89471" h="122663">
                <a:moveTo>
                  <a:pt x="0" y="68826"/>
                </a:moveTo>
                <a:cubicBezTo>
                  <a:pt x="9832" y="62271"/>
                  <a:pt x="18928" y="54446"/>
                  <a:pt x="29497" y="49161"/>
                </a:cubicBezTo>
                <a:cubicBezTo>
                  <a:pt x="91412" y="18203"/>
                  <a:pt x="209522" y="47251"/>
                  <a:pt x="245807" y="49161"/>
                </a:cubicBezTo>
                <a:cubicBezTo>
                  <a:pt x="282130" y="61268"/>
                  <a:pt x="298942" y="68826"/>
                  <a:pt x="344129" y="68826"/>
                </a:cubicBezTo>
                <a:cubicBezTo>
                  <a:pt x="370553" y="68826"/>
                  <a:pt x="396568" y="62271"/>
                  <a:pt x="422788" y="58993"/>
                </a:cubicBezTo>
                <a:lnTo>
                  <a:pt x="481781" y="78658"/>
                </a:lnTo>
                <a:cubicBezTo>
                  <a:pt x="491613" y="81935"/>
                  <a:pt x="500956" y="87552"/>
                  <a:pt x="511278" y="88490"/>
                </a:cubicBezTo>
                <a:lnTo>
                  <a:pt x="619433" y="98322"/>
                </a:lnTo>
                <a:cubicBezTo>
                  <a:pt x="629265" y="104877"/>
                  <a:pt x="637273" y="116044"/>
                  <a:pt x="648929" y="117987"/>
                </a:cubicBezTo>
                <a:cubicBezTo>
                  <a:pt x="676984" y="122663"/>
                  <a:pt x="690731" y="90119"/>
                  <a:pt x="707923" y="78658"/>
                </a:cubicBezTo>
                <a:cubicBezTo>
                  <a:pt x="716547" y="72909"/>
                  <a:pt x="727588" y="72103"/>
                  <a:pt x="737420" y="68826"/>
                </a:cubicBezTo>
                <a:cubicBezTo>
                  <a:pt x="753807" y="72103"/>
                  <a:pt x="770368" y="74605"/>
                  <a:pt x="786581" y="78658"/>
                </a:cubicBezTo>
                <a:cubicBezTo>
                  <a:pt x="796636" y="81172"/>
                  <a:pt x="805855" y="90194"/>
                  <a:pt x="816078" y="88490"/>
                </a:cubicBezTo>
                <a:cubicBezTo>
                  <a:pt x="837527" y="84915"/>
                  <a:pt x="860303" y="49174"/>
                  <a:pt x="875071" y="39329"/>
                </a:cubicBezTo>
                <a:cubicBezTo>
                  <a:pt x="883694" y="33580"/>
                  <a:pt x="894736" y="32774"/>
                  <a:pt x="904568" y="29497"/>
                </a:cubicBezTo>
                <a:cubicBezTo>
                  <a:pt x="927510" y="32774"/>
                  <a:pt x="951196" y="32670"/>
                  <a:pt x="973394" y="39329"/>
                </a:cubicBezTo>
                <a:cubicBezTo>
                  <a:pt x="1020591" y="53488"/>
                  <a:pt x="988468" y="61221"/>
                  <a:pt x="1022555" y="88490"/>
                </a:cubicBezTo>
                <a:cubicBezTo>
                  <a:pt x="1030648" y="94964"/>
                  <a:pt x="1042220" y="95045"/>
                  <a:pt x="1052052" y="98322"/>
                </a:cubicBezTo>
                <a:cubicBezTo>
                  <a:pt x="1071717" y="91767"/>
                  <a:pt x="1093799" y="90156"/>
                  <a:pt x="1111046" y="78658"/>
                </a:cubicBezTo>
                <a:cubicBezTo>
                  <a:pt x="1120878" y="72103"/>
                  <a:pt x="1128816" y="60459"/>
                  <a:pt x="1140542" y="58993"/>
                </a:cubicBezTo>
                <a:cubicBezTo>
                  <a:pt x="1208914" y="50446"/>
                  <a:pt x="1278194" y="52438"/>
                  <a:pt x="1347020" y="49161"/>
                </a:cubicBezTo>
                <a:cubicBezTo>
                  <a:pt x="1369962" y="45884"/>
                  <a:pt x="1394329" y="47936"/>
                  <a:pt x="1415846" y="39329"/>
                </a:cubicBezTo>
                <a:cubicBezTo>
                  <a:pt x="1428756" y="34165"/>
                  <a:pt x="1433773" y="17545"/>
                  <a:pt x="1445342" y="9832"/>
                </a:cubicBezTo>
                <a:cubicBezTo>
                  <a:pt x="1453965" y="4083"/>
                  <a:pt x="1465007" y="3277"/>
                  <a:pt x="1474839" y="0"/>
                </a:cubicBezTo>
                <a:cubicBezTo>
                  <a:pt x="1484671" y="9832"/>
                  <a:pt x="1495434" y="18815"/>
                  <a:pt x="1504336" y="29497"/>
                </a:cubicBezTo>
                <a:cubicBezTo>
                  <a:pt x="1511901" y="38575"/>
                  <a:pt x="1512638" y="55747"/>
                  <a:pt x="1524000" y="58993"/>
                </a:cubicBezTo>
                <a:cubicBezTo>
                  <a:pt x="1536779" y="62644"/>
                  <a:pt x="1586173" y="44824"/>
                  <a:pt x="1602658" y="39329"/>
                </a:cubicBezTo>
                <a:cubicBezTo>
                  <a:pt x="1615768" y="42606"/>
                  <a:pt x="1628994" y="45449"/>
                  <a:pt x="1641988" y="49161"/>
                </a:cubicBezTo>
                <a:cubicBezTo>
                  <a:pt x="1651953" y="52008"/>
                  <a:pt x="1661143" y="58304"/>
                  <a:pt x="1671484" y="58993"/>
                </a:cubicBezTo>
                <a:cubicBezTo>
                  <a:pt x="1710726" y="61609"/>
                  <a:pt x="1750142" y="58993"/>
                  <a:pt x="1789471" y="5899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NZ"/>
          </a:p>
        </p:txBody>
      </p:sp>
      <p:sp>
        <p:nvSpPr>
          <p:cNvPr id="12" name="Freeform 11"/>
          <p:cNvSpPr/>
          <p:nvPr/>
        </p:nvSpPr>
        <p:spPr>
          <a:xfrm>
            <a:off x="1139825" y="4857750"/>
            <a:ext cx="1639888" cy="442913"/>
          </a:xfrm>
          <a:custGeom>
            <a:avLst/>
            <a:gdLst>
              <a:gd name="connsiteX0" fmla="*/ 0 w 1639955"/>
              <a:gd name="connsiteY0" fmla="*/ 359776 h 442283"/>
              <a:gd name="connsiteX1" fmla="*/ 49162 w 1639955"/>
              <a:gd name="connsiteY1" fmla="*/ 271285 h 442283"/>
              <a:gd name="connsiteX2" fmla="*/ 78659 w 1639955"/>
              <a:gd name="connsiteY2" fmla="*/ 251621 h 442283"/>
              <a:gd name="connsiteX3" fmla="*/ 127820 w 1639955"/>
              <a:gd name="connsiteY3" fmla="*/ 261453 h 442283"/>
              <a:gd name="connsiteX4" fmla="*/ 186813 w 1639955"/>
              <a:gd name="connsiteY4" fmla="*/ 300782 h 442283"/>
              <a:gd name="connsiteX5" fmla="*/ 206478 w 1639955"/>
              <a:gd name="connsiteY5" fmla="*/ 330279 h 442283"/>
              <a:gd name="connsiteX6" fmla="*/ 216310 w 1639955"/>
              <a:gd name="connsiteY6" fmla="*/ 359776 h 442283"/>
              <a:gd name="connsiteX7" fmla="*/ 245807 w 1639955"/>
              <a:gd name="connsiteY7" fmla="*/ 369608 h 442283"/>
              <a:gd name="connsiteX8" fmla="*/ 275304 w 1639955"/>
              <a:gd name="connsiteY8" fmla="*/ 359776 h 442283"/>
              <a:gd name="connsiteX9" fmla="*/ 334297 w 1639955"/>
              <a:gd name="connsiteY9" fmla="*/ 330279 h 442283"/>
              <a:gd name="connsiteX10" fmla="*/ 422788 w 1639955"/>
              <a:gd name="connsiteY10" fmla="*/ 349943 h 442283"/>
              <a:gd name="connsiteX11" fmla="*/ 452284 w 1639955"/>
              <a:gd name="connsiteY11" fmla="*/ 379440 h 442283"/>
              <a:gd name="connsiteX12" fmla="*/ 481781 w 1639955"/>
              <a:gd name="connsiteY12" fmla="*/ 438434 h 442283"/>
              <a:gd name="connsiteX13" fmla="*/ 511278 w 1639955"/>
              <a:gd name="connsiteY13" fmla="*/ 428601 h 442283"/>
              <a:gd name="connsiteX14" fmla="*/ 540775 w 1639955"/>
              <a:gd name="connsiteY14" fmla="*/ 399105 h 442283"/>
              <a:gd name="connsiteX15" fmla="*/ 550607 w 1639955"/>
              <a:gd name="connsiteY15" fmla="*/ 369608 h 442283"/>
              <a:gd name="connsiteX16" fmla="*/ 589936 w 1639955"/>
              <a:gd name="connsiteY16" fmla="*/ 300782 h 442283"/>
              <a:gd name="connsiteX17" fmla="*/ 599768 w 1639955"/>
              <a:gd name="connsiteY17" fmla="*/ 271285 h 442283"/>
              <a:gd name="connsiteX18" fmla="*/ 668594 w 1639955"/>
              <a:gd name="connsiteY18" fmla="*/ 212292 h 442283"/>
              <a:gd name="connsiteX19" fmla="*/ 678426 w 1639955"/>
              <a:gd name="connsiteY19" fmla="*/ 74640 h 442283"/>
              <a:gd name="connsiteX20" fmla="*/ 707923 w 1639955"/>
              <a:gd name="connsiteY20" fmla="*/ 84472 h 442283"/>
              <a:gd name="connsiteX21" fmla="*/ 766917 w 1639955"/>
              <a:gd name="connsiteY21" fmla="*/ 123801 h 442283"/>
              <a:gd name="connsiteX22" fmla="*/ 825910 w 1639955"/>
              <a:gd name="connsiteY22" fmla="*/ 104137 h 442283"/>
              <a:gd name="connsiteX23" fmla="*/ 884904 w 1639955"/>
              <a:gd name="connsiteY23" fmla="*/ 64808 h 442283"/>
              <a:gd name="connsiteX24" fmla="*/ 1042220 w 1639955"/>
              <a:gd name="connsiteY24" fmla="*/ 35311 h 442283"/>
              <a:gd name="connsiteX25" fmla="*/ 1101213 w 1639955"/>
              <a:gd name="connsiteY25" fmla="*/ 5814 h 442283"/>
              <a:gd name="connsiteX26" fmla="*/ 1130710 w 1639955"/>
              <a:gd name="connsiteY26" fmla="*/ 45143 h 442283"/>
              <a:gd name="connsiteX27" fmla="*/ 1140542 w 1639955"/>
              <a:gd name="connsiteY27" fmla="*/ 84472 h 442283"/>
              <a:gd name="connsiteX28" fmla="*/ 1199536 w 1639955"/>
              <a:gd name="connsiteY28" fmla="*/ 202459 h 442283"/>
              <a:gd name="connsiteX29" fmla="*/ 1238865 w 1639955"/>
              <a:gd name="connsiteY29" fmla="*/ 212292 h 442283"/>
              <a:gd name="connsiteX30" fmla="*/ 1268362 w 1639955"/>
              <a:gd name="connsiteY30" fmla="*/ 202459 h 442283"/>
              <a:gd name="connsiteX31" fmla="*/ 1297859 w 1639955"/>
              <a:gd name="connsiteY31" fmla="*/ 182795 h 442283"/>
              <a:gd name="connsiteX32" fmla="*/ 1327355 w 1639955"/>
              <a:gd name="connsiteY32" fmla="*/ 192627 h 442283"/>
              <a:gd name="connsiteX33" fmla="*/ 1337188 w 1639955"/>
              <a:gd name="connsiteY33" fmla="*/ 222124 h 442283"/>
              <a:gd name="connsiteX34" fmla="*/ 1396181 w 1639955"/>
              <a:gd name="connsiteY34" fmla="*/ 241788 h 442283"/>
              <a:gd name="connsiteX35" fmla="*/ 1455175 w 1639955"/>
              <a:gd name="connsiteY35" fmla="*/ 290950 h 442283"/>
              <a:gd name="connsiteX36" fmla="*/ 1504336 w 1639955"/>
              <a:gd name="connsiteY36" fmla="*/ 300782 h 442283"/>
              <a:gd name="connsiteX37" fmla="*/ 1592826 w 1639955"/>
              <a:gd name="connsiteY37" fmla="*/ 379440 h 442283"/>
              <a:gd name="connsiteX38" fmla="*/ 1622323 w 1639955"/>
              <a:gd name="connsiteY38" fmla="*/ 399105 h 44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39955" h="442283">
                <a:moveTo>
                  <a:pt x="0" y="359776"/>
                </a:moveTo>
                <a:cubicBezTo>
                  <a:pt x="10246" y="329039"/>
                  <a:pt x="20185" y="290602"/>
                  <a:pt x="49162" y="271285"/>
                </a:cubicBezTo>
                <a:lnTo>
                  <a:pt x="78659" y="251621"/>
                </a:lnTo>
                <a:cubicBezTo>
                  <a:pt x="95046" y="254898"/>
                  <a:pt x="112606" y="254538"/>
                  <a:pt x="127820" y="261453"/>
                </a:cubicBezTo>
                <a:cubicBezTo>
                  <a:pt x="149335" y="271233"/>
                  <a:pt x="186813" y="300782"/>
                  <a:pt x="186813" y="300782"/>
                </a:cubicBezTo>
                <a:cubicBezTo>
                  <a:pt x="193368" y="310614"/>
                  <a:pt x="201193" y="319710"/>
                  <a:pt x="206478" y="330279"/>
                </a:cubicBezTo>
                <a:cubicBezTo>
                  <a:pt x="211113" y="339549"/>
                  <a:pt x="208981" y="352447"/>
                  <a:pt x="216310" y="359776"/>
                </a:cubicBezTo>
                <a:cubicBezTo>
                  <a:pt x="223639" y="367105"/>
                  <a:pt x="235975" y="366331"/>
                  <a:pt x="245807" y="369608"/>
                </a:cubicBezTo>
                <a:cubicBezTo>
                  <a:pt x="255639" y="366331"/>
                  <a:pt x="266034" y="364411"/>
                  <a:pt x="275304" y="359776"/>
                </a:cubicBezTo>
                <a:cubicBezTo>
                  <a:pt x="351544" y="321655"/>
                  <a:pt x="260155" y="354992"/>
                  <a:pt x="334297" y="330279"/>
                </a:cubicBezTo>
                <a:cubicBezTo>
                  <a:pt x="341433" y="331468"/>
                  <a:pt x="406652" y="339186"/>
                  <a:pt x="422788" y="349943"/>
                </a:cubicBezTo>
                <a:cubicBezTo>
                  <a:pt x="434357" y="357656"/>
                  <a:pt x="442452" y="369608"/>
                  <a:pt x="452284" y="379440"/>
                </a:cubicBezTo>
                <a:cubicBezTo>
                  <a:pt x="456423" y="391856"/>
                  <a:pt x="467121" y="432570"/>
                  <a:pt x="481781" y="438434"/>
                </a:cubicBezTo>
                <a:cubicBezTo>
                  <a:pt x="491404" y="442283"/>
                  <a:pt x="501446" y="431879"/>
                  <a:pt x="511278" y="428601"/>
                </a:cubicBezTo>
                <a:cubicBezTo>
                  <a:pt x="521110" y="418769"/>
                  <a:pt x="533062" y="410674"/>
                  <a:pt x="540775" y="399105"/>
                </a:cubicBezTo>
                <a:cubicBezTo>
                  <a:pt x="546524" y="390482"/>
                  <a:pt x="546524" y="379134"/>
                  <a:pt x="550607" y="369608"/>
                </a:cubicBezTo>
                <a:cubicBezTo>
                  <a:pt x="565577" y="334677"/>
                  <a:pt x="570186" y="330406"/>
                  <a:pt x="589936" y="300782"/>
                </a:cubicBezTo>
                <a:cubicBezTo>
                  <a:pt x="593213" y="290950"/>
                  <a:pt x="594019" y="279909"/>
                  <a:pt x="599768" y="271285"/>
                </a:cubicBezTo>
                <a:cubicBezTo>
                  <a:pt x="613463" y="250742"/>
                  <a:pt x="650419" y="225923"/>
                  <a:pt x="668594" y="212292"/>
                </a:cubicBezTo>
                <a:cubicBezTo>
                  <a:pt x="671871" y="166408"/>
                  <a:pt x="664898" y="118607"/>
                  <a:pt x="678426" y="74640"/>
                </a:cubicBezTo>
                <a:cubicBezTo>
                  <a:pt x="681474" y="64734"/>
                  <a:pt x="698863" y="79439"/>
                  <a:pt x="707923" y="84472"/>
                </a:cubicBezTo>
                <a:cubicBezTo>
                  <a:pt x="728583" y="95950"/>
                  <a:pt x="766917" y="123801"/>
                  <a:pt x="766917" y="123801"/>
                </a:cubicBezTo>
                <a:cubicBezTo>
                  <a:pt x="786581" y="117246"/>
                  <a:pt x="808663" y="115635"/>
                  <a:pt x="825910" y="104137"/>
                </a:cubicBezTo>
                <a:cubicBezTo>
                  <a:pt x="845575" y="91027"/>
                  <a:pt x="862483" y="72282"/>
                  <a:pt x="884904" y="64808"/>
                </a:cubicBezTo>
                <a:cubicBezTo>
                  <a:pt x="955296" y="41344"/>
                  <a:pt x="904157" y="56552"/>
                  <a:pt x="1042220" y="35311"/>
                </a:cubicBezTo>
                <a:cubicBezTo>
                  <a:pt x="1047186" y="32000"/>
                  <a:pt x="1089584" y="0"/>
                  <a:pt x="1101213" y="5814"/>
                </a:cubicBezTo>
                <a:cubicBezTo>
                  <a:pt x="1115870" y="13142"/>
                  <a:pt x="1120878" y="32033"/>
                  <a:pt x="1130710" y="45143"/>
                </a:cubicBezTo>
                <a:cubicBezTo>
                  <a:pt x="1133987" y="58253"/>
                  <a:pt x="1136659" y="71529"/>
                  <a:pt x="1140542" y="84472"/>
                </a:cubicBezTo>
                <a:cubicBezTo>
                  <a:pt x="1146674" y="104912"/>
                  <a:pt x="1172660" y="195739"/>
                  <a:pt x="1199536" y="202459"/>
                </a:cubicBezTo>
                <a:lnTo>
                  <a:pt x="1238865" y="212292"/>
                </a:lnTo>
                <a:cubicBezTo>
                  <a:pt x="1248697" y="209014"/>
                  <a:pt x="1259092" y="207094"/>
                  <a:pt x="1268362" y="202459"/>
                </a:cubicBezTo>
                <a:cubicBezTo>
                  <a:pt x="1278931" y="197174"/>
                  <a:pt x="1286203" y="184738"/>
                  <a:pt x="1297859" y="182795"/>
                </a:cubicBezTo>
                <a:cubicBezTo>
                  <a:pt x="1308082" y="181091"/>
                  <a:pt x="1317523" y="189350"/>
                  <a:pt x="1327355" y="192627"/>
                </a:cubicBezTo>
                <a:cubicBezTo>
                  <a:pt x="1330633" y="202459"/>
                  <a:pt x="1328754" y="216100"/>
                  <a:pt x="1337188" y="222124"/>
                </a:cubicBezTo>
                <a:cubicBezTo>
                  <a:pt x="1354055" y="234172"/>
                  <a:pt x="1396181" y="241788"/>
                  <a:pt x="1396181" y="241788"/>
                </a:cubicBezTo>
                <a:cubicBezTo>
                  <a:pt x="1411483" y="257090"/>
                  <a:pt x="1433273" y="282737"/>
                  <a:pt x="1455175" y="290950"/>
                </a:cubicBezTo>
                <a:cubicBezTo>
                  <a:pt x="1470822" y="296818"/>
                  <a:pt x="1487949" y="297505"/>
                  <a:pt x="1504336" y="300782"/>
                </a:cubicBezTo>
                <a:cubicBezTo>
                  <a:pt x="1639955" y="391195"/>
                  <a:pt x="1505472" y="292086"/>
                  <a:pt x="1592826" y="379440"/>
                </a:cubicBezTo>
                <a:cubicBezTo>
                  <a:pt x="1601182" y="387796"/>
                  <a:pt x="1622323" y="399105"/>
                  <a:pt x="1622323" y="3991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NZ"/>
          </a:p>
        </p:txBody>
      </p:sp>
      <p:cxnSp>
        <p:nvCxnSpPr>
          <p:cNvPr id="14" name="Straight Connector 13"/>
          <p:cNvCxnSpPr/>
          <p:nvPr/>
        </p:nvCxnSpPr>
        <p:spPr>
          <a:xfrm>
            <a:off x="1101725" y="3789363"/>
            <a:ext cx="1601788" cy="0"/>
          </a:xfrm>
          <a:prstGeom prst="line">
            <a:avLst/>
          </a:prstGeom>
          <a:ln w="38100">
            <a:solidFill>
              <a:srgbClr val="FF99FF"/>
            </a:solidFill>
          </a:ln>
        </p:spPr>
        <p:style>
          <a:lnRef idx="1">
            <a:schemeClr val="accent1"/>
          </a:lnRef>
          <a:fillRef idx="0">
            <a:schemeClr val="accent1"/>
          </a:fillRef>
          <a:effectRef idx="0">
            <a:schemeClr val="accent1"/>
          </a:effectRef>
          <a:fontRef idx="minor">
            <a:schemeClr val="tx1"/>
          </a:fontRef>
        </p:style>
      </p:cxnSp>
      <p:sp>
        <p:nvSpPr>
          <p:cNvPr id="7189" name="Rectangle 3"/>
          <p:cNvSpPr>
            <a:spLocks noChangeArrowheads="1"/>
          </p:cNvSpPr>
          <p:nvPr/>
        </p:nvSpPr>
        <p:spPr bwMode="auto">
          <a:xfrm>
            <a:off x="755650" y="1368425"/>
            <a:ext cx="2303463" cy="579438"/>
          </a:xfrm>
          <a:prstGeom prst="rect">
            <a:avLst/>
          </a:prstGeom>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b="1" dirty="0"/>
              <a:t>Fixed dosing systems</a:t>
            </a:r>
          </a:p>
          <a:p>
            <a:pPr marL="0" lvl="1" algn="ctr" fontAlgn="auto">
              <a:lnSpc>
                <a:spcPct val="105000"/>
              </a:lnSpc>
              <a:spcBef>
                <a:spcPct val="20000"/>
              </a:spcBef>
              <a:spcAft>
                <a:spcPts val="0"/>
              </a:spcAft>
              <a:buClr>
                <a:srgbClr val="19327E"/>
              </a:buClr>
              <a:buSzPct val="90000"/>
              <a:defRPr/>
            </a:pPr>
            <a:r>
              <a:rPr lang="en-AU" altLang="zh-CN" sz="1400" dirty="0"/>
              <a:t>Typical care</a:t>
            </a:r>
          </a:p>
        </p:txBody>
      </p:sp>
      <p:sp>
        <p:nvSpPr>
          <p:cNvPr id="7190" name="Rectangle 3"/>
          <p:cNvSpPr>
            <a:spLocks noChangeArrowheads="1"/>
          </p:cNvSpPr>
          <p:nvPr/>
        </p:nvSpPr>
        <p:spPr bwMode="auto">
          <a:xfrm>
            <a:off x="5867400" y="1341438"/>
            <a:ext cx="2376488" cy="620712"/>
          </a:xfrm>
          <a:prstGeom prst="rect">
            <a:avLst/>
          </a:prstGeom>
          <a:ln>
            <a:headEnd/>
            <a:tailEnd/>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b="1" dirty="0"/>
              <a:t>Adaptive control</a:t>
            </a:r>
          </a:p>
          <a:p>
            <a:pPr marL="0" lvl="1" algn="ctr" fontAlgn="auto">
              <a:lnSpc>
                <a:spcPct val="105000"/>
              </a:lnSpc>
              <a:spcBef>
                <a:spcPct val="20000"/>
              </a:spcBef>
              <a:spcAft>
                <a:spcPts val="0"/>
              </a:spcAft>
              <a:buClr>
                <a:srgbClr val="19327E"/>
              </a:buClr>
              <a:buSzPct val="90000"/>
              <a:defRPr/>
            </a:pPr>
            <a:r>
              <a:rPr lang="en-AU" altLang="zh-CN" sz="1400" dirty="0"/>
              <a:t>Engineering approach</a:t>
            </a:r>
          </a:p>
        </p:txBody>
      </p:sp>
      <p:sp>
        <p:nvSpPr>
          <p:cNvPr id="18" name="Curved Down Arrow 17"/>
          <p:cNvSpPr/>
          <p:nvPr/>
        </p:nvSpPr>
        <p:spPr>
          <a:xfrm rot="16200000" flipH="1">
            <a:off x="-759619" y="3359944"/>
            <a:ext cx="2874963" cy="708025"/>
          </a:xfrm>
          <a:prstGeom prst="curvedDownArrow">
            <a:avLst>
              <a:gd name="adj1" fmla="val 25000"/>
              <a:gd name="adj2" fmla="val 50000"/>
              <a:gd name="adj3" fmla="val 25000"/>
            </a:avLst>
          </a:prstGeom>
          <a:ln>
            <a:solidFill>
              <a:srgbClr val="C00000"/>
            </a:solidFill>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NZ">
              <a:solidFill>
                <a:schemeClr val="tx1"/>
              </a:solidFill>
            </a:endParaRPr>
          </a:p>
        </p:txBody>
      </p:sp>
      <p:sp>
        <p:nvSpPr>
          <p:cNvPr id="19" name="Rectangle 3"/>
          <p:cNvSpPr>
            <a:spLocks noChangeArrowheads="1"/>
          </p:cNvSpPr>
          <p:nvPr/>
        </p:nvSpPr>
        <p:spPr bwMode="auto">
          <a:xfrm>
            <a:off x="755650" y="4075113"/>
            <a:ext cx="2303463" cy="604837"/>
          </a:xfrm>
          <a:prstGeom prst="rect">
            <a:avLst/>
          </a:prstGeom>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b="1" dirty="0"/>
              <a:t>Variability flows through to BG control</a:t>
            </a:r>
          </a:p>
        </p:txBody>
      </p:sp>
      <p:sp>
        <p:nvSpPr>
          <p:cNvPr id="20" name="Rectangle 3"/>
          <p:cNvSpPr>
            <a:spLocks noChangeArrowheads="1"/>
          </p:cNvSpPr>
          <p:nvPr/>
        </p:nvSpPr>
        <p:spPr bwMode="auto">
          <a:xfrm>
            <a:off x="6011863" y="4100513"/>
            <a:ext cx="2160587" cy="579437"/>
          </a:xfrm>
          <a:prstGeom prst="rect">
            <a:avLst/>
          </a:prstGeom>
          <a:ln>
            <a:headEnd/>
            <a:tailEnd/>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b="1" dirty="0"/>
              <a:t>Variability stopped at controller</a:t>
            </a:r>
          </a:p>
        </p:txBody>
      </p:sp>
      <p:sp>
        <p:nvSpPr>
          <p:cNvPr id="21" name="Down Arrow 20"/>
          <p:cNvSpPr/>
          <p:nvPr/>
        </p:nvSpPr>
        <p:spPr>
          <a:xfrm>
            <a:off x="4211638" y="2492375"/>
            <a:ext cx="576262" cy="792163"/>
          </a:xfrm>
          <a:prstGeom prst="downArrow">
            <a:avLst/>
          </a:prstGeom>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en-NZ"/>
          </a:p>
        </p:txBody>
      </p:sp>
      <p:sp>
        <p:nvSpPr>
          <p:cNvPr id="7202" name="TextBox 22"/>
          <p:cNvSpPr txBox="1">
            <a:spLocks noChangeArrowheads="1"/>
          </p:cNvSpPr>
          <p:nvPr/>
        </p:nvSpPr>
        <p:spPr bwMode="auto">
          <a:xfrm>
            <a:off x="567022" y="5652657"/>
            <a:ext cx="8142288" cy="110836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NZ" dirty="0" smtClean="0"/>
              <a:t>The </a:t>
            </a:r>
            <a:r>
              <a:rPr lang="en-NZ" b="1" dirty="0" smtClean="0"/>
              <a:t>real </a:t>
            </a:r>
            <a:r>
              <a:rPr lang="en-NZ" dirty="0" smtClean="0"/>
              <a:t>goal is to </a:t>
            </a:r>
            <a:r>
              <a:rPr lang="en-NZ" b="1" dirty="0"/>
              <a:t>identify, diagnose and manage </a:t>
            </a:r>
            <a:r>
              <a:rPr lang="en-NZ" b="1" dirty="0" smtClean="0"/>
              <a:t>patient-specific variability </a:t>
            </a:r>
            <a:r>
              <a:rPr lang="en-NZ" dirty="0" smtClean="0"/>
              <a:t>directly. </a:t>
            </a:r>
            <a:r>
              <a:rPr lang="en-NZ" b="1" dirty="0" smtClean="0"/>
              <a:t>Without adding clinical effort or patient burden!</a:t>
            </a:r>
          </a:p>
          <a:p>
            <a:pPr algn="ctr" fontAlgn="auto">
              <a:spcBef>
                <a:spcPts val="0"/>
              </a:spcBef>
              <a:spcAft>
                <a:spcPts val="0"/>
              </a:spcAft>
              <a:defRPr/>
            </a:pPr>
            <a:endParaRPr lang="en-NZ" b="1" dirty="0"/>
          </a:p>
          <a:p>
            <a:pPr algn="ctr" fontAlgn="auto">
              <a:spcBef>
                <a:spcPts val="0"/>
              </a:spcBef>
              <a:spcAft>
                <a:spcPts val="0"/>
              </a:spcAft>
              <a:defRPr/>
            </a:pPr>
            <a:r>
              <a:rPr lang="en-NZ" b="1" dirty="0" smtClean="0"/>
              <a:t>It is in this task that computerised protocols can add notable value</a:t>
            </a:r>
            <a:endParaRPr lang="en-NZ" dirty="0"/>
          </a:p>
        </p:txBody>
      </p:sp>
      <p:sp>
        <p:nvSpPr>
          <p:cNvPr id="24" name="Rectangle 3"/>
          <p:cNvSpPr>
            <a:spLocks noChangeArrowheads="1"/>
          </p:cNvSpPr>
          <p:nvPr/>
        </p:nvSpPr>
        <p:spPr bwMode="auto">
          <a:xfrm>
            <a:off x="755650" y="2930525"/>
            <a:ext cx="2303463" cy="541338"/>
          </a:xfrm>
          <a:prstGeom prst="rect">
            <a:avLst/>
          </a:prstGeom>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dirty="0"/>
              <a:t>Fixed protocol treats everyone much the same</a:t>
            </a:r>
          </a:p>
        </p:txBody>
      </p:sp>
      <p:sp>
        <p:nvSpPr>
          <p:cNvPr id="25" name="Rectangle 3"/>
          <p:cNvSpPr>
            <a:spLocks noChangeArrowheads="1"/>
          </p:cNvSpPr>
          <p:nvPr/>
        </p:nvSpPr>
        <p:spPr bwMode="auto">
          <a:xfrm>
            <a:off x="5867400" y="2708275"/>
            <a:ext cx="2520950" cy="815975"/>
          </a:xfrm>
          <a:prstGeom prst="rect">
            <a:avLst/>
          </a:prstGeom>
          <a:ln>
            <a:headEnd/>
            <a:tailEnd/>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marL="0" lvl="1" algn="ctr" fontAlgn="auto">
              <a:lnSpc>
                <a:spcPct val="105000"/>
              </a:lnSpc>
              <a:spcBef>
                <a:spcPct val="20000"/>
              </a:spcBef>
              <a:spcAft>
                <a:spcPts val="0"/>
              </a:spcAft>
              <a:buClr>
                <a:srgbClr val="19327E"/>
              </a:buClr>
              <a:buSzPct val="90000"/>
              <a:defRPr/>
            </a:pPr>
            <a:r>
              <a:rPr lang="en-AU" altLang="zh-CN" sz="1400" dirty="0"/>
              <a:t>Controller identifies and manages patient-specific variability</a:t>
            </a:r>
          </a:p>
        </p:txBody>
      </p:sp>
      <p:sp>
        <p:nvSpPr>
          <p:cNvPr id="4" name="Oval 3"/>
          <p:cNvSpPr/>
          <p:nvPr/>
        </p:nvSpPr>
        <p:spPr>
          <a:xfrm>
            <a:off x="3276600" y="1773238"/>
            <a:ext cx="2427288" cy="966787"/>
          </a:xfrm>
          <a:prstGeom prst="ellipse">
            <a:avLst/>
          </a:prstGeo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t>Patient response to insulin</a:t>
            </a:r>
            <a:endParaRPr lang="en-NZ" b="1" dirty="0"/>
          </a:p>
        </p:txBody>
      </p:sp>
    </p:spTree>
    <p:extLst>
      <p:ext uri="{BB962C8B-B14F-4D97-AF65-F5344CB8AC3E}">
        <p14:creationId xmlns:p14="http://schemas.microsoft.com/office/powerpoint/2010/main" val="391440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the elements and the issues?</a:t>
            </a:r>
            <a:endParaRPr lang="en-US" dirty="0"/>
          </a:p>
        </p:txBody>
      </p:sp>
      <p:sp>
        <p:nvSpPr>
          <p:cNvPr id="3" name="Content Placeholder 2"/>
          <p:cNvSpPr>
            <a:spLocks noGrp="1"/>
          </p:cNvSpPr>
          <p:nvPr>
            <p:ph idx="1"/>
          </p:nvPr>
        </p:nvSpPr>
        <p:spPr>
          <a:xfrm>
            <a:off x="188536" y="1484313"/>
            <a:ext cx="8955464" cy="4681537"/>
          </a:xfrm>
        </p:spPr>
        <p:txBody>
          <a:bodyPr/>
          <a:lstStyle/>
          <a:p>
            <a:r>
              <a:rPr lang="en-US" b="1" dirty="0" smtClean="0"/>
              <a:t>Pumps</a:t>
            </a:r>
            <a:r>
              <a:rPr lang="en-US" dirty="0" smtClean="0"/>
              <a:t> are accurate to 0.1mL or less per hour</a:t>
            </a:r>
          </a:p>
          <a:p>
            <a:pPr lvl="1"/>
            <a:r>
              <a:rPr lang="en-US" dirty="0" smtClean="0"/>
              <a:t>Virtually no error and thus no real need to consider them today</a:t>
            </a:r>
          </a:p>
          <a:p>
            <a:endParaRPr lang="en-US" dirty="0"/>
          </a:p>
          <a:p>
            <a:r>
              <a:rPr lang="en-US" b="1" dirty="0" smtClean="0"/>
              <a:t>Processors</a:t>
            </a:r>
            <a:r>
              <a:rPr lang="en-US" dirty="0" smtClean="0"/>
              <a:t> or protocols are good (or not!)</a:t>
            </a:r>
          </a:p>
          <a:p>
            <a:pPr lvl="1"/>
            <a:r>
              <a:rPr lang="en-US" dirty="0" smtClean="0"/>
              <a:t>Main issue is usually finding one that works within your clinical units workflow and clinical practice culture (and facilities)</a:t>
            </a:r>
          </a:p>
          <a:p>
            <a:endParaRPr lang="en-US" dirty="0"/>
          </a:p>
          <a:p>
            <a:r>
              <a:rPr lang="en-US" dirty="0" smtClean="0"/>
              <a:t>So, </a:t>
            </a:r>
            <a:r>
              <a:rPr lang="en-US" dirty="0" smtClean="0"/>
              <a:t>what about the </a:t>
            </a:r>
            <a:r>
              <a:rPr lang="en-US" b="1" dirty="0" smtClean="0"/>
              <a:t>sensors</a:t>
            </a:r>
            <a:endParaRPr lang="en-US" dirty="0" smtClean="0"/>
          </a:p>
          <a:p>
            <a:pPr lvl="1"/>
            <a:r>
              <a:rPr lang="en-US" dirty="0" smtClean="0"/>
              <a:t>Require manual data input that can have error (up to 10% but as low as 0.1%)</a:t>
            </a:r>
          </a:p>
          <a:p>
            <a:pPr lvl="1"/>
            <a:r>
              <a:rPr lang="en-US" dirty="0" smtClean="0"/>
              <a:t>Not easily hooked to a computer </a:t>
            </a:r>
            <a:r>
              <a:rPr lang="en-US" dirty="0" smtClean="0"/>
              <a:t>or protocol controller without </a:t>
            </a:r>
            <a:r>
              <a:rPr lang="en-US" dirty="0" smtClean="0"/>
              <a:t>the “nurse </a:t>
            </a:r>
            <a:r>
              <a:rPr lang="en-US" dirty="0" smtClean="0"/>
              <a:t>(remaining) in </a:t>
            </a:r>
            <a:r>
              <a:rPr lang="en-US" dirty="0" smtClean="0"/>
              <a:t>the loop”</a:t>
            </a:r>
          </a:p>
          <a:p>
            <a:pPr lvl="1"/>
            <a:r>
              <a:rPr lang="en-US" b="1" dirty="0" smtClean="0"/>
              <a:t>However, CGMs (continuous glucose monitors) may offer a solution</a:t>
            </a:r>
            <a:endParaRPr lang="en-US" b="1" dirty="0"/>
          </a:p>
        </p:txBody>
      </p:sp>
      <p:sp>
        <p:nvSpPr>
          <p:cNvPr id="4" name="TextBox 3"/>
          <p:cNvSpPr txBox="1"/>
          <p:nvPr/>
        </p:nvSpPr>
        <p:spPr>
          <a:xfrm>
            <a:off x="6400805" y="1095066"/>
            <a:ext cx="1085554" cy="1107996"/>
          </a:xfrm>
          <a:prstGeom prst="rect">
            <a:avLst/>
          </a:prstGeom>
          <a:noFill/>
        </p:spPr>
        <p:txBody>
          <a:bodyPr wrap="none" rtlCol="0">
            <a:spAutoFit/>
          </a:bodyPr>
          <a:lstStyle/>
          <a:p>
            <a:pPr marL="285750" indent="-285750">
              <a:buFont typeface="Wingdings" pitchFamily="2" charset="2"/>
              <a:buChar char="ü"/>
            </a:pPr>
            <a:r>
              <a:rPr lang="en-US" sz="6600" dirty="0" smtClean="0">
                <a:solidFill>
                  <a:srgbClr val="006600"/>
                </a:solidFill>
              </a:rPr>
              <a:t> </a:t>
            </a:r>
            <a:endParaRPr lang="en-US" sz="6600" dirty="0">
              <a:solidFill>
                <a:srgbClr val="006600"/>
              </a:solidFill>
            </a:endParaRPr>
          </a:p>
        </p:txBody>
      </p:sp>
      <p:sp>
        <p:nvSpPr>
          <p:cNvPr id="5" name="TextBox 4"/>
          <p:cNvSpPr txBox="1"/>
          <p:nvPr/>
        </p:nvSpPr>
        <p:spPr>
          <a:xfrm>
            <a:off x="5924846" y="2300048"/>
            <a:ext cx="1085554" cy="1107996"/>
          </a:xfrm>
          <a:prstGeom prst="rect">
            <a:avLst/>
          </a:prstGeom>
          <a:noFill/>
        </p:spPr>
        <p:txBody>
          <a:bodyPr wrap="none" rtlCol="0">
            <a:spAutoFit/>
          </a:bodyPr>
          <a:lstStyle/>
          <a:p>
            <a:pPr marL="285750" indent="-285750">
              <a:buFont typeface="Wingdings" pitchFamily="2" charset="2"/>
              <a:buChar char="ü"/>
            </a:pPr>
            <a:r>
              <a:rPr lang="en-US" sz="6600" dirty="0" smtClean="0">
                <a:solidFill>
                  <a:srgbClr val="006600"/>
                </a:solidFill>
              </a:rPr>
              <a:t> </a:t>
            </a:r>
            <a:endParaRPr lang="en-US" sz="6600" dirty="0">
              <a:solidFill>
                <a:srgbClr val="006600"/>
              </a:solidFill>
            </a:endParaRPr>
          </a:p>
        </p:txBody>
      </p:sp>
      <p:sp>
        <p:nvSpPr>
          <p:cNvPr id="6" name="TextBox 5"/>
          <p:cNvSpPr txBox="1"/>
          <p:nvPr/>
        </p:nvSpPr>
        <p:spPr>
          <a:xfrm>
            <a:off x="4370662" y="3990293"/>
            <a:ext cx="790601" cy="830997"/>
          </a:xfrm>
          <a:prstGeom prst="rect">
            <a:avLst/>
          </a:prstGeom>
          <a:noFill/>
        </p:spPr>
        <p:txBody>
          <a:bodyPr wrap="none" rtlCol="0">
            <a:spAutoFit/>
          </a:bodyPr>
          <a:lstStyle/>
          <a:p>
            <a:r>
              <a:rPr lang="en-US" sz="4800" b="1" dirty="0" smtClean="0">
                <a:solidFill>
                  <a:srgbClr val="FF0000"/>
                </a:solidFill>
                <a:latin typeface="Forte" pitchFamily="66" charset="0"/>
              </a:rPr>
              <a:t>X </a:t>
            </a:r>
            <a:endParaRPr lang="en-US" sz="4800" b="1" dirty="0">
              <a:solidFill>
                <a:srgbClr val="FF0000"/>
              </a:solidFill>
              <a:latin typeface="Forte" pitchFamily="66" charset="0"/>
            </a:endParaRPr>
          </a:p>
        </p:txBody>
      </p:sp>
      <p:sp>
        <p:nvSpPr>
          <p:cNvPr id="7" name="TextBox 6"/>
          <p:cNvSpPr txBox="1"/>
          <p:nvPr/>
        </p:nvSpPr>
        <p:spPr>
          <a:xfrm>
            <a:off x="8354294" y="5209488"/>
            <a:ext cx="690641" cy="1200329"/>
          </a:xfrm>
          <a:prstGeom prst="rect">
            <a:avLst/>
          </a:prstGeom>
          <a:noFill/>
        </p:spPr>
        <p:txBody>
          <a:bodyPr wrap="square" rtlCol="0">
            <a:spAutoFit/>
          </a:bodyPr>
          <a:lstStyle/>
          <a:p>
            <a:r>
              <a:rPr lang="en-US" sz="7200" b="1" dirty="0" smtClean="0">
                <a:solidFill>
                  <a:srgbClr val="FF6600"/>
                </a:solidFill>
                <a:latin typeface="Brush Script MT" pitchFamily="66" charset="0"/>
              </a:rPr>
              <a:t>?</a:t>
            </a:r>
            <a:endParaRPr lang="en-US" sz="7200" b="1" dirty="0">
              <a:solidFill>
                <a:srgbClr val="FF6600"/>
              </a:solidFill>
              <a:latin typeface="Brush Script MT" pitchFamily="66" charset="0"/>
            </a:endParaRPr>
          </a:p>
        </p:txBody>
      </p:sp>
    </p:spTree>
    <p:extLst>
      <p:ext uri="{BB962C8B-B14F-4D97-AF65-F5344CB8AC3E}">
        <p14:creationId xmlns:p14="http://schemas.microsoft.com/office/powerpoint/2010/main" val="2435919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Integrating CGMs with SPRINT</a:t>
            </a:r>
            <a:endParaRPr lang="en-NZ" sz="2800" i="1" dirty="0"/>
          </a:p>
        </p:txBody>
      </p:sp>
      <p:sp>
        <p:nvSpPr>
          <p:cNvPr id="10" name="Rectangle 3"/>
          <p:cNvSpPr>
            <a:spLocks noChangeArrowheads="1"/>
          </p:cNvSpPr>
          <p:nvPr/>
        </p:nvSpPr>
        <p:spPr bwMode="auto">
          <a:xfrm>
            <a:off x="9244" y="1112838"/>
            <a:ext cx="8993354" cy="33353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One potential way of reducing nurse burden and maintaining (and even increasing) safety with TGC is to use continuous glucose monitors (CGMs)</a:t>
            </a:r>
          </a:p>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Two </a:t>
            </a:r>
            <a:r>
              <a:rPr lang="en-AU" altLang="zh-CN" sz="1600" i="1" dirty="0" smtClean="0">
                <a:solidFill>
                  <a:schemeClr val="bg2"/>
                </a:solidFill>
                <a:ea typeface="SimSun" pitchFamily="2" charset="-122"/>
                <a:sym typeface="Wingdings" pitchFamily="2" charset="2"/>
              </a:rPr>
              <a:t>in-</a:t>
            </a:r>
            <a:r>
              <a:rPr lang="en-AU" altLang="zh-CN" sz="1600" i="1" dirty="0" err="1" smtClean="0">
                <a:solidFill>
                  <a:schemeClr val="bg2"/>
                </a:solidFill>
                <a:ea typeface="SimSun" pitchFamily="2" charset="-122"/>
                <a:sym typeface="Wingdings" pitchFamily="2" charset="2"/>
              </a:rPr>
              <a:t>silico</a:t>
            </a:r>
            <a:r>
              <a:rPr lang="en-AU" altLang="zh-CN" sz="1600" dirty="0" smtClean="0">
                <a:solidFill>
                  <a:schemeClr val="bg2"/>
                </a:solidFill>
                <a:ea typeface="SimSun" pitchFamily="2" charset="-122"/>
                <a:sym typeface="Wingdings" pitchFamily="2" charset="2"/>
              </a:rPr>
              <a:t> studies published in 2010 found:</a:t>
            </a:r>
          </a:p>
          <a:p>
            <a:pPr marL="809625" lvl="1" indent="-342900">
              <a:spcBef>
                <a:spcPts val="600"/>
              </a:spcBef>
              <a:spcAft>
                <a:spcPts val="0"/>
              </a:spcAft>
              <a:buClr>
                <a:srgbClr val="19327E"/>
              </a:buClr>
              <a:buSzPct val="90000"/>
              <a:buFont typeface="+mj-lt"/>
              <a:buAutoNum type="arabicPeriod"/>
            </a:pPr>
            <a:r>
              <a:rPr lang="en-AU" altLang="zh-CN" sz="1600" dirty="0" smtClean="0">
                <a:solidFill>
                  <a:schemeClr val="bg2"/>
                </a:solidFill>
                <a:ea typeface="SimSun" pitchFamily="2" charset="-122"/>
                <a:sym typeface="Wingdings" pitchFamily="2" charset="2"/>
              </a:rPr>
              <a:t>The number of BG measurements required could be reduced from ~16 to 4-5 per patient, per day, while maintaining performance and safety of the control – a major workload reduction. </a:t>
            </a:r>
            <a:r>
              <a:rPr lang="en-AU" altLang="zh-CN" sz="1000" dirty="0" smtClean="0">
                <a:solidFill>
                  <a:schemeClr val="bg2"/>
                </a:solidFill>
                <a:ea typeface="SimSun" pitchFamily="2" charset="-122"/>
                <a:sym typeface="Wingdings" pitchFamily="2" charset="2"/>
              </a:rPr>
              <a:t>[Signal et al. (2010) </a:t>
            </a:r>
            <a:r>
              <a:rPr lang="en-AU" altLang="zh-CN" sz="1000" i="1" dirty="0" smtClean="0">
                <a:solidFill>
                  <a:schemeClr val="bg2"/>
                </a:solidFill>
                <a:ea typeface="SimSun" pitchFamily="2" charset="-122"/>
                <a:sym typeface="Wingdings" pitchFamily="2" charset="2"/>
              </a:rPr>
              <a:t>“</a:t>
            </a:r>
            <a:r>
              <a:rPr lang="en-NZ" altLang="zh-CN" sz="1000" i="1" dirty="0" smtClean="0">
                <a:solidFill>
                  <a:schemeClr val="bg2"/>
                </a:solidFill>
                <a:ea typeface="SimSun" pitchFamily="2" charset="-122"/>
                <a:sym typeface="Wingdings" pitchFamily="2" charset="2"/>
              </a:rPr>
              <a:t>Continuous Glucose Monitors and the Burden of Tight </a:t>
            </a:r>
            <a:r>
              <a:rPr lang="en-NZ" altLang="zh-CN" sz="1000" i="1" dirty="0" err="1" smtClean="0">
                <a:solidFill>
                  <a:schemeClr val="bg2"/>
                </a:solidFill>
                <a:ea typeface="SimSun" pitchFamily="2" charset="-122"/>
                <a:sym typeface="Wingdings" pitchFamily="2" charset="2"/>
              </a:rPr>
              <a:t>Glycemic</a:t>
            </a:r>
            <a:r>
              <a:rPr lang="en-NZ" altLang="zh-CN" sz="1000" i="1" dirty="0" smtClean="0">
                <a:solidFill>
                  <a:schemeClr val="bg2"/>
                </a:solidFill>
                <a:ea typeface="SimSun" pitchFamily="2" charset="-122"/>
                <a:sym typeface="Wingdings" pitchFamily="2" charset="2"/>
              </a:rPr>
              <a:t> Control in Critical Care: Can They Cure the Time Cost?,” </a:t>
            </a:r>
            <a:r>
              <a:rPr lang="en-NZ" altLang="zh-CN" sz="1000" dirty="0" smtClean="0">
                <a:solidFill>
                  <a:schemeClr val="bg2"/>
                </a:solidFill>
                <a:ea typeface="SimSun" pitchFamily="2" charset="-122"/>
                <a:sym typeface="Wingdings" pitchFamily="2" charset="2"/>
              </a:rPr>
              <a:t>Journal of Diabetes Science and Technology, 4:3]</a:t>
            </a:r>
            <a:endParaRPr lang="en-AU" altLang="zh-CN" sz="1600" dirty="0" smtClean="0">
              <a:solidFill>
                <a:schemeClr val="bg2"/>
              </a:solidFill>
              <a:ea typeface="SimSun" pitchFamily="2" charset="-122"/>
              <a:sym typeface="Wingdings" pitchFamily="2" charset="2"/>
            </a:endParaRPr>
          </a:p>
          <a:p>
            <a:pPr marL="809625" lvl="1" indent="-342900">
              <a:spcBef>
                <a:spcPts val="600"/>
              </a:spcBef>
              <a:spcAft>
                <a:spcPts val="0"/>
              </a:spcAft>
              <a:buClr>
                <a:srgbClr val="19327E"/>
              </a:buClr>
              <a:buSzPct val="90000"/>
              <a:buFont typeface="+mj-lt"/>
              <a:buAutoNum type="arabicPeriod"/>
            </a:pPr>
            <a:r>
              <a:rPr lang="en-AU" altLang="zh-CN" sz="1600" dirty="0" smtClean="0">
                <a:solidFill>
                  <a:schemeClr val="bg2"/>
                </a:solidFill>
                <a:ea typeface="SimSun" pitchFamily="2" charset="-122"/>
                <a:sym typeface="Wingdings" pitchFamily="2" charset="2"/>
              </a:rPr>
              <a:t>CGMs could potentially ‘trigger’ a dextrose bolus at the onset of hypoglycaemia, significantly increasing patient safety. </a:t>
            </a:r>
            <a:r>
              <a:rPr lang="en-AU" altLang="zh-CN" sz="1000" dirty="0" smtClean="0">
                <a:solidFill>
                  <a:schemeClr val="bg2"/>
                </a:solidFill>
                <a:ea typeface="SimSun" pitchFamily="2" charset="-122"/>
                <a:sym typeface="Wingdings" pitchFamily="2" charset="2"/>
              </a:rPr>
              <a:t>[Signal et al. (2010) </a:t>
            </a:r>
            <a:r>
              <a:rPr lang="en-AU" altLang="zh-CN" sz="1000" i="1" dirty="0" smtClean="0">
                <a:solidFill>
                  <a:schemeClr val="bg2"/>
                </a:solidFill>
                <a:ea typeface="SimSun" pitchFamily="2" charset="-122"/>
                <a:sym typeface="Wingdings" pitchFamily="2" charset="2"/>
              </a:rPr>
              <a:t>“</a:t>
            </a:r>
            <a:r>
              <a:rPr lang="en-NZ" altLang="zh-CN" sz="1000" i="1" dirty="0" smtClean="0">
                <a:solidFill>
                  <a:schemeClr val="bg2"/>
                </a:solidFill>
                <a:ea typeface="SimSun" pitchFamily="2" charset="-122"/>
                <a:sym typeface="Wingdings" pitchFamily="2" charset="2"/>
              </a:rPr>
              <a:t>Continuous Glucose Monitors and the Burden of Tight </a:t>
            </a:r>
            <a:r>
              <a:rPr lang="en-NZ" altLang="zh-CN" sz="1000" i="1" dirty="0" err="1" smtClean="0">
                <a:solidFill>
                  <a:schemeClr val="bg2"/>
                </a:solidFill>
                <a:ea typeface="SimSun" pitchFamily="2" charset="-122"/>
                <a:sym typeface="Wingdings" pitchFamily="2" charset="2"/>
              </a:rPr>
              <a:t>Glycemic</a:t>
            </a:r>
            <a:r>
              <a:rPr lang="en-NZ" altLang="zh-CN" sz="1000" i="1" dirty="0" smtClean="0">
                <a:solidFill>
                  <a:schemeClr val="bg2"/>
                </a:solidFill>
                <a:ea typeface="SimSun" pitchFamily="2" charset="-122"/>
                <a:sym typeface="Wingdings" pitchFamily="2" charset="2"/>
              </a:rPr>
              <a:t> Control in Critical Care: Can They Cure the Time Cost?,” </a:t>
            </a:r>
            <a:r>
              <a:rPr lang="en-NZ" altLang="zh-CN" sz="1000" dirty="0" smtClean="0">
                <a:solidFill>
                  <a:schemeClr val="bg2"/>
                </a:solidFill>
                <a:ea typeface="SimSun" pitchFamily="2" charset="-122"/>
                <a:sym typeface="Wingdings" pitchFamily="2" charset="2"/>
              </a:rPr>
              <a:t>Journal of Diabetes Science and Technology, 4:3]</a:t>
            </a:r>
            <a:endParaRPr lang="en-AU" altLang="zh-CN" sz="1600" dirty="0" smtClean="0">
              <a:solidFill>
                <a:schemeClr val="bg2"/>
              </a:solidFill>
              <a:ea typeface="SimSun" pitchFamily="2" charset="-122"/>
              <a:sym typeface="Wingdings" pitchFamily="2" charset="2"/>
            </a:endParaRPr>
          </a:p>
          <a:p>
            <a:pPr marL="809625" lvl="1" indent="-342900">
              <a:spcBef>
                <a:spcPts val="600"/>
              </a:spcBef>
              <a:spcAft>
                <a:spcPts val="0"/>
              </a:spcAft>
              <a:buClr>
                <a:srgbClr val="19327E"/>
              </a:buClr>
              <a:buSzPct val="90000"/>
              <a:buFont typeface="+mj-lt"/>
              <a:buAutoNum type="arabicPeriod"/>
            </a:pPr>
            <a:r>
              <a:rPr lang="en-NZ" altLang="zh-CN" sz="1600" dirty="0" smtClean="0">
                <a:solidFill>
                  <a:schemeClr val="bg2"/>
                </a:solidFill>
                <a:ea typeface="SimSun" pitchFamily="2" charset="-122"/>
                <a:sym typeface="Wingdings" pitchFamily="2" charset="2"/>
              </a:rPr>
              <a:t>Alarming at the predicted onset of hypoglycaemia could give over 30+ </a:t>
            </a:r>
            <a:r>
              <a:rPr lang="en-NZ" altLang="zh-CN" sz="1600" dirty="0" err="1" smtClean="0">
                <a:solidFill>
                  <a:schemeClr val="bg2"/>
                </a:solidFill>
                <a:ea typeface="SimSun" pitchFamily="2" charset="-122"/>
                <a:sym typeface="Wingdings" pitchFamily="2" charset="2"/>
              </a:rPr>
              <a:t>mins</a:t>
            </a:r>
            <a:r>
              <a:rPr lang="en-NZ" altLang="zh-CN" sz="1600" dirty="0" smtClean="0">
                <a:solidFill>
                  <a:schemeClr val="bg2"/>
                </a:solidFill>
                <a:ea typeface="SimSun" pitchFamily="2" charset="-122"/>
                <a:sym typeface="Wingdings" pitchFamily="2" charset="2"/>
              </a:rPr>
              <a:t> of lead time before BG levels become dangerous.</a:t>
            </a:r>
            <a:r>
              <a:rPr lang="en-AU" altLang="zh-CN" sz="1600" dirty="0" smtClean="0">
                <a:solidFill>
                  <a:schemeClr val="bg2"/>
                </a:solidFill>
                <a:ea typeface="SimSun" pitchFamily="2" charset="-122"/>
                <a:sym typeface="Wingdings" pitchFamily="2" charset="2"/>
              </a:rPr>
              <a:t> </a:t>
            </a:r>
            <a:r>
              <a:rPr lang="en-AU" altLang="zh-CN" sz="1000" dirty="0" smtClean="0">
                <a:solidFill>
                  <a:schemeClr val="bg2"/>
                </a:solidFill>
                <a:ea typeface="SimSun" pitchFamily="2" charset="-122"/>
                <a:sym typeface="Wingdings" pitchFamily="2" charset="2"/>
              </a:rPr>
              <a:t>[Pretty et al. (2010) </a:t>
            </a:r>
            <a:r>
              <a:rPr lang="en-AU" altLang="zh-CN" sz="1000" i="1" dirty="0" smtClean="0">
                <a:solidFill>
                  <a:schemeClr val="bg2"/>
                </a:solidFill>
                <a:ea typeface="SimSun" pitchFamily="2" charset="-122"/>
                <a:sym typeface="Wingdings" pitchFamily="2" charset="2"/>
              </a:rPr>
              <a:t>“</a:t>
            </a:r>
            <a:r>
              <a:rPr lang="en-NZ" altLang="zh-CN" sz="1000" i="1" dirty="0" err="1" smtClean="0">
                <a:solidFill>
                  <a:schemeClr val="bg2"/>
                </a:solidFill>
                <a:ea typeface="SimSun" pitchFamily="2" charset="-122"/>
                <a:sym typeface="Wingdings" pitchFamily="2" charset="2"/>
              </a:rPr>
              <a:t>Hypoglycemia</a:t>
            </a:r>
            <a:r>
              <a:rPr lang="en-NZ" altLang="zh-CN" sz="1000" i="1" dirty="0" smtClean="0">
                <a:solidFill>
                  <a:schemeClr val="bg2"/>
                </a:solidFill>
                <a:ea typeface="SimSun" pitchFamily="2" charset="-122"/>
                <a:sym typeface="Wingdings" pitchFamily="2" charset="2"/>
              </a:rPr>
              <a:t> Detection in Critical Care Using Continuous Glucose Monitors: An in </a:t>
            </a:r>
            <a:r>
              <a:rPr lang="en-NZ" altLang="zh-CN" sz="1000" i="1" dirty="0" err="1" smtClean="0">
                <a:solidFill>
                  <a:schemeClr val="bg2"/>
                </a:solidFill>
                <a:ea typeface="SimSun" pitchFamily="2" charset="-122"/>
                <a:sym typeface="Wingdings" pitchFamily="2" charset="2"/>
              </a:rPr>
              <a:t>Silico</a:t>
            </a:r>
            <a:r>
              <a:rPr lang="en-NZ" altLang="zh-CN" sz="1000" i="1" dirty="0" smtClean="0">
                <a:solidFill>
                  <a:schemeClr val="bg2"/>
                </a:solidFill>
                <a:ea typeface="SimSun" pitchFamily="2" charset="-122"/>
                <a:sym typeface="Wingdings" pitchFamily="2" charset="2"/>
              </a:rPr>
              <a:t> Proof of Concept Analysis,” </a:t>
            </a:r>
            <a:r>
              <a:rPr lang="en-NZ" altLang="zh-CN" sz="1000" dirty="0" smtClean="0">
                <a:solidFill>
                  <a:schemeClr val="bg2"/>
                </a:solidFill>
                <a:ea typeface="SimSun" pitchFamily="2" charset="-122"/>
                <a:sym typeface="Wingdings" pitchFamily="2" charset="2"/>
              </a:rPr>
              <a:t>Journal of Diabetes Science and Technology, 4:1]</a:t>
            </a:r>
            <a:endParaRPr lang="en-NZ" altLang="zh-CN" sz="1600" dirty="0">
              <a:solidFill>
                <a:schemeClr val="bg2"/>
              </a:solidFill>
              <a:ea typeface="SimSun" pitchFamily="2" charset="-122"/>
              <a:sym typeface="Wingdings" pitchFamily="2" charset="2"/>
            </a:endParaRPr>
          </a:p>
          <a:p>
            <a:pPr marL="539750" indent="-342900">
              <a:spcBef>
                <a:spcPts val="600"/>
              </a:spcBef>
              <a:spcAft>
                <a:spcPts val="1200"/>
              </a:spcAft>
              <a:buClr>
                <a:srgbClr val="19327E"/>
              </a:buClr>
              <a:buSzPct val="90000"/>
            </a:pP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1200"/>
              </a:spcAft>
              <a:buClr>
                <a:srgbClr val="19327E"/>
              </a:buClr>
              <a:buSzPct val="90000"/>
              <a:buFont typeface="Arial" pitchFamily="34" charset="0"/>
              <a:buChar char="•"/>
            </a:pPr>
            <a:endParaRPr lang="en-AU" altLang="zh-CN" sz="16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996950" lvl="1" indent="-342900">
              <a:spcBef>
                <a:spcPts val="600"/>
              </a:spcBef>
              <a:spcAft>
                <a:spcPts val="1200"/>
              </a:spcAft>
              <a:buClr>
                <a:srgbClr val="19327E"/>
              </a:buClr>
              <a:buSzPct val="90000"/>
            </a:pPr>
            <a:endParaRPr lang="en-AU" altLang="zh-CN" sz="1050" dirty="0" smtClean="0">
              <a:ea typeface="SimSun" pitchFamily="2" charset="-122"/>
            </a:endParaRPr>
          </a:p>
        </p:txBody>
      </p:sp>
      <p:pic>
        <p:nvPicPr>
          <p:cNvPr id="9" name="Picture 8" descr="cartoon computer dressed as surgeon.jpg"/>
          <p:cNvPicPr>
            <a:picLocks noChangeAspect="1"/>
          </p:cNvPicPr>
          <p:nvPr/>
        </p:nvPicPr>
        <p:blipFill>
          <a:blip r:embed="rId3"/>
          <a:stretch>
            <a:fillRect/>
          </a:stretch>
        </p:blipFill>
        <p:spPr>
          <a:xfrm>
            <a:off x="1967654" y="4953000"/>
            <a:ext cx="1347046" cy="1638300"/>
          </a:xfrm>
          <a:prstGeom prst="rect">
            <a:avLst/>
          </a:prstGeom>
        </p:spPr>
      </p:pic>
      <p:pic>
        <p:nvPicPr>
          <p:cNvPr id="75778" name="Picture 2"/>
          <p:cNvPicPr>
            <a:picLocks noChangeAspect="1" noChangeArrowheads="1"/>
          </p:cNvPicPr>
          <p:nvPr/>
        </p:nvPicPr>
        <p:blipFill>
          <a:blip r:embed="rId4"/>
          <a:srcRect l="30952" t="7337" r="29682" b="2787"/>
          <a:stretch>
            <a:fillRect/>
          </a:stretch>
        </p:blipFill>
        <p:spPr bwMode="auto">
          <a:xfrm>
            <a:off x="6979871" y="4791076"/>
            <a:ext cx="1521080" cy="1953484"/>
          </a:xfrm>
          <a:prstGeom prst="rect">
            <a:avLst/>
          </a:prstGeom>
          <a:noFill/>
          <a:ln w="9525">
            <a:noFill/>
            <a:miter lim="800000"/>
            <a:headEnd/>
            <a:tailEnd/>
          </a:ln>
        </p:spPr>
      </p:pic>
      <p:sp>
        <p:nvSpPr>
          <p:cNvPr id="13" name="Rectangle 3"/>
          <p:cNvSpPr>
            <a:spLocks noChangeArrowheads="1"/>
          </p:cNvSpPr>
          <p:nvPr/>
        </p:nvSpPr>
        <p:spPr bwMode="auto">
          <a:xfrm>
            <a:off x="9244" y="2952750"/>
            <a:ext cx="8953781" cy="3590925"/>
          </a:xfrm>
          <a:prstGeom prst="rect">
            <a:avLst/>
          </a:prstGeom>
          <a:noFill/>
          <a:ln w="9525">
            <a:noFill/>
            <a:miter lim="800000"/>
            <a:headEnd/>
            <a:tailEnd/>
          </a:ln>
          <a:effectLst/>
        </p:spPr>
        <p:txBody>
          <a:bodyPr/>
          <a:lstStyle/>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996950" lvl="1" indent="-342900">
              <a:spcBef>
                <a:spcPts val="600"/>
              </a:spcBef>
              <a:spcAft>
                <a:spcPts val="1200"/>
              </a:spcAft>
              <a:buClr>
                <a:srgbClr val="19327E"/>
              </a:buClr>
              <a:buSzPct val="90000"/>
            </a:pPr>
            <a:endParaRPr lang="en-AU" altLang="zh-CN" sz="1050" dirty="0" smtClean="0">
              <a:ea typeface="SimSun" pitchFamily="2" charset="-122"/>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8112" y="4791075"/>
            <a:ext cx="1507446" cy="195348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2020871" y="74515"/>
            <a:ext cx="6972300" cy="819150"/>
          </a:xfrm>
          <a:noFill/>
          <a:ln/>
        </p:spPr>
        <p:txBody>
          <a:bodyPr/>
          <a:lstStyle/>
          <a:p>
            <a:r>
              <a:rPr lang="en-NZ" sz="2800" dirty="0" smtClean="0"/>
              <a:t>So why don’t we use them already?</a:t>
            </a:r>
            <a:endParaRPr lang="en-NZ" sz="2800" dirty="0"/>
          </a:p>
        </p:txBody>
      </p:sp>
      <p:sp>
        <p:nvSpPr>
          <p:cNvPr id="10" name="Rectangle 3"/>
          <p:cNvSpPr>
            <a:spLocks noChangeArrowheads="1"/>
          </p:cNvSpPr>
          <p:nvPr/>
        </p:nvSpPr>
        <p:spPr bwMode="auto">
          <a:xfrm>
            <a:off x="9244" y="1205345"/>
            <a:ext cx="9134756" cy="5416975"/>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buFont typeface="Wingdings" pitchFamily="2" charset="2"/>
              <a:buChar char="§"/>
            </a:pPr>
            <a:r>
              <a:rPr lang="en-NZ" altLang="zh-CN" dirty="0" smtClean="0">
                <a:solidFill>
                  <a:schemeClr val="bg2"/>
                </a:solidFill>
                <a:ea typeface="SimSun" pitchFamily="2" charset="-122"/>
                <a:sym typeface="Wingdings" pitchFamily="2" charset="2"/>
              </a:rPr>
              <a:t>Sensor </a:t>
            </a:r>
            <a:r>
              <a:rPr lang="en-NZ" altLang="zh-CN" dirty="0" smtClean="0">
                <a:solidFill>
                  <a:schemeClr val="bg2"/>
                </a:solidFill>
                <a:ea typeface="SimSun" pitchFamily="2" charset="-122"/>
                <a:sym typeface="Wingdings" pitchFamily="2" charset="2"/>
              </a:rPr>
              <a:t>noise, sensor drift, lag and calibration procedures/algorithms (among other things) can all have a significant influence on the output of the CGM device</a:t>
            </a:r>
          </a:p>
          <a:p>
            <a:pPr marL="539750" indent="-342900">
              <a:spcBef>
                <a:spcPts val="600"/>
              </a:spcBef>
              <a:spcAft>
                <a:spcPts val="600"/>
              </a:spcAft>
              <a:buClr>
                <a:srgbClr val="19327E"/>
              </a:buClr>
              <a:buSzPct val="90000"/>
              <a:buFont typeface="Wingdings" pitchFamily="2" charset="2"/>
              <a:buChar char="§"/>
            </a:pPr>
            <a:endParaRPr lang="en-NZ" altLang="zh-CN"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r>
              <a:rPr lang="en-NZ" altLang="zh-CN" dirty="0" smtClean="0">
                <a:solidFill>
                  <a:schemeClr val="bg2"/>
                </a:solidFill>
                <a:ea typeface="SimSun" pitchFamily="2" charset="-122"/>
                <a:sym typeface="Wingdings" pitchFamily="2" charset="2"/>
              </a:rPr>
              <a:t>The device </a:t>
            </a:r>
            <a:r>
              <a:rPr lang="en-NZ" altLang="zh-CN" dirty="0" smtClean="0">
                <a:solidFill>
                  <a:schemeClr val="bg2"/>
                </a:solidFill>
                <a:ea typeface="SimSun" pitchFamily="2" charset="-122"/>
                <a:sym typeface="Wingdings" pitchFamily="2" charset="2"/>
              </a:rPr>
              <a:t>characteristics, the wide variety of illnesses in the ICU could prove problematic for a ‘one size fits all’ device:</a:t>
            </a:r>
          </a:p>
          <a:p>
            <a:pPr marL="996950" lvl="1" indent="-342900">
              <a:spcBef>
                <a:spcPts val="0"/>
              </a:spcBef>
              <a:spcAft>
                <a:spcPts val="600"/>
              </a:spcAft>
              <a:buClr>
                <a:srgbClr val="19327E"/>
              </a:buClr>
              <a:buSzPct val="90000"/>
              <a:buFont typeface="Wingdings" pitchFamily="2" charset="2"/>
              <a:buChar char="Ø"/>
            </a:pPr>
            <a:r>
              <a:rPr lang="en-NZ" altLang="zh-CN" i="1" u="sng" dirty="0" err="1" smtClean="0">
                <a:solidFill>
                  <a:schemeClr val="bg2"/>
                </a:solidFill>
                <a:ea typeface="SimSun" pitchFamily="2" charset="-122"/>
                <a:sym typeface="Wingdings" pitchFamily="2" charset="2"/>
              </a:rPr>
              <a:t>Chee</a:t>
            </a:r>
            <a:r>
              <a:rPr lang="en-NZ" altLang="zh-CN" i="1" u="sng" dirty="0" smtClean="0">
                <a:solidFill>
                  <a:schemeClr val="bg2"/>
                </a:solidFill>
                <a:ea typeface="SimSun" pitchFamily="2" charset="-122"/>
                <a:sym typeface="Wingdings" pitchFamily="2" charset="2"/>
              </a:rPr>
              <a:t> et. al.</a:t>
            </a:r>
            <a:r>
              <a:rPr lang="en-NZ" altLang="zh-CN" i="1" dirty="0" smtClean="0">
                <a:solidFill>
                  <a:schemeClr val="bg2"/>
                </a:solidFill>
                <a:ea typeface="SimSun" pitchFamily="2" charset="-122"/>
                <a:sym typeface="Wingdings" pitchFamily="2" charset="2"/>
              </a:rPr>
              <a:t> </a:t>
            </a:r>
            <a:r>
              <a:rPr lang="en-NZ" altLang="zh-CN" dirty="0" smtClean="0">
                <a:solidFill>
                  <a:schemeClr val="bg2"/>
                </a:solidFill>
                <a:ea typeface="SimSun" pitchFamily="2" charset="-122"/>
                <a:sym typeface="Wingdings" pitchFamily="2" charset="2"/>
              </a:rPr>
              <a:t>showed that continuous glucose monitoring can be </a:t>
            </a:r>
            <a:r>
              <a:rPr lang="en-NZ" altLang="zh-CN" b="1" dirty="0" smtClean="0">
                <a:solidFill>
                  <a:schemeClr val="bg2"/>
                </a:solidFill>
                <a:ea typeface="SimSun" pitchFamily="2" charset="-122"/>
                <a:sym typeface="Wingdings" pitchFamily="2" charset="2"/>
              </a:rPr>
              <a:t>affected by peripheral oedema</a:t>
            </a:r>
            <a:r>
              <a:rPr lang="en-NZ" altLang="zh-CN" dirty="0" smtClean="0">
                <a:solidFill>
                  <a:schemeClr val="bg2"/>
                </a:solidFill>
                <a:ea typeface="SimSun" pitchFamily="2" charset="-122"/>
                <a:sym typeface="Wingdings" pitchFamily="2" charset="2"/>
              </a:rPr>
              <a:t>, and </a:t>
            </a:r>
            <a:r>
              <a:rPr lang="en-NZ" altLang="zh-CN" b="1" i="1" dirty="0" smtClean="0">
                <a:solidFill>
                  <a:schemeClr val="bg2"/>
                </a:solidFill>
                <a:ea typeface="SimSun" pitchFamily="2" charset="-122"/>
                <a:sym typeface="Wingdings" pitchFamily="2" charset="2"/>
              </a:rPr>
              <a:t>control suffered significantly</a:t>
            </a:r>
            <a:r>
              <a:rPr lang="en-NZ" altLang="zh-CN" dirty="0" smtClean="0">
                <a:solidFill>
                  <a:schemeClr val="bg2"/>
                </a:solidFill>
                <a:ea typeface="SimSun" pitchFamily="2" charset="-122"/>
                <a:sym typeface="Wingdings" pitchFamily="2" charset="2"/>
              </a:rPr>
              <a:t> in this study</a:t>
            </a:r>
            <a:endParaRPr lang="en-NZ" altLang="zh-CN" b="1" dirty="0" smtClean="0">
              <a:solidFill>
                <a:schemeClr val="bg2"/>
              </a:solidFill>
              <a:ea typeface="SimSun" pitchFamily="2" charset="-122"/>
              <a:sym typeface="Wingdings" pitchFamily="2" charset="2"/>
            </a:endParaRPr>
          </a:p>
          <a:p>
            <a:pPr marL="996950" lvl="1" indent="-342900">
              <a:spcBef>
                <a:spcPts val="0"/>
              </a:spcBef>
              <a:spcAft>
                <a:spcPts val="600"/>
              </a:spcAft>
              <a:buClr>
                <a:srgbClr val="19327E"/>
              </a:buClr>
              <a:buSzPct val="90000"/>
              <a:buFont typeface="Wingdings" pitchFamily="2" charset="2"/>
              <a:buChar char="Ø"/>
            </a:pPr>
            <a:r>
              <a:rPr lang="en-NZ" altLang="zh-CN" i="1" u="sng" dirty="0" err="1" smtClean="0">
                <a:solidFill>
                  <a:schemeClr val="bg2"/>
                </a:solidFill>
                <a:ea typeface="SimSun" pitchFamily="2" charset="-122"/>
                <a:sym typeface="Wingdings" pitchFamily="2" charset="2"/>
              </a:rPr>
              <a:t>Lorencio</a:t>
            </a:r>
            <a:r>
              <a:rPr lang="en-NZ" altLang="zh-CN" i="1" u="sng" dirty="0" smtClean="0">
                <a:solidFill>
                  <a:schemeClr val="bg2"/>
                </a:solidFill>
                <a:ea typeface="SimSun" pitchFamily="2" charset="-122"/>
                <a:sym typeface="Wingdings" pitchFamily="2" charset="2"/>
              </a:rPr>
              <a:t> et. al.</a:t>
            </a:r>
            <a:r>
              <a:rPr lang="en-NZ" altLang="zh-CN" i="1" dirty="0" smtClean="0">
                <a:solidFill>
                  <a:schemeClr val="bg2"/>
                </a:solidFill>
                <a:ea typeface="SimSun" pitchFamily="2" charset="-122"/>
                <a:sym typeface="Wingdings" pitchFamily="2" charset="2"/>
              </a:rPr>
              <a:t> </a:t>
            </a:r>
            <a:r>
              <a:rPr lang="en-NZ" altLang="zh-CN" dirty="0" smtClean="0">
                <a:solidFill>
                  <a:schemeClr val="bg2"/>
                </a:solidFill>
                <a:ea typeface="SimSun" pitchFamily="2" charset="-122"/>
                <a:sym typeface="Wingdings" pitchFamily="2" charset="2"/>
              </a:rPr>
              <a:t>reported that </a:t>
            </a:r>
            <a:r>
              <a:rPr lang="en-NZ" altLang="zh-CN" b="1" dirty="0" smtClean="0">
                <a:solidFill>
                  <a:schemeClr val="bg2"/>
                </a:solidFill>
                <a:ea typeface="SimSun" pitchFamily="2" charset="-122"/>
                <a:sym typeface="Wingdings" pitchFamily="2" charset="2"/>
              </a:rPr>
              <a:t>accuracy was significantly better in patients with septic shock</a:t>
            </a:r>
            <a:r>
              <a:rPr lang="en-NZ" altLang="zh-CN" dirty="0" smtClean="0">
                <a:solidFill>
                  <a:schemeClr val="bg2"/>
                </a:solidFill>
                <a:ea typeface="SimSun" pitchFamily="2" charset="-122"/>
                <a:sym typeface="Wingdings" pitchFamily="2" charset="2"/>
              </a:rPr>
              <a:t> in comparison with other patient cohorts (</a:t>
            </a:r>
            <a:r>
              <a:rPr lang="en-NZ" altLang="zh-CN" dirty="0" err="1" smtClean="0">
                <a:solidFill>
                  <a:schemeClr val="bg2"/>
                </a:solidFill>
                <a:ea typeface="SimSun" pitchFamily="2" charset="-122"/>
                <a:sym typeface="Wingdings" pitchFamily="2" charset="2"/>
              </a:rPr>
              <a:t>kinda</a:t>
            </a:r>
            <a:r>
              <a:rPr lang="en-NZ" altLang="zh-CN" dirty="0" smtClean="0">
                <a:solidFill>
                  <a:schemeClr val="bg2"/>
                </a:solidFill>
                <a:ea typeface="SimSun" pitchFamily="2" charset="-122"/>
                <a:sym typeface="Wingdings" pitchFamily="2" charset="2"/>
              </a:rPr>
              <a:t> the opposite of </a:t>
            </a:r>
            <a:r>
              <a:rPr lang="en-NZ" altLang="zh-CN" dirty="0" err="1" smtClean="0">
                <a:solidFill>
                  <a:schemeClr val="bg2"/>
                </a:solidFill>
                <a:ea typeface="SimSun" pitchFamily="2" charset="-122"/>
                <a:sym typeface="Wingdings" pitchFamily="2" charset="2"/>
              </a:rPr>
              <a:t>Chee</a:t>
            </a:r>
            <a:r>
              <a:rPr lang="en-NZ" altLang="zh-CN" dirty="0" smtClean="0">
                <a:solidFill>
                  <a:schemeClr val="bg2"/>
                </a:solidFill>
                <a:ea typeface="SimSun" pitchFamily="2" charset="-122"/>
                <a:sym typeface="Wingdings" pitchFamily="2" charset="2"/>
              </a:rPr>
              <a:t>!)</a:t>
            </a:r>
          </a:p>
          <a:p>
            <a:pPr marL="996950" lvl="1" indent="-342900">
              <a:spcBef>
                <a:spcPts val="0"/>
              </a:spcBef>
              <a:spcAft>
                <a:spcPts val="600"/>
              </a:spcAft>
              <a:buClr>
                <a:srgbClr val="19327E"/>
              </a:buClr>
              <a:buSzPct val="90000"/>
              <a:buFont typeface="Wingdings" pitchFamily="2" charset="2"/>
              <a:buChar char="Ø"/>
            </a:pPr>
            <a:r>
              <a:rPr lang="en-NZ" altLang="zh-CN" i="1" u="sng" dirty="0" smtClean="0">
                <a:solidFill>
                  <a:schemeClr val="bg2"/>
                </a:solidFill>
                <a:ea typeface="SimSun" pitchFamily="2" charset="-122"/>
                <a:sym typeface="Wingdings" pitchFamily="2" charset="2"/>
              </a:rPr>
              <a:t>Bridges et. al.</a:t>
            </a:r>
            <a:r>
              <a:rPr lang="en-NZ" altLang="zh-CN" i="1" dirty="0" smtClean="0">
                <a:solidFill>
                  <a:schemeClr val="bg2"/>
                </a:solidFill>
                <a:ea typeface="SimSun" pitchFamily="2" charset="-122"/>
                <a:sym typeface="Wingdings" pitchFamily="2" charset="2"/>
              </a:rPr>
              <a:t> </a:t>
            </a:r>
            <a:r>
              <a:rPr lang="en-NZ" altLang="zh-CN" dirty="0" smtClean="0">
                <a:solidFill>
                  <a:schemeClr val="bg2"/>
                </a:solidFill>
                <a:ea typeface="SimSun" pitchFamily="2" charset="-122"/>
                <a:sym typeface="Wingdings" pitchFamily="2" charset="2"/>
              </a:rPr>
              <a:t>stated that the</a:t>
            </a:r>
            <a:r>
              <a:rPr lang="en-NZ" altLang="zh-CN" b="1" dirty="0" smtClean="0">
                <a:solidFill>
                  <a:schemeClr val="bg2"/>
                </a:solidFill>
                <a:ea typeface="SimSun" pitchFamily="2" charset="-122"/>
                <a:sym typeface="Wingdings" pitchFamily="2" charset="2"/>
              </a:rPr>
              <a:t> most important utility of CGMs at this time may be to trigger standard BG checks </a:t>
            </a:r>
            <a:r>
              <a:rPr lang="en-NZ" altLang="zh-CN" dirty="0" smtClean="0">
                <a:solidFill>
                  <a:schemeClr val="bg2"/>
                </a:solidFill>
                <a:ea typeface="SimSun" pitchFamily="2" charset="-122"/>
                <a:sym typeface="Wingdings" pitchFamily="2" charset="2"/>
              </a:rPr>
              <a:t>to improve the safety of glycaemic control, which is what we think so we are not alone in this idea</a:t>
            </a:r>
            <a:endParaRPr lang="en-AU" altLang="zh-CN" sz="1100" dirty="0" smtClean="0">
              <a:ea typeface="SimSun" pitchFamily="2" charset="-122"/>
            </a:endParaRPr>
          </a:p>
        </p:txBody>
      </p:sp>
      <p:sp>
        <p:nvSpPr>
          <p:cNvPr id="4" name="TextBox 3"/>
          <p:cNvSpPr txBox="1"/>
          <p:nvPr/>
        </p:nvSpPr>
        <p:spPr>
          <a:xfrm>
            <a:off x="1431158" y="5727766"/>
            <a:ext cx="6226942" cy="584775"/>
          </a:xfrm>
          <a:prstGeom prst="rect">
            <a:avLst/>
          </a:prstGeom>
          <a:solidFill>
            <a:schemeClr val="bg1"/>
          </a:solidFill>
          <a:ln w="19050">
            <a:solidFill>
              <a:srgbClr val="FF0000"/>
            </a:solidFill>
          </a:ln>
          <a:effectLst>
            <a:outerShdw blurRad="50800" dist="38100" dir="2700000" algn="tl" rotWithShape="0">
              <a:prstClr val="black">
                <a:alpha val="40000"/>
              </a:prstClr>
            </a:outerShdw>
          </a:effectLst>
        </p:spPr>
        <p:txBody>
          <a:bodyPr wrap="square" rtlCol="0">
            <a:spAutoFit/>
          </a:bodyPr>
          <a:lstStyle/>
          <a:p>
            <a:pPr marL="0" lvl="1"/>
            <a:r>
              <a:rPr lang="en-AU" altLang="zh-CN" sz="1600" dirty="0" smtClean="0">
                <a:ea typeface="SimSun" pitchFamily="2" charset="-122"/>
              </a:rPr>
              <a:t>We need to be confident that CGMs are reliable before they can be used for clinical decision making and/or closed-loop BG control</a:t>
            </a:r>
            <a:endParaRPr lang="en-NZ"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Multiple CGMs and redundancy</a:t>
            </a:r>
            <a:endParaRPr lang="en-NZ" sz="2800" dirty="0"/>
          </a:p>
        </p:txBody>
      </p:sp>
      <p:sp>
        <p:nvSpPr>
          <p:cNvPr id="15"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One method of reducing the impact of undesirable sensor characteristics is to use multiple CGMs  Reduce the impact of drift etc. </a:t>
            </a:r>
            <a:r>
              <a:rPr lang="en-NZ" altLang="zh-CN" sz="1600" b="1" u="sng" dirty="0" smtClean="0">
                <a:solidFill>
                  <a:schemeClr val="bg2"/>
                </a:solidFill>
                <a:ea typeface="SimSun" pitchFamily="2" charset="-122"/>
                <a:sym typeface="Wingdings" pitchFamily="2" charset="2"/>
              </a:rPr>
              <a:t>but</a:t>
            </a:r>
            <a:r>
              <a:rPr lang="en-NZ" altLang="zh-CN" sz="1600" dirty="0" smtClean="0">
                <a:solidFill>
                  <a:schemeClr val="bg2"/>
                </a:solidFill>
                <a:ea typeface="SimSun" pitchFamily="2" charset="-122"/>
                <a:sym typeface="Wingdings" pitchFamily="2" charset="2"/>
              </a:rPr>
              <a:t> lag and noise are likely still present</a:t>
            </a:r>
          </a:p>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A study by Jessica Castle and colleagues (2010) investigated this in type 1 diabetics (who the devices were designed for)</a:t>
            </a:r>
          </a:p>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They reported that in approximately 25% of patients there was a large discrepancy between the two CGMs (&gt; 7% MARD difference between them)</a:t>
            </a:r>
            <a:endParaRPr lang="en-AU" altLang="zh-CN" sz="1050" dirty="0" smtClean="0">
              <a:ea typeface="SimSun" pitchFamily="2" charset="-122"/>
            </a:endParaRPr>
          </a:p>
        </p:txBody>
      </p:sp>
      <p:pic>
        <p:nvPicPr>
          <p:cNvPr id="2050" name="Picture 2"/>
          <p:cNvPicPr>
            <a:picLocks noChangeAspect="1" noChangeArrowheads="1"/>
          </p:cNvPicPr>
          <p:nvPr/>
        </p:nvPicPr>
        <p:blipFill>
          <a:blip r:embed="rId3"/>
          <a:srcRect/>
          <a:stretch>
            <a:fillRect/>
          </a:stretch>
        </p:blipFill>
        <p:spPr bwMode="auto">
          <a:xfrm>
            <a:off x="342900" y="3912870"/>
            <a:ext cx="4065270" cy="2392680"/>
          </a:xfrm>
          <a:prstGeom prst="rect">
            <a:avLst/>
          </a:prstGeom>
          <a:noFill/>
          <a:ln w="9525">
            <a:noFill/>
            <a:miter lim="800000"/>
            <a:headEnd/>
            <a:tailEnd/>
          </a:ln>
        </p:spPr>
      </p:pic>
      <p:pic>
        <p:nvPicPr>
          <p:cNvPr id="17" name="Picture 3"/>
          <p:cNvPicPr>
            <a:picLocks noChangeAspect="1" noChangeArrowheads="1"/>
          </p:cNvPicPr>
          <p:nvPr/>
        </p:nvPicPr>
        <p:blipFill>
          <a:blip r:embed="rId4"/>
          <a:srcRect/>
          <a:stretch>
            <a:fillRect/>
          </a:stretch>
        </p:blipFill>
        <p:spPr bwMode="auto">
          <a:xfrm>
            <a:off x="4638675" y="3890010"/>
            <a:ext cx="4080510" cy="2453640"/>
          </a:xfrm>
          <a:prstGeom prst="rect">
            <a:avLst/>
          </a:prstGeom>
          <a:noFill/>
          <a:ln w="9525">
            <a:noFill/>
            <a:miter lim="800000"/>
            <a:headEnd/>
            <a:tailEnd/>
          </a:ln>
        </p:spPr>
      </p:pic>
      <p:sp>
        <p:nvSpPr>
          <p:cNvPr id="18" name="TextBox 17"/>
          <p:cNvSpPr txBox="1"/>
          <p:nvPr/>
        </p:nvSpPr>
        <p:spPr>
          <a:xfrm>
            <a:off x="1335196" y="3285831"/>
            <a:ext cx="2544024" cy="584775"/>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Sometimes the sensors are almost superimposed </a:t>
            </a:r>
            <a:endParaRPr lang="en-NZ" sz="2000" dirty="0"/>
          </a:p>
        </p:txBody>
      </p:sp>
      <p:sp>
        <p:nvSpPr>
          <p:cNvPr id="19" name="TextBox 18"/>
          <p:cNvSpPr txBox="1"/>
          <p:nvPr/>
        </p:nvSpPr>
        <p:spPr>
          <a:xfrm>
            <a:off x="5562600" y="3285831"/>
            <a:ext cx="2756966" cy="584775"/>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b="1" i="1" dirty="0" smtClean="0">
                <a:ea typeface="SimSun" pitchFamily="2" charset="-122"/>
              </a:rPr>
              <a:t>Other times </a:t>
            </a:r>
            <a:r>
              <a:rPr lang="en-AU" sz="1600" dirty="0" smtClean="0">
                <a:ea typeface="SimSun" pitchFamily="2" charset="-122"/>
              </a:rPr>
              <a:t>there is a large mismatch between sensors</a:t>
            </a:r>
            <a:endParaRPr lang="en-NZ" sz="2000" dirty="0"/>
          </a:p>
        </p:txBody>
      </p:sp>
      <p:sp>
        <p:nvSpPr>
          <p:cNvPr id="8" name="TextBox 7"/>
          <p:cNvSpPr txBox="1"/>
          <p:nvPr/>
        </p:nvSpPr>
        <p:spPr>
          <a:xfrm>
            <a:off x="268396" y="6531918"/>
            <a:ext cx="7103954" cy="230832"/>
          </a:xfrm>
          <a:prstGeom prst="rect">
            <a:avLst/>
          </a:prstGeom>
          <a:solidFill>
            <a:schemeClr val="bg1"/>
          </a:solidFill>
          <a:ln w="28575">
            <a:noFill/>
          </a:ln>
          <a:effectLst/>
        </p:spPr>
        <p:txBody>
          <a:bodyPr wrap="square" rtlCol="0">
            <a:spAutoFit/>
          </a:bodyPr>
          <a:lstStyle/>
          <a:p>
            <a:pPr marL="0" lvl="1" algn="ctr"/>
            <a:r>
              <a:rPr lang="en-AU" sz="900" dirty="0" smtClean="0">
                <a:ea typeface="SimSun" pitchFamily="2" charset="-122"/>
              </a:rPr>
              <a:t>*Figures from: </a:t>
            </a:r>
            <a:r>
              <a:rPr lang="en-AU" sz="900" b="1" dirty="0" smtClean="0">
                <a:ea typeface="SimSun" pitchFamily="2" charset="-122"/>
              </a:rPr>
              <a:t>Castle, J </a:t>
            </a:r>
            <a:r>
              <a:rPr lang="en-AU" sz="900" dirty="0" smtClean="0">
                <a:ea typeface="SimSun" pitchFamily="2" charset="-122"/>
              </a:rPr>
              <a:t>and Ward, K (2010) “</a:t>
            </a:r>
            <a:r>
              <a:rPr lang="en-AU" sz="900" dirty="0" err="1" smtClean="0">
                <a:ea typeface="SimSun" pitchFamily="2" charset="-122"/>
              </a:rPr>
              <a:t>Amperometric</a:t>
            </a:r>
            <a:r>
              <a:rPr lang="en-AU" sz="900" dirty="0" smtClean="0">
                <a:ea typeface="SimSun" pitchFamily="2" charset="-122"/>
              </a:rPr>
              <a:t> Glucose Sensors: Sources of Error and Potential Benefit of Redundancy”</a:t>
            </a:r>
            <a:endParaRPr lang="en-NZ" sz="105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CGMs in ICU – Clinical Trial</a:t>
            </a:r>
            <a:endParaRPr lang="en-NZ" sz="2800" dirty="0"/>
          </a:p>
        </p:txBody>
      </p:sp>
      <p:sp>
        <p:nvSpPr>
          <p:cNvPr id="10" name="Rectangle 3"/>
          <p:cNvSpPr>
            <a:spLocks noChangeArrowheads="1"/>
          </p:cNvSpPr>
          <p:nvPr/>
        </p:nvSpPr>
        <p:spPr bwMode="auto">
          <a:xfrm>
            <a:off x="9244" y="1086708"/>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b="1" dirty="0" smtClean="0">
                <a:solidFill>
                  <a:schemeClr val="bg2"/>
                </a:solidFill>
                <a:ea typeface="SimSun" pitchFamily="2" charset="-122"/>
                <a:sym typeface="Wingdings" pitchFamily="2" charset="2"/>
              </a:rPr>
              <a:t>Study outline: 	      </a:t>
            </a:r>
          </a:p>
          <a:p>
            <a:pPr marL="539750" indent="-342900">
              <a:spcBef>
                <a:spcPts val="600"/>
              </a:spcBef>
              <a:spcAft>
                <a:spcPts val="600"/>
              </a:spcAft>
              <a:buClr>
                <a:srgbClr val="19327E"/>
              </a:buClr>
              <a:buSzPct val="90000"/>
            </a:pPr>
            <a:r>
              <a:rPr lang="en-NZ" altLang="zh-CN" sz="1600" b="1" u="sng" dirty="0" smtClean="0">
                <a:solidFill>
                  <a:schemeClr val="bg2"/>
                </a:solidFill>
                <a:ea typeface="SimSun" pitchFamily="2" charset="-122"/>
                <a:sym typeface="Wingdings" pitchFamily="2" charset="2"/>
              </a:rPr>
              <a:t>Primary Aim</a:t>
            </a:r>
            <a:r>
              <a:rPr lang="en-NZ" altLang="zh-CN" sz="1600" u="sng" dirty="0" smtClean="0">
                <a:solidFill>
                  <a:schemeClr val="bg2"/>
                </a:solidFill>
                <a:ea typeface="SimSun" pitchFamily="2" charset="-122"/>
                <a:sym typeface="Wingdings" pitchFamily="2" charset="2"/>
              </a:rPr>
              <a:t>: Assess the reliability of CGMs in the ICU</a:t>
            </a:r>
          </a:p>
          <a:p>
            <a:pPr marL="539750" indent="-342900">
              <a:spcBef>
                <a:spcPts val="600"/>
              </a:spcBef>
              <a:spcAft>
                <a:spcPts val="600"/>
              </a:spcAft>
              <a:buClr>
                <a:srgbClr val="19327E"/>
              </a:buClr>
              <a:buSzPct val="90000"/>
            </a:pPr>
            <a:endParaRPr lang="en-NZ" altLang="zh-CN" sz="1600" u="sng" dirty="0" smtClean="0">
              <a:solidFill>
                <a:schemeClr val="bg2"/>
              </a:solidFill>
              <a:ea typeface="SimSun" pitchFamily="2" charset="-122"/>
              <a:sym typeface="Wingdings" pitchFamily="2" charset="2"/>
            </a:endParaRPr>
          </a:p>
          <a:p>
            <a:pPr marL="539750" lvl="1" indent="-342900">
              <a:spcBef>
                <a:spcPts val="600"/>
              </a:spcBef>
              <a:spcAft>
                <a:spcPts val="600"/>
              </a:spcAft>
              <a:buClr>
                <a:srgbClr val="19327E"/>
              </a:buClr>
              <a:buSzPct val="90000"/>
            </a:pPr>
            <a:endParaRPr lang="en-NZ" altLang="zh-CN" sz="1600" dirty="0" smtClean="0">
              <a:solidFill>
                <a:schemeClr val="bg2"/>
              </a:solidFill>
              <a:ea typeface="SimSun" pitchFamily="2" charset="-122"/>
              <a:sym typeface="Wingdings" pitchFamily="2" charset="2"/>
            </a:endParaRPr>
          </a:p>
          <a:p>
            <a:pPr marL="539750" lvl="1" indent="-342900">
              <a:spcBef>
                <a:spcPts val="600"/>
              </a:spcBef>
              <a:spcAft>
                <a:spcPts val="600"/>
              </a:spcAft>
              <a:buClr>
                <a:srgbClr val="19327E"/>
              </a:buClr>
              <a:buSzPct val="90000"/>
            </a:pPr>
            <a:endParaRPr lang="en-NZ" altLang="zh-CN" sz="1600" dirty="0" smtClean="0">
              <a:solidFill>
                <a:schemeClr val="bg2"/>
              </a:solidFill>
              <a:ea typeface="SimSun" pitchFamily="2" charset="-122"/>
              <a:sym typeface="Wingdings" pitchFamily="2" charset="2"/>
            </a:endParaRPr>
          </a:p>
          <a:p>
            <a:pPr marL="539750" lvl="1" indent="-342900">
              <a:spcBef>
                <a:spcPts val="600"/>
              </a:spcBef>
              <a:spcAft>
                <a:spcPts val="600"/>
              </a:spcAft>
              <a:buClr>
                <a:srgbClr val="19327E"/>
              </a:buClr>
              <a:buSzPct val="90000"/>
            </a:pPr>
            <a:endParaRPr lang="en-NZ" altLang="zh-CN" sz="1600" dirty="0" smtClean="0">
              <a:solidFill>
                <a:schemeClr val="bg2"/>
              </a:solidFill>
              <a:ea typeface="SimSun" pitchFamily="2" charset="-122"/>
              <a:sym typeface="Wingdings" pitchFamily="2" charset="2"/>
            </a:endParaRPr>
          </a:p>
          <a:p>
            <a:pPr marL="539750" lvl="1" indent="-342900">
              <a:spcBef>
                <a:spcPts val="600"/>
              </a:spcBef>
              <a:spcAft>
                <a:spcPts val="600"/>
              </a:spcAft>
              <a:buClr>
                <a:srgbClr val="19327E"/>
              </a:buClr>
              <a:buSzPct val="90000"/>
            </a:pPr>
            <a:r>
              <a:rPr lang="en-NZ" altLang="zh-CN" sz="1600" dirty="0" smtClean="0">
                <a:solidFill>
                  <a:schemeClr val="bg2"/>
                </a:solidFill>
                <a:ea typeface="SimSun" pitchFamily="2" charset="-122"/>
                <a:sym typeface="Wingdings" pitchFamily="2" charset="2"/>
              </a:rPr>
              <a:t>	</a:t>
            </a:r>
          </a:p>
          <a:p>
            <a:pPr marL="539750" indent="-342900">
              <a:spcBef>
                <a:spcPts val="600"/>
              </a:spcBef>
              <a:spcAft>
                <a:spcPts val="600"/>
              </a:spcAft>
              <a:buClr>
                <a:srgbClr val="19327E"/>
              </a:buClr>
              <a:buSzPct val="90000"/>
            </a:pPr>
            <a:endParaRPr lang="en-NZ" altLang="zh-CN" sz="1600" u="sng"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pPr>
            <a:r>
              <a:rPr lang="en-NZ" altLang="zh-CN" sz="1600" b="1" u="sng" dirty="0" smtClean="0">
                <a:solidFill>
                  <a:schemeClr val="bg2"/>
                </a:solidFill>
                <a:ea typeface="SimSun" pitchFamily="2" charset="-122"/>
                <a:sym typeface="Wingdings" pitchFamily="2" charset="2"/>
              </a:rPr>
              <a:t>Secondary Aim</a:t>
            </a:r>
            <a:r>
              <a:rPr lang="en-NZ" altLang="zh-CN" sz="1600" u="sng" dirty="0" smtClean="0">
                <a:solidFill>
                  <a:schemeClr val="bg2"/>
                </a:solidFill>
                <a:ea typeface="SimSun" pitchFamily="2" charset="-122"/>
                <a:sym typeface="Wingdings" pitchFamily="2" charset="2"/>
              </a:rPr>
              <a:t>: Assess the reliability of glucose meters in the ICU</a:t>
            </a:r>
          </a:p>
          <a:p>
            <a:pPr marL="179388">
              <a:spcBef>
                <a:spcPts val="600"/>
              </a:spcBef>
              <a:spcAft>
                <a:spcPts val="600"/>
              </a:spcAft>
              <a:buClr>
                <a:srgbClr val="19327E"/>
              </a:buClr>
              <a:buSzPct val="90000"/>
            </a:pPr>
            <a:r>
              <a:rPr lang="en-NZ" altLang="zh-CN" sz="1600" dirty="0" smtClean="0">
                <a:solidFill>
                  <a:schemeClr val="bg2"/>
                </a:solidFill>
                <a:ea typeface="SimSun" pitchFamily="2" charset="-122"/>
                <a:sym typeface="Wingdings" pitchFamily="2" charset="2"/>
              </a:rPr>
              <a:t>Every time blood is drawn from the arterial line for blood gas analysis, samples are dropped onto 5 glucose meter strips (</a:t>
            </a:r>
            <a:r>
              <a:rPr lang="en-NZ" altLang="zh-CN" sz="1600" dirty="0" err="1" smtClean="0">
                <a:solidFill>
                  <a:schemeClr val="bg2"/>
                </a:solidFill>
                <a:ea typeface="SimSun" pitchFamily="2" charset="-122"/>
                <a:sym typeface="Wingdings" pitchFamily="2" charset="2"/>
              </a:rPr>
              <a:t>Optium</a:t>
            </a:r>
            <a:r>
              <a:rPr lang="en-NZ" altLang="zh-CN" sz="1600" dirty="0" smtClean="0">
                <a:solidFill>
                  <a:schemeClr val="bg2"/>
                </a:solidFill>
                <a:ea typeface="SimSun" pitchFamily="2" charset="-122"/>
                <a:sym typeface="Wingdings" pitchFamily="2" charset="2"/>
              </a:rPr>
              <a:t> </a:t>
            </a:r>
            <a:r>
              <a:rPr lang="en-NZ" altLang="zh-CN" sz="1600" dirty="0" err="1" smtClean="0">
                <a:solidFill>
                  <a:schemeClr val="bg2"/>
                </a:solidFill>
                <a:ea typeface="SimSun" pitchFamily="2" charset="-122"/>
                <a:sym typeface="Wingdings" pitchFamily="2" charset="2"/>
              </a:rPr>
              <a:t>Xceed</a:t>
            </a:r>
            <a:r>
              <a:rPr lang="en-NZ" altLang="zh-CN" sz="1600" dirty="0" smtClean="0">
                <a:solidFill>
                  <a:schemeClr val="bg2"/>
                </a:solidFill>
                <a:ea typeface="SimSun" pitchFamily="2" charset="-122"/>
                <a:sym typeface="Wingdings" pitchFamily="2" charset="2"/>
              </a:rPr>
              <a:t>, Abbott Diabetes Care)  </a:t>
            </a:r>
            <a:r>
              <a:rPr lang="en-NZ" altLang="zh-CN" sz="1600" b="1" dirty="0" smtClean="0">
                <a:solidFill>
                  <a:schemeClr val="bg2"/>
                </a:solidFill>
                <a:ea typeface="SimSun" pitchFamily="2" charset="-122"/>
                <a:sym typeface="Wingdings" pitchFamily="2" charset="2"/>
              </a:rPr>
              <a:t>5 x blood gas </a:t>
            </a:r>
            <a:r>
              <a:rPr lang="en-NZ" altLang="zh-CN" sz="1600" b="1" dirty="0" err="1" smtClean="0">
                <a:solidFill>
                  <a:schemeClr val="bg2"/>
                </a:solidFill>
                <a:ea typeface="SimSun" pitchFamily="2" charset="-122"/>
                <a:sym typeface="Wingdings" pitchFamily="2" charset="2"/>
              </a:rPr>
              <a:t>vs</a:t>
            </a:r>
            <a:r>
              <a:rPr lang="en-NZ" altLang="zh-CN" sz="1600" b="1" dirty="0" smtClean="0">
                <a:solidFill>
                  <a:schemeClr val="bg2"/>
                </a:solidFill>
                <a:ea typeface="SimSun" pitchFamily="2" charset="-122"/>
                <a:sym typeface="Wingdings" pitchFamily="2" charset="2"/>
              </a:rPr>
              <a:t> glucometer</a:t>
            </a:r>
          </a:p>
          <a:p>
            <a:pPr marL="539750" indent="-342900">
              <a:spcBef>
                <a:spcPts val="600"/>
              </a:spcBef>
              <a:spcAft>
                <a:spcPts val="600"/>
              </a:spcAft>
              <a:buClr>
                <a:srgbClr val="19327E"/>
              </a:buClr>
              <a:buSzPct val="90000"/>
            </a:pPr>
            <a:r>
              <a:rPr lang="en-NZ" altLang="zh-CN" sz="1600" b="1" u="sng" dirty="0" smtClean="0">
                <a:solidFill>
                  <a:schemeClr val="bg2"/>
                </a:solidFill>
                <a:ea typeface="SimSun" pitchFamily="2" charset="-122"/>
                <a:sym typeface="Wingdings" pitchFamily="2" charset="2"/>
              </a:rPr>
              <a:t>Study Goals</a:t>
            </a:r>
            <a:r>
              <a:rPr lang="en-NZ" altLang="zh-CN" sz="1600" b="1" dirty="0" smtClean="0">
                <a:solidFill>
                  <a:schemeClr val="bg2"/>
                </a:solidFill>
                <a:ea typeface="SimSun" pitchFamily="2" charset="-122"/>
                <a:sym typeface="Wingdings" pitchFamily="2" charset="2"/>
              </a:rPr>
              <a:t>:</a:t>
            </a:r>
          </a:p>
          <a:p>
            <a:pPr marL="539750" indent="-342900">
              <a:spcBef>
                <a:spcPts val="0"/>
              </a:spcBef>
              <a:spcAft>
                <a:spcPts val="600"/>
              </a:spcAft>
              <a:buClr>
                <a:srgbClr val="19327E"/>
              </a:buClr>
              <a:buSzPct val="90000"/>
              <a:buFont typeface="Arial" pitchFamily="34" charset="0"/>
              <a:buChar char="•"/>
            </a:pPr>
            <a:r>
              <a:rPr lang="en-NZ" altLang="zh-CN" sz="1600" dirty="0" smtClean="0">
                <a:solidFill>
                  <a:schemeClr val="bg2"/>
                </a:solidFill>
                <a:ea typeface="SimSun" pitchFamily="2" charset="-122"/>
                <a:sym typeface="Wingdings" pitchFamily="2" charset="2"/>
              </a:rPr>
              <a:t>Assess inter-site variability, inter-sensor variability and overall reliability of CGM</a:t>
            </a:r>
          </a:p>
          <a:p>
            <a:pPr marL="539750" indent="-342900">
              <a:spcBef>
                <a:spcPts val="0"/>
              </a:spcBef>
              <a:spcAft>
                <a:spcPts val="600"/>
              </a:spcAft>
              <a:buClr>
                <a:srgbClr val="19327E"/>
              </a:buClr>
              <a:buSzPct val="90000"/>
              <a:buFont typeface="Arial" pitchFamily="34" charset="0"/>
              <a:buChar char="•"/>
            </a:pPr>
            <a:r>
              <a:rPr lang="en-NZ" altLang="zh-CN" sz="1600" dirty="0" smtClean="0">
                <a:solidFill>
                  <a:schemeClr val="bg2"/>
                </a:solidFill>
                <a:ea typeface="SimSun" pitchFamily="2" charset="-122"/>
                <a:sym typeface="Wingdings" pitchFamily="2" charset="2"/>
              </a:rPr>
              <a:t>Determine whether currently available CGMs could be implemented with STAR (successfully)</a:t>
            </a:r>
          </a:p>
          <a:p>
            <a:pPr marL="539750" indent="-342900">
              <a:spcBef>
                <a:spcPts val="0"/>
              </a:spcBef>
              <a:spcAft>
                <a:spcPts val="600"/>
              </a:spcAft>
              <a:buClr>
                <a:srgbClr val="19327E"/>
              </a:buClr>
              <a:buSzPct val="90000"/>
              <a:buFont typeface="Arial" pitchFamily="34" charset="0"/>
              <a:buChar char="•"/>
            </a:pPr>
            <a:r>
              <a:rPr lang="en-NZ" altLang="zh-CN" sz="1600" dirty="0" smtClean="0">
                <a:solidFill>
                  <a:schemeClr val="bg2"/>
                </a:solidFill>
                <a:ea typeface="SimSun" pitchFamily="2" charset="-122"/>
                <a:sym typeface="Wingdings" pitchFamily="2" charset="2"/>
              </a:rPr>
              <a:t>Assess the reliability of glucose meters (</a:t>
            </a:r>
            <a:r>
              <a:rPr lang="en-NZ" altLang="zh-CN" sz="1600" dirty="0" err="1" smtClean="0">
                <a:solidFill>
                  <a:schemeClr val="bg2"/>
                </a:solidFill>
                <a:ea typeface="SimSun" pitchFamily="2" charset="-122"/>
                <a:sym typeface="Wingdings" pitchFamily="2" charset="2"/>
              </a:rPr>
              <a:t>glucometers</a:t>
            </a:r>
            <a:r>
              <a:rPr lang="en-NZ" altLang="zh-CN" sz="1600" dirty="0" smtClean="0">
                <a:solidFill>
                  <a:schemeClr val="bg2"/>
                </a:solidFill>
                <a:ea typeface="SimSun" pitchFamily="2" charset="-122"/>
                <a:sym typeface="Wingdings" pitchFamily="2" charset="2"/>
              </a:rPr>
              <a:t>) in the ICU</a:t>
            </a: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996950" lvl="1" indent="-342900">
              <a:spcBef>
                <a:spcPts val="600"/>
              </a:spcBef>
              <a:spcAft>
                <a:spcPts val="1200"/>
              </a:spcAft>
              <a:buClr>
                <a:srgbClr val="19327E"/>
              </a:buClr>
              <a:buSzPct val="90000"/>
            </a:pPr>
            <a:endParaRPr lang="en-AU" altLang="zh-CN" sz="1050" dirty="0" smtClean="0">
              <a:ea typeface="SimSun" pitchFamily="2" charset="-122"/>
            </a:endParaRPr>
          </a:p>
        </p:txBody>
      </p:sp>
      <p:grpSp>
        <p:nvGrpSpPr>
          <p:cNvPr id="23" name="Group 22"/>
          <p:cNvGrpSpPr/>
          <p:nvPr/>
        </p:nvGrpSpPr>
        <p:grpSpPr>
          <a:xfrm>
            <a:off x="461101" y="1882191"/>
            <a:ext cx="3710335" cy="2394371"/>
            <a:chOff x="2013676" y="1882191"/>
            <a:chExt cx="3710335" cy="2394371"/>
          </a:xfrm>
        </p:grpSpPr>
        <p:grpSp>
          <p:nvGrpSpPr>
            <p:cNvPr id="22" name="Group 21"/>
            <p:cNvGrpSpPr/>
            <p:nvPr/>
          </p:nvGrpSpPr>
          <p:grpSpPr>
            <a:xfrm>
              <a:off x="2042251" y="1882191"/>
              <a:ext cx="3681760" cy="2394371"/>
              <a:chOff x="2013676" y="1882191"/>
              <a:chExt cx="3681760" cy="2394371"/>
            </a:xfrm>
          </p:grpSpPr>
          <p:pic>
            <p:nvPicPr>
              <p:cNvPr id="1038" name="Picture 14"/>
              <p:cNvPicPr>
                <a:picLocks noChangeAspect="1" noChangeArrowheads="1"/>
              </p:cNvPicPr>
              <p:nvPr/>
            </p:nvPicPr>
            <p:blipFill>
              <a:blip r:embed="rId3"/>
              <a:srcRect t="4069"/>
              <a:stretch>
                <a:fillRect/>
              </a:stretch>
            </p:blipFill>
            <p:spPr bwMode="auto">
              <a:xfrm>
                <a:off x="3257928" y="1882191"/>
                <a:ext cx="1275971" cy="2394371"/>
              </a:xfrm>
              <a:prstGeom prst="rect">
                <a:avLst/>
              </a:prstGeom>
              <a:noFill/>
              <a:ln w="9525">
                <a:noFill/>
                <a:miter lim="800000"/>
                <a:headEnd/>
                <a:tailEnd/>
              </a:ln>
            </p:spPr>
          </p:pic>
          <p:cxnSp>
            <p:nvCxnSpPr>
              <p:cNvPr id="5" name="Straight Arrow Connector 4"/>
              <p:cNvCxnSpPr/>
              <p:nvPr/>
            </p:nvCxnSpPr>
            <p:spPr>
              <a:xfrm>
                <a:off x="2733675" y="2495550"/>
                <a:ext cx="1000125" cy="2667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013676" y="2308060"/>
                <a:ext cx="854122"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Sensor</a:t>
                </a:r>
                <a:endParaRPr lang="en-NZ" dirty="0"/>
              </a:p>
            </p:txBody>
          </p:sp>
          <p:cxnSp>
            <p:nvCxnSpPr>
              <p:cNvPr id="8" name="Straight Arrow Connector 7"/>
              <p:cNvCxnSpPr/>
              <p:nvPr/>
            </p:nvCxnSpPr>
            <p:spPr>
              <a:xfrm flipH="1">
                <a:off x="4048125" y="2562225"/>
                <a:ext cx="895350" cy="2000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841314" y="2317585"/>
                <a:ext cx="854122"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Sensor</a:t>
                </a:r>
                <a:endParaRPr lang="en-NZ" dirty="0"/>
              </a:p>
            </p:txBody>
          </p:sp>
          <p:cxnSp>
            <p:nvCxnSpPr>
              <p:cNvPr id="13" name="Straight Arrow Connector 12"/>
              <p:cNvCxnSpPr/>
              <p:nvPr/>
            </p:nvCxnSpPr>
            <p:spPr>
              <a:xfrm flipV="1">
                <a:off x="2718486" y="3286125"/>
                <a:ext cx="996264" cy="1024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2013676" y="3236362"/>
              <a:ext cx="854122"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Sensor</a:t>
              </a:r>
              <a:endParaRPr lang="en-NZ" dirty="0"/>
            </a:p>
          </p:txBody>
        </p:sp>
      </p:grpSp>
      <p:sp>
        <p:nvSpPr>
          <p:cNvPr id="26" name="Rectangle 3"/>
          <p:cNvSpPr>
            <a:spLocks noChangeArrowheads="1"/>
          </p:cNvSpPr>
          <p:nvPr/>
        </p:nvSpPr>
        <p:spPr bwMode="auto">
          <a:xfrm>
            <a:off x="5153022" y="1971675"/>
            <a:ext cx="3514727" cy="2085975"/>
          </a:xfrm>
          <a:prstGeom prst="rect">
            <a:avLst/>
          </a:prstGeom>
          <a:noFill/>
          <a:ln w="9525">
            <a:noFill/>
            <a:miter lim="800000"/>
            <a:headEnd/>
            <a:tailEnd/>
          </a:ln>
          <a:effectLst/>
        </p:spPr>
        <p:txBody>
          <a:bodyPr/>
          <a:lstStyle/>
          <a:p>
            <a:pPr>
              <a:spcBef>
                <a:spcPts val="600"/>
              </a:spcBef>
              <a:spcAft>
                <a:spcPts val="600"/>
              </a:spcAft>
              <a:buClr>
                <a:srgbClr val="19327E"/>
              </a:buClr>
              <a:buSzPct val="90000"/>
            </a:pPr>
            <a:r>
              <a:rPr lang="en-NZ" altLang="zh-CN" sz="1400" dirty="0" smtClean="0">
                <a:ea typeface="SimSun" pitchFamily="2" charset="-122"/>
                <a:sym typeface="Wingdings" pitchFamily="2" charset="2"/>
              </a:rPr>
              <a:t>Observational Study</a:t>
            </a:r>
          </a:p>
          <a:p>
            <a:pPr>
              <a:spcBef>
                <a:spcPts val="600"/>
              </a:spcBef>
              <a:spcAft>
                <a:spcPts val="600"/>
              </a:spcAft>
              <a:buClr>
                <a:srgbClr val="19327E"/>
              </a:buClr>
              <a:buSzPct val="90000"/>
            </a:pPr>
            <a:r>
              <a:rPr lang="en-NZ" altLang="zh-CN" sz="1400" dirty="0" smtClean="0">
                <a:ea typeface="SimSun" pitchFamily="2" charset="-122"/>
                <a:sym typeface="Wingdings" pitchFamily="2" charset="2"/>
              </a:rPr>
              <a:t>Patients are on STAR TGC protocol</a:t>
            </a:r>
          </a:p>
          <a:p>
            <a:pPr>
              <a:spcBef>
                <a:spcPts val="600"/>
              </a:spcBef>
              <a:spcAft>
                <a:spcPts val="600"/>
              </a:spcAft>
              <a:buClr>
                <a:srgbClr val="19327E"/>
              </a:buClr>
              <a:buSzPct val="90000"/>
            </a:pPr>
            <a:r>
              <a:rPr lang="en-NZ" altLang="zh-CN" sz="1400" dirty="0" smtClean="0">
                <a:ea typeface="SimSun" pitchFamily="2" charset="-122"/>
                <a:sym typeface="Wingdings" pitchFamily="2" charset="2"/>
              </a:rPr>
              <a:t>Up to 50 patients</a:t>
            </a:r>
          </a:p>
          <a:p>
            <a:pPr>
              <a:spcBef>
                <a:spcPts val="600"/>
              </a:spcBef>
              <a:spcAft>
                <a:spcPts val="600"/>
              </a:spcAft>
              <a:buClr>
                <a:srgbClr val="19327E"/>
              </a:buClr>
              <a:buSzPct val="90000"/>
            </a:pPr>
            <a:r>
              <a:rPr lang="en-NZ" altLang="zh-CN" sz="1400" dirty="0" smtClean="0">
                <a:ea typeface="SimSun" pitchFamily="2" charset="-122"/>
                <a:sym typeface="Wingdings" pitchFamily="2" charset="2"/>
              </a:rPr>
              <a:t>Up to 6 days monitoring per patient</a:t>
            </a:r>
          </a:p>
          <a:p>
            <a:pPr>
              <a:spcBef>
                <a:spcPts val="600"/>
              </a:spcBef>
              <a:spcAft>
                <a:spcPts val="600"/>
              </a:spcAft>
              <a:buClr>
                <a:srgbClr val="19327E"/>
              </a:buClr>
              <a:buSzPct val="90000"/>
            </a:pPr>
            <a:r>
              <a:rPr lang="en-NZ" altLang="zh-CN" sz="1400" dirty="0" smtClean="0">
                <a:ea typeface="SimSun" pitchFamily="2" charset="-122"/>
                <a:sym typeface="Wingdings" pitchFamily="2" charset="2"/>
              </a:rPr>
              <a:t>Calibrate using arterial blood gas glucose measurements (radiometer ABL90 Flex)</a:t>
            </a:r>
            <a:endParaRPr lang="en-AU" altLang="zh-CN" sz="1000" dirty="0" smtClean="0">
              <a:ea typeface="SimSun"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dirty="0" smtClean="0">
                <a:solidFill>
                  <a:schemeClr val="bg2"/>
                </a:solidFill>
                <a:ea typeface="SimSun" pitchFamily="2" charset="-122"/>
                <a:sym typeface="Wingdings" pitchFamily="2" charset="2"/>
              </a:rPr>
              <a:t>Two different CGM devices are tested in this study but with </a:t>
            </a:r>
            <a:r>
              <a:rPr lang="en-NZ" altLang="zh-CN" sz="1600" b="1" u="sng" dirty="0" smtClean="0">
                <a:solidFill>
                  <a:srgbClr val="006600"/>
                </a:solidFill>
                <a:ea typeface="SimSun" pitchFamily="2" charset="-122"/>
                <a:sym typeface="Wingdings" pitchFamily="2" charset="2"/>
              </a:rPr>
              <a:t>exact same sensor technology</a:t>
            </a:r>
            <a:endParaRPr lang="en-AU" altLang="zh-CN" sz="1050" b="1" u="sng" dirty="0" smtClean="0">
              <a:solidFill>
                <a:srgbClr val="006600"/>
              </a:solidFill>
              <a:ea typeface="SimSun" pitchFamily="2" charset="-122"/>
            </a:endParaRPr>
          </a:p>
        </p:txBody>
      </p:sp>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CGM devices used in this study</a:t>
            </a:r>
            <a:endParaRPr lang="en-NZ" sz="2800" dirty="0"/>
          </a:p>
        </p:txBody>
      </p:sp>
      <p:sp>
        <p:nvSpPr>
          <p:cNvPr id="39" name="TextBox 38"/>
          <p:cNvSpPr txBox="1"/>
          <p:nvPr/>
        </p:nvSpPr>
        <p:spPr>
          <a:xfrm>
            <a:off x="200025" y="1637732"/>
            <a:ext cx="3994528"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NZ" u="sng" dirty="0" smtClean="0"/>
              <a:t>Medtronic Guardian </a:t>
            </a:r>
            <a:r>
              <a:rPr lang="en-NZ" b="1" u="sng" dirty="0" smtClean="0"/>
              <a:t>Real-Time</a:t>
            </a:r>
            <a:r>
              <a:rPr lang="en-NZ" u="sng" dirty="0" smtClean="0"/>
              <a:t> CGM</a:t>
            </a:r>
            <a:endParaRPr lang="en-NZ" u="sng" dirty="0"/>
          </a:p>
        </p:txBody>
      </p:sp>
      <p:sp>
        <p:nvSpPr>
          <p:cNvPr id="40" name="TextBox 39"/>
          <p:cNvSpPr txBox="1"/>
          <p:nvPr/>
        </p:nvSpPr>
        <p:spPr>
          <a:xfrm>
            <a:off x="5667375" y="1637732"/>
            <a:ext cx="2449488"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NZ" u="sng" dirty="0" smtClean="0"/>
              <a:t>Medtronic iPro2 CGM</a:t>
            </a:r>
            <a:endParaRPr lang="en-NZ" u="sng" dirty="0"/>
          </a:p>
        </p:txBody>
      </p:sp>
      <p:cxnSp>
        <p:nvCxnSpPr>
          <p:cNvPr id="41" name="Straight Connector 40"/>
          <p:cNvCxnSpPr/>
          <p:nvPr/>
        </p:nvCxnSpPr>
        <p:spPr>
          <a:xfrm>
            <a:off x="4380931" y="1571625"/>
            <a:ext cx="0" cy="52863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4790364" y="2606723"/>
            <a:ext cx="3957850" cy="1965277"/>
            <a:chOff x="4844955" y="2374711"/>
            <a:chExt cx="3957850" cy="1965277"/>
          </a:xfrm>
        </p:grpSpPr>
        <p:pic>
          <p:nvPicPr>
            <p:cNvPr id="43" name="Picture 2" descr="http://cdn.medgadget.com/img/c4u3cq07.jpg"/>
            <p:cNvPicPr>
              <a:picLocks noChangeAspect="1" noChangeArrowheads="1"/>
            </p:cNvPicPr>
            <p:nvPr/>
          </p:nvPicPr>
          <p:blipFill>
            <a:blip r:embed="rId3"/>
            <a:srcRect l="6613" t="45976" r="4600" b="23365"/>
            <a:stretch>
              <a:fillRect/>
            </a:stretch>
          </p:blipFill>
          <p:spPr bwMode="auto">
            <a:xfrm>
              <a:off x="4844955" y="3002508"/>
              <a:ext cx="3957850" cy="1337480"/>
            </a:xfrm>
            <a:prstGeom prst="rect">
              <a:avLst/>
            </a:prstGeom>
            <a:noFill/>
          </p:spPr>
        </p:pic>
        <p:cxnSp>
          <p:nvCxnSpPr>
            <p:cNvPr id="44" name="Straight Arrow Connector 43"/>
            <p:cNvCxnSpPr>
              <a:stCxn id="45" idx="2"/>
            </p:cNvCxnSpPr>
            <p:nvPr/>
          </p:nvCxnSpPr>
          <p:spPr>
            <a:xfrm>
              <a:off x="5329451" y="2726912"/>
              <a:ext cx="116006" cy="4120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984561" y="2388358"/>
              <a:ext cx="68978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iPro2</a:t>
              </a:r>
              <a:endParaRPr lang="en-NZ" dirty="0"/>
            </a:p>
          </p:txBody>
        </p:sp>
        <p:sp>
          <p:nvSpPr>
            <p:cNvPr id="46" name="TextBox 45"/>
            <p:cNvSpPr txBox="1"/>
            <p:nvPr/>
          </p:nvSpPr>
          <p:spPr>
            <a:xfrm>
              <a:off x="6088323" y="2374711"/>
              <a:ext cx="843318"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Sensor</a:t>
              </a:r>
              <a:endParaRPr lang="en-NZ" dirty="0"/>
            </a:p>
          </p:txBody>
        </p:sp>
      </p:grpSp>
      <p:cxnSp>
        <p:nvCxnSpPr>
          <p:cNvPr id="47" name="Straight Arrow Connector 46"/>
          <p:cNvCxnSpPr>
            <a:stCxn id="46" idx="2"/>
          </p:cNvCxnSpPr>
          <p:nvPr/>
        </p:nvCxnSpPr>
        <p:spPr>
          <a:xfrm flipH="1">
            <a:off x="5895835" y="2945277"/>
            <a:ext cx="559556" cy="64408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18363" y="5268889"/>
            <a:ext cx="3903261" cy="1231106"/>
          </a:xfrm>
          <a:prstGeom prst="rect">
            <a:avLst/>
          </a:prstGeom>
          <a:noFill/>
        </p:spPr>
        <p:txBody>
          <a:bodyPr wrap="square" rtlCol="0">
            <a:spAutoFit/>
          </a:bodyPr>
          <a:lstStyle/>
          <a:p>
            <a:pPr marL="180975" indent="-180975">
              <a:spcAft>
                <a:spcPts val="600"/>
              </a:spcAft>
              <a:buFont typeface="Wingdings" pitchFamily="2" charset="2"/>
              <a:buChar char="§"/>
            </a:pPr>
            <a:r>
              <a:rPr lang="en-NZ" sz="1600" dirty="0" smtClean="0">
                <a:solidFill>
                  <a:schemeClr val="bg2"/>
                </a:solidFill>
              </a:rPr>
              <a:t>Uses the latest </a:t>
            </a:r>
            <a:r>
              <a:rPr lang="en-NZ" sz="1600" dirty="0" err="1" smtClean="0">
                <a:solidFill>
                  <a:schemeClr val="bg2"/>
                </a:solidFill>
              </a:rPr>
              <a:t>Enlite</a:t>
            </a:r>
            <a:r>
              <a:rPr lang="en-NZ" sz="1600" dirty="0" smtClean="0">
                <a:solidFill>
                  <a:schemeClr val="bg2"/>
                </a:solidFill>
              </a:rPr>
              <a:t> glucose sensor</a:t>
            </a:r>
          </a:p>
          <a:p>
            <a:pPr marL="180975" indent="-180975">
              <a:spcAft>
                <a:spcPts val="600"/>
              </a:spcAft>
              <a:buFont typeface="Wingdings" pitchFamily="2" charset="2"/>
              <a:buChar char="§"/>
            </a:pPr>
            <a:r>
              <a:rPr lang="en-NZ" sz="1600" dirty="0" smtClean="0">
                <a:solidFill>
                  <a:schemeClr val="bg2"/>
                </a:solidFill>
              </a:rPr>
              <a:t>Displays </a:t>
            </a:r>
            <a:r>
              <a:rPr lang="en-NZ" sz="1600" b="1" dirty="0" smtClean="0">
                <a:solidFill>
                  <a:schemeClr val="bg2"/>
                </a:solidFill>
              </a:rPr>
              <a:t>real-time glucose value</a:t>
            </a:r>
          </a:p>
          <a:p>
            <a:pPr marL="180975" indent="-180975">
              <a:spcAft>
                <a:spcPts val="600"/>
              </a:spcAft>
              <a:buFont typeface="Wingdings" pitchFamily="2" charset="2"/>
              <a:buChar char="§"/>
            </a:pPr>
            <a:r>
              <a:rPr lang="en-NZ" sz="1600" dirty="0" smtClean="0">
                <a:solidFill>
                  <a:schemeClr val="bg2"/>
                </a:solidFill>
              </a:rPr>
              <a:t>Manually enter calibration BG measurements 2-4 times daily</a:t>
            </a:r>
            <a:endParaRPr lang="en-NZ" sz="1600" dirty="0">
              <a:solidFill>
                <a:schemeClr val="bg2"/>
              </a:solidFill>
            </a:endParaRPr>
          </a:p>
        </p:txBody>
      </p:sp>
      <p:sp>
        <p:nvSpPr>
          <p:cNvPr id="49" name="TextBox 48"/>
          <p:cNvSpPr txBox="1"/>
          <p:nvPr/>
        </p:nvSpPr>
        <p:spPr>
          <a:xfrm>
            <a:off x="4667533" y="5268889"/>
            <a:ext cx="4094329" cy="1231106"/>
          </a:xfrm>
          <a:prstGeom prst="rect">
            <a:avLst/>
          </a:prstGeom>
          <a:noFill/>
        </p:spPr>
        <p:txBody>
          <a:bodyPr wrap="square" rtlCol="0">
            <a:spAutoFit/>
          </a:bodyPr>
          <a:lstStyle/>
          <a:p>
            <a:pPr marL="180975" indent="-180975">
              <a:spcAft>
                <a:spcPts val="600"/>
              </a:spcAft>
              <a:buFont typeface="Wingdings" pitchFamily="2" charset="2"/>
              <a:buChar char="§"/>
            </a:pPr>
            <a:r>
              <a:rPr lang="en-NZ" sz="1600" dirty="0" smtClean="0">
                <a:solidFill>
                  <a:schemeClr val="bg2"/>
                </a:solidFill>
              </a:rPr>
              <a:t>Uses the latest </a:t>
            </a:r>
            <a:r>
              <a:rPr lang="en-NZ" sz="1600" dirty="0" err="1" smtClean="0">
                <a:solidFill>
                  <a:schemeClr val="bg2"/>
                </a:solidFill>
              </a:rPr>
              <a:t>Enlite</a:t>
            </a:r>
            <a:r>
              <a:rPr lang="en-NZ" sz="1600" dirty="0" smtClean="0">
                <a:solidFill>
                  <a:schemeClr val="bg2"/>
                </a:solidFill>
              </a:rPr>
              <a:t> glucose sensor</a:t>
            </a:r>
          </a:p>
          <a:p>
            <a:pPr marL="180975" indent="-180975">
              <a:spcAft>
                <a:spcPts val="600"/>
              </a:spcAft>
              <a:buFont typeface="Wingdings" pitchFamily="2" charset="2"/>
              <a:buChar char="§"/>
            </a:pPr>
            <a:r>
              <a:rPr lang="en-NZ" sz="1600" dirty="0" smtClean="0">
                <a:solidFill>
                  <a:schemeClr val="bg2"/>
                </a:solidFill>
              </a:rPr>
              <a:t>Stores sensor glucose internally</a:t>
            </a:r>
          </a:p>
          <a:p>
            <a:pPr marL="180975" indent="-180975">
              <a:spcAft>
                <a:spcPts val="600"/>
              </a:spcAft>
              <a:buFont typeface="Wingdings" pitchFamily="2" charset="2"/>
              <a:buChar char="§"/>
            </a:pPr>
            <a:r>
              <a:rPr lang="en-NZ" sz="1600" dirty="0" smtClean="0">
                <a:solidFill>
                  <a:schemeClr val="bg2"/>
                </a:solidFill>
              </a:rPr>
              <a:t>Calibration BG measurements at least every 8 hours – </a:t>
            </a:r>
            <a:r>
              <a:rPr lang="en-NZ" sz="1600" b="1" dirty="0" smtClean="0">
                <a:solidFill>
                  <a:schemeClr val="bg2"/>
                </a:solidFill>
              </a:rPr>
              <a:t>Not real time</a:t>
            </a:r>
            <a:endParaRPr lang="en-NZ" sz="1600" b="1" dirty="0">
              <a:solidFill>
                <a:schemeClr val="bg2"/>
              </a:solidFill>
            </a:endParaRPr>
          </a:p>
        </p:txBody>
      </p:sp>
      <p:pic>
        <p:nvPicPr>
          <p:cNvPr id="50" name="Picture 8" descr="http://www.terveyskirjasto.fi/xmedia/dik/3.66b_3.jpg"/>
          <p:cNvPicPr>
            <a:picLocks noChangeAspect="1" noChangeArrowheads="1"/>
          </p:cNvPicPr>
          <p:nvPr/>
        </p:nvPicPr>
        <p:blipFill>
          <a:blip r:embed="rId4"/>
          <a:srcRect l="8884" t="12657" r="16131" b="8696"/>
          <a:stretch>
            <a:fillRect/>
          </a:stretch>
        </p:blipFill>
        <p:spPr bwMode="auto">
          <a:xfrm>
            <a:off x="1255594" y="2355933"/>
            <a:ext cx="1746913" cy="2748329"/>
          </a:xfrm>
          <a:prstGeom prst="rect">
            <a:avLst/>
          </a:prstGeom>
          <a:noFill/>
        </p:spPr>
      </p:pic>
      <p:cxnSp>
        <p:nvCxnSpPr>
          <p:cNvPr id="51" name="Straight Arrow Connector 50"/>
          <p:cNvCxnSpPr/>
          <p:nvPr/>
        </p:nvCxnSpPr>
        <p:spPr>
          <a:xfrm flipH="1">
            <a:off x="2702257" y="3684895"/>
            <a:ext cx="177421" cy="5595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262544" y="3370996"/>
            <a:ext cx="1766532"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Guardian monitor</a:t>
            </a:r>
            <a:endParaRPr lang="en-NZ" sz="1600" dirty="0"/>
          </a:p>
        </p:txBody>
      </p:sp>
      <p:cxnSp>
        <p:nvCxnSpPr>
          <p:cNvPr id="53" name="Straight Arrow Connector 52"/>
          <p:cNvCxnSpPr>
            <a:stCxn id="54" idx="1"/>
          </p:cNvCxnSpPr>
          <p:nvPr/>
        </p:nvCxnSpPr>
        <p:spPr>
          <a:xfrm flipH="1">
            <a:off x="2347415" y="2625872"/>
            <a:ext cx="409432" cy="7638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756847" y="2456595"/>
            <a:ext cx="1262703"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Transmitter</a:t>
            </a:r>
            <a:endParaRPr lang="en-NZ" sz="1600" dirty="0"/>
          </a:p>
        </p:txBody>
      </p:sp>
      <p:cxnSp>
        <p:nvCxnSpPr>
          <p:cNvPr id="55" name="Straight Arrow Connector 54"/>
          <p:cNvCxnSpPr/>
          <p:nvPr/>
        </p:nvCxnSpPr>
        <p:spPr>
          <a:xfrm flipV="1">
            <a:off x="1269242" y="2893326"/>
            <a:ext cx="545910" cy="57320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55578" y="3384644"/>
            <a:ext cx="854122"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NZ" sz="1600" dirty="0" smtClean="0"/>
              <a:t>Sensor</a:t>
            </a:r>
            <a:endParaRPr lang="en-NZ" dirty="0"/>
          </a:p>
        </p:txBody>
      </p:sp>
      <p:cxnSp>
        <p:nvCxnSpPr>
          <p:cNvPr id="61" name="Straight Connector 60"/>
          <p:cNvCxnSpPr/>
          <p:nvPr/>
        </p:nvCxnSpPr>
        <p:spPr>
          <a:xfrm>
            <a:off x="0" y="156210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783371" y="6608117"/>
            <a:ext cx="3341579" cy="230832"/>
          </a:xfrm>
          <a:prstGeom prst="rect">
            <a:avLst/>
          </a:prstGeom>
          <a:solidFill>
            <a:schemeClr val="bg1"/>
          </a:solidFill>
          <a:ln w="28575">
            <a:noFill/>
          </a:ln>
          <a:effectLst/>
        </p:spPr>
        <p:txBody>
          <a:bodyPr wrap="square" rtlCol="0">
            <a:spAutoFit/>
          </a:bodyPr>
          <a:lstStyle/>
          <a:p>
            <a:pPr marL="0" lvl="1" algn="ctr"/>
            <a:r>
              <a:rPr lang="en-AU" sz="900" dirty="0" smtClean="0">
                <a:ea typeface="SimSun" pitchFamily="2" charset="-122"/>
              </a:rPr>
              <a:t>*Figures sourced  from Google for explanatory purposes only</a:t>
            </a:r>
            <a:endParaRPr lang="en-NZ" sz="105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Preliminary results</a:t>
            </a:r>
            <a:endParaRPr lang="en-NZ" sz="2800" dirty="0"/>
          </a:p>
        </p:txBody>
      </p:sp>
      <p:sp>
        <p:nvSpPr>
          <p:cNvPr id="10"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We have some preliminary results from the study</a:t>
            </a:r>
          </a:p>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We have ethics approval to enrol up to 50 patients, the following results are from 5 patients who have been part of the study so far</a:t>
            </a: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996950" lvl="1" indent="-342900">
              <a:spcBef>
                <a:spcPts val="600"/>
              </a:spcBef>
              <a:spcAft>
                <a:spcPts val="1200"/>
              </a:spcAft>
              <a:buClr>
                <a:srgbClr val="19327E"/>
              </a:buClr>
              <a:buSzPct val="90000"/>
            </a:pPr>
            <a:endParaRPr lang="en-AU" altLang="zh-CN" sz="1050" dirty="0" smtClean="0">
              <a:ea typeface="SimSun" pitchFamily="2" charset="-122"/>
            </a:endParaRPr>
          </a:p>
        </p:txBody>
      </p:sp>
      <p:graphicFrame>
        <p:nvGraphicFramePr>
          <p:cNvPr id="11" name="Table 10"/>
          <p:cNvGraphicFramePr>
            <a:graphicFrameLocks noGrp="1"/>
          </p:cNvGraphicFramePr>
          <p:nvPr>
            <p:extLst>
              <p:ext uri="{D42A27DB-BD31-4B8C-83A1-F6EECF244321}">
                <p14:modId xmlns:p14="http://schemas.microsoft.com/office/powerpoint/2010/main" val="3281435278"/>
              </p:ext>
            </p:extLst>
          </p:nvPr>
        </p:nvGraphicFramePr>
        <p:xfrm>
          <a:off x="866775" y="2911475"/>
          <a:ext cx="7185660" cy="1691640"/>
        </p:xfrm>
        <a:graphic>
          <a:graphicData uri="http://schemas.openxmlformats.org/drawingml/2006/table">
            <a:tbl>
              <a:tblPr firstRow="1" bandRow="1">
                <a:tableStyleId>{5940675A-B579-460E-94D1-54222C63F5DA}</a:tableStyleId>
              </a:tblPr>
              <a:tblGrid>
                <a:gridCol w="5228524"/>
                <a:gridCol w="1957136"/>
              </a:tblGrid>
              <a:tr h="370840">
                <a:tc>
                  <a:txBody>
                    <a:bodyPr/>
                    <a:lstStyle/>
                    <a:p>
                      <a:r>
                        <a:rPr lang="en-NZ" dirty="0" smtClean="0"/>
                        <a:t>Number of patients</a:t>
                      </a:r>
                      <a:endParaRPr lang="en-NZ" dirty="0"/>
                    </a:p>
                  </a:txBody>
                  <a:tcPr/>
                </a:tc>
                <a:tc>
                  <a:txBody>
                    <a:bodyPr/>
                    <a:lstStyle/>
                    <a:p>
                      <a:pPr algn="ctr"/>
                      <a:r>
                        <a:rPr lang="en-NZ" dirty="0" smtClean="0"/>
                        <a:t>5</a:t>
                      </a:r>
                      <a:endParaRPr lang="en-NZ" dirty="0"/>
                    </a:p>
                  </a:txBody>
                  <a:tcPr/>
                </a:tc>
              </a:tr>
              <a:tr h="370840">
                <a:tc>
                  <a:txBody>
                    <a:bodyPr/>
                    <a:lstStyle/>
                    <a:p>
                      <a:r>
                        <a:rPr lang="en-NZ" baseline="0" dirty="0" smtClean="0"/>
                        <a:t>CGM monitoring period (days)</a:t>
                      </a:r>
                      <a:endParaRPr lang="en-NZ" dirty="0"/>
                    </a:p>
                  </a:txBody>
                  <a:tcPr/>
                </a:tc>
                <a:tc>
                  <a:txBody>
                    <a:bodyPr/>
                    <a:lstStyle/>
                    <a:p>
                      <a:pPr algn="ctr"/>
                      <a:r>
                        <a:rPr lang="en-NZ" dirty="0" smtClean="0"/>
                        <a:t>4.7 [3.2 – 6.0]</a:t>
                      </a:r>
                      <a:endParaRPr lang="en-NZ" dirty="0"/>
                    </a:p>
                  </a:txBody>
                  <a:tcPr/>
                </a:tc>
              </a:tr>
              <a:tr h="370840">
                <a:tc>
                  <a:txBody>
                    <a:bodyPr/>
                    <a:lstStyle/>
                    <a:p>
                      <a:r>
                        <a:rPr lang="en-NZ" dirty="0" smtClean="0"/>
                        <a:t>Time between calibrations (hours)</a:t>
                      </a:r>
                    </a:p>
                    <a:p>
                      <a:r>
                        <a:rPr lang="en-NZ" sz="1400" b="1" dirty="0" smtClean="0"/>
                        <a:t>(min 2/day for</a:t>
                      </a:r>
                      <a:r>
                        <a:rPr lang="en-NZ" sz="1400" b="1" baseline="0" dirty="0" smtClean="0"/>
                        <a:t> </a:t>
                      </a:r>
                      <a:r>
                        <a:rPr lang="en-NZ" sz="1400" b="1" dirty="0" smtClean="0"/>
                        <a:t>device, but</a:t>
                      </a:r>
                      <a:r>
                        <a:rPr lang="en-NZ" sz="1400" b="1" baseline="0" dirty="0" smtClean="0"/>
                        <a:t> we aim for 3 or every 8 hours)</a:t>
                      </a:r>
                      <a:endParaRPr lang="en-NZ" sz="1400" b="1" dirty="0"/>
                    </a:p>
                  </a:txBody>
                  <a:tcPr/>
                </a:tc>
                <a:tc>
                  <a:txBody>
                    <a:bodyPr/>
                    <a:lstStyle/>
                    <a:p>
                      <a:pPr algn="ctr"/>
                      <a:r>
                        <a:rPr lang="en-NZ" dirty="0" smtClean="0"/>
                        <a:t>7.6 [5.0 – 8.2]</a:t>
                      </a:r>
                      <a:endParaRPr lang="en-NZ" dirty="0"/>
                    </a:p>
                  </a:txBody>
                  <a:tcPr/>
                </a:tc>
              </a:tr>
              <a:tr h="370840">
                <a:tc>
                  <a:txBody>
                    <a:bodyPr/>
                    <a:lstStyle/>
                    <a:p>
                      <a:r>
                        <a:rPr lang="en-NZ" dirty="0" smtClean="0"/>
                        <a:t>Paired</a:t>
                      </a:r>
                      <a:r>
                        <a:rPr lang="en-NZ" baseline="0" dirty="0" smtClean="0"/>
                        <a:t> reference BG measurements</a:t>
                      </a:r>
                      <a:endParaRPr lang="en-NZ" dirty="0"/>
                    </a:p>
                  </a:txBody>
                  <a:tcPr/>
                </a:tc>
                <a:tc>
                  <a:txBody>
                    <a:bodyPr/>
                    <a:lstStyle/>
                    <a:p>
                      <a:pPr algn="ctr"/>
                      <a:r>
                        <a:rPr lang="en-NZ" dirty="0" smtClean="0"/>
                        <a:t>557</a:t>
                      </a:r>
                      <a:endParaRPr lang="en-NZ"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Preliminary results - CGMs</a:t>
            </a:r>
            <a:endParaRPr lang="en-NZ" sz="2800" dirty="0"/>
          </a:p>
        </p:txBody>
      </p:sp>
      <p:sp>
        <p:nvSpPr>
          <p:cNvPr id="10"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b="1" u="sng" dirty="0" smtClean="0">
                <a:solidFill>
                  <a:schemeClr val="bg2"/>
                </a:solidFill>
                <a:ea typeface="SimSun" pitchFamily="2" charset="-122"/>
                <a:sym typeface="Wingdings" pitchFamily="2" charset="2"/>
              </a:rPr>
              <a:t>Inter-device variability</a:t>
            </a:r>
            <a:r>
              <a:rPr lang="en-NZ" altLang="zh-CN" sz="1600" u="sng" dirty="0" smtClean="0">
                <a:solidFill>
                  <a:schemeClr val="bg2"/>
                </a:solidFill>
                <a:ea typeface="SimSun" pitchFamily="2" charset="-122"/>
                <a:sym typeface="Wingdings" pitchFamily="2" charset="2"/>
              </a:rPr>
              <a:t>: Guardian vs. iPro2 (both in abdomen)</a:t>
            </a: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a:p>
            <a:pPr marL="539750" indent="-342900">
              <a:spcBef>
                <a:spcPts val="1800"/>
              </a:spcBef>
              <a:spcAft>
                <a:spcPts val="6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iPro2 CGM performed better than the real-time Guardian CGM</a:t>
            </a:r>
          </a:p>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Likely due to real-time calibration (Guardian, harder and doesn’t eliminate drift) </a:t>
            </a:r>
            <a:r>
              <a:rPr lang="en-AU" altLang="zh-CN" sz="1600" dirty="0" err="1" smtClean="0">
                <a:solidFill>
                  <a:schemeClr val="bg2"/>
                </a:solidFill>
                <a:ea typeface="SimSun" pitchFamily="2" charset="-122"/>
                <a:sym typeface="Wingdings" pitchFamily="2" charset="2"/>
              </a:rPr>
              <a:t>vs</a:t>
            </a:r>
            <a:r>
              <a:rPr lang="en-AU" altLang="zh-CN" sz="1600" dirty="0" smtClean="0">
                <a:solidFill>
                  <a:schemeClr val="bg2"/>
                </a:solidFill>
                <a:ea typeface="SimSun" pitchFamily="2" charset="-122"/>
                <a:sym typeface="Wingdings" pitchFamily="2" charset="2"/>
              </a:rPr>
              <a:t> retrospective calibration (iPro2, </a:t>
            </a:r>
            <a:r>
              <a:rPr lang="en-AU" altLang="zh-CN" sz="1600" dirty="0">
                <a:solidFill>
                  <a:schemeClr val="bg2"/>
                </a:solidFill>
                <a:ea typeface="SimSun" pitchFamily="2" charset="-122"/>
                <a:sym typeface="Wingdings" pitchFamily="2" charset="2"/>
              </a:rPr>
              <a:t>easier</a:t>
            </a:r>
            <a:r>
              <a:rPr lang="en-AU" altLang="zh-CN" sz="1600" dirty="0" smtClean="0">
                <a:solidFill>
                  <a:schemeClr val="bg2"/>
                </a:solidFill>
                <a:ea typeface="SimSun" pitchFamily="2" charset="-122"/>
                <a:sym typeface="Wingdings" pitchFamily="2" charset="2"/>
              </a:rPr>
              <a:t>) – </a:t>
            </a:r>
            <a:r>
              <a:rPr lang="en-AU" altLang="zh-CN" sz="1600" b="1" dirty="0" smtClean="0">
                <a:solidFill>
                  <a:schemeClr val="bg2"/>
                </a:solidFill>
                <a:ea typeface="SimSun" pitchFamily="2" charset="-122"/>
                <a:sym typeface="Wingdings" pitchFamily="2" charset="2"/>
              </a:rPr>
              <a:t>But, it’s the Guardian you would use for control!</a:t>
            </a: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N = ~550 CGM measurements  </a:t>
            </a:r>
            <a:endParaRPr lang="en-NZ" altLang="zh-CN" sz="1600" dirty="0" smtClean="0">
              <a:solidFill>
                <a:schemeClr val="bg2"/>
              </a:solidFill>
              <a:ea typeface="SimSun" pitchFamily="2" charset="-122"/>
              <a:sym typeface="Wingdings" pitchFamily="2" charset="2"/>
            </a:endParaRPr>
          </a:p>
        </p:txBody>
      </p:sp>
      <p:pic>
        <p:nvPicPr>
          <p:cNvPr id="13" name="Picture 5"/>
          <p:cNvPicPr>
            <a:picLocks noChangeAspect="1" noChangeArrowheads="1"/>
          </p:cNvPicPr>
          <p:nvPr/>
        </p:nvPicPr>
        <p:blipFill>
          <a:blip r:embed="rId3"/>
          <a:srcRect/>
          <a:stretch>
            <a:fillRect/>
          </a:stretch>
        </p:blipFill>
        <p:spPr bwMode="auto">
          <a:xfrm>
            <a:off x="0" y="1266237"/>
            <a:ext cx="5334000" cy="4000500"/>
          </a:xfrm>
          <a:prstGeom prst="rect">
            <a:avLst/>
          </a:prstGeom>
          <a:noFill/>
          <a:ln w="9525">
            <a:noFill/>
            <a:miter lim="800000"/>
            <a:headEnd/>
            <a:tailEnd/>
          </a:ln>
          <a:effectLst/>
        </p:spPr>
      </p:pic>
      <p:sp>
        <p:nvSpPr>
          <p:cNvPr id="14" name="TextBox 13"/>
          <p:cNvSpPr txBox="1"/>
          <p:nvPr/>
        </p:nvSpPr>
        <p:spPr>
          <a:xfrm>
            <a:off x="5944188" y="2488480"/>
            <a:ext cx="2266558" cy="523220"/>
          </a:xfrm>
          <a:prstGeom prst="rect">
            <a:avLst/>
          </a:prstGeom>
          <a:solidFill>
            <a:schemeClr val="bg1"/>
          </a:solidFill>
          <a:ln w="19050">
            <a:solidFill>
              <a:schemeClr val="tx1"/>
            </a:solidFill>
          </a:ln>
          <a:effectLst/>
        </p:spPr>
        <p:txBody>
          <a:bodyPr wrap="square" rtlCol="0">
            <a:spAutoFit/>
          </a:bodyPr>
          <a:lstStyle/>
          <a:p>
            <a:pPr marL="0" lvl="1" algn="ctr"/>
            <a:r>
              <a:rPr lang="en-AU" altLang="zh-CN" sz="1400" u="sng" dirty="0" smtClean="0">
                <a:ea typeface="SimSun" pitchFamily="2" charset="-122"/>
              </a:rPr>
              <a:t>iPro2 error</a:t>
            </a:r>
          </a:p>
          <a:p>
            <a:pPr marL="0" lvl="1" algn="ctr"/>
            <a:r>
              <a:rPr lang="en-AU" altLang="zh-CN" sz="1400" dirty="0" smtClean="0">
                <a:ea typeface="SimSun" pitchFamily="2" charset="-122"/>
              </a:rPr>
              <a:t>Median [IQR] = 7 [-4 – 22]</a:t>
            </a:r>
            <a:endParaRPr lang="en-NZ" dirty="0"/>
          </a:p>
        </p:txBody>
      </p:sp>
      <p:sp>
        <p:nvSpPr>
          <p:cNvPr id="15" name="TextBox 14"/>
          <p:cNvSpPr txBox="1"/>
          <p:nvPr/>
        </p:nvSpPr>
        <p:spPr>
          <a:xfrm>
            <a:off x="5944188" y="3356041"/>
            <a:ext cx="2266558" cy="523220"/>
          </a:xfrm>
          <a:prstGeom prst="rect">
            <a:avLst/>
          </a:prstGeom>
          <a:solidFill>
            <a:schemeClr val="bg1"/>
          </a:solidFill>
          <a:ln w="19050">
            <a:solidFill>
              <a:schemeClr val="tx1"/>
            </a:solidFill>
          </a:ln>
          <a:effectLst/>
        </p:spPr>
        <p:txBody>
          <a:bodyPr wrap="square" rtlCol="0">
            <a:spAutoFit/>
          </a:bodyPr>
          <a:lstStyle/>
          <a:p>
            <a:pPr marL="0" lvl="1" algn="ctr"/>
            <a:r>
              <a:rPr lang="en-AU" altLang="zh-CN" sz="1400" u="sng" dirty="0" smtClean="0">
                <a:ea typeface="SimSun" pitchFamily="2" charset="-122"/>
              </a:rPr>
              <a:t>Guardian error</a:t>
            </a:r>
          </a:p>
          <a:p>
            <a:pPr marL="0" lvl="1" algn="ctr"/>
            <a:r>
              <a:rPr lang="en-AU" altLang="zh-CN" sz="1400" dirty="0" smtClean="0">
                <a:ea typeface="SimSun" pitchFamily="2" charset="-122"/>
              </a:rPr>
              <a:t>Median [IQR] = 2 [-14 – 9]</a:t>
            </a:r>
            <a:endParaRPr lang="en-NZ" dirty="0"/>
          </a:p>
        </p:txBody>
      </p:sp>
      <p:sp>
        <p:nvSpPr>
          <p:cNvPr id="7" name="TextBox 6"/>
          <p:cNvSpPr txBox="1"/>
          <p:nvPr/>
        </p:nvSpPr>
        <p:spPr>
          <a:xfrm>
            <a:off x="5382705" y="1687202"/>
            <a:ext cx="3280528" cy="461665"/>
          </a:xfrm>
          <a:prstGeom prst="rect">
            <a:avLst/>
          </a:prstGeom>
          <a:solidFill>
            <a:schemeClr val="bg1"/>
          </a:solidFill>
          <a:ln w="19050">
            <a:solidFill>
              <a:schemeClr val="tx1"/>
            </a:solidFill>
          </a:ln>
          <a:effectLst/>
        </p:spPr>
        <p:txBody>
          <a:bodyPr wrap="square" rtlCol="0">
            <a:spAutoFit/>
          </a:bodyPr>
          <a:lstStyle/>
          <a:p>
            <a:pPr marL="0" lvl="1"/>
            <a:r>
              <a:rPr lang="en-AU" sz="1200" dirty="0" smtClean="0">
                <a:ea typeface="SimSun" pitchFamily="2" charset="-122"/>
              </a:rPr>
              <a:t>Error between iPro2 and reference BG versus Error between Guardian and reference BG</a:t>
            </a:r>
            <a:endParaRPr lang="en-NZ" sz="1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Preliminary results - CGMs</a:t>
            </a:r>
            <a:endParaRPr lang="en-NZ" sz="2800" dirty="0"/>
          </a:p>
        </p:txBody>
      </p:sp>
      <p:sp>
        <p:nvSpPr>
          <p:cNvPr id="10"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b="1" u="sng" dirty="0" smtClean="0">
                <a:solidFill>
                  <a:schemeClr val="bg2"/>
                </a:solidFill>
                <a:ea typeface="SimSun" pitchFamily="2" charset="-122"/>
                <a:sym typeface="Wingdings" pitchFamily="2" charset="2"/>
              </a:rPr>
              <a:t>Inter-site variability</a:t>
            </a:r>
            <a:r>
              <a:rPr lang="en-NZ" altLang="zh-CN" sz="1600" u="sng" dirty="0" smtClean="0">
                <a:solidFill>
                  <a:schemeClr val="bg2"/>
                </a:solidFill>
                <a:ea typeface="SimSun" pitchFamily="2" charset="-122"/>
                <a:sym typeface="Wingdings" pitchFamily="2" charset="2"/>
              </a:rPr>
              <a:t>: abdomen vs. thigh (both are retrospective calibrated iPro2 CGMs)	</a:t>
            </a: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NZ"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These CDF’s show that the </a:t>
            </a:r>
            <a:r>
              <a:rPr lang="en-AU" altLang="zh-CN" sz="1600" b="1" dirty="0" smtClean="0">
                <a:solidFill>
                  <a:schemeClr val="bg2"/>
                </a:solidFill>
                <a:ea typeface="SimSun" pitchFamily="2" charset="-122"/>
                <a:sym typeface="Wingdings" pitchFamily="2" charset="2"/>
              </a:rPr>
              <a:t>thigh CGM reported lower than abdomen CGM</a:t>
            </a:r>
          </a:p>
          <a:p>
            <a:pPr marL="539750" indent="-342900">
              <a:spcBef>
                <a:spcPts val="600"/>
              </a:spcBef>
              <a:spcAft>
                <a:spcPts val="6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Similar shaped CDF’s  Shift potentially due to sensor location, needs further analysis and more patients</a:t>
            </a:r>
          </a:p>
        </p:txBody>
      </p:sp>
      <p:sp>
        <p:nvSpPr>
          <p:cNvPr id="12" name="TextBox 11"/>
          <p:cNvSpPr txBox="1"/>
          <p:nvPr/>
        </p:nvSpPr>
        <p:spPr>
          <a:xfrm>
            <a:off x="5944188" y="2488482"/>
            <a:ext cx="2266558" cy="523220"/>
          </a:xfrm>
          <a:prstGeom prst="rect">
            <a:avLst/>
          </a:prstGeom>
          <a:solidFill>
            <a:schemeClr val="bg1"/>
          </a:solidFill>
          <a:ln w="19050">
            <a:solidFill>
              <a:schemeClr val="tx1"/>
            </a:solidFill>
          </a:ln>
          <a:effectLst/>
        </p:spPr>
        <p:txBody>
          <a:bodyPr wrap="square" rtlCol="0">
            <a:spAutoFit/>
          </a:bodyPr>
          <a:lstStyle/>
          <a:p>
            <a:pPr marL="0" lvl="1" algn="ctr"/>
            <a:r>
              <a:rPr lang="en-AU" altLang="zh-CN" sz="1400" u="sng" dirty="0" smtClean="0">
                <a:ea typeface="SimSun" pitchFamily="2" charset="-122"/>
              </a:rPr>
              <a:t>Abdomen error</a:t>
            </a:r>
          </a:p>
          <a:p>
            <a:pPr marL="0" lvl="1" algn="ctr"/>
            <a:r>
              <a:rPr lang="en-AU" altLang="zh-CN" sz="1400" dirty="0" smtClean="0">
                <a:ea typeface="SimSun" pitchFamily="2" charset="-122"/>
              </a:rPr>
              <a:t>Median [IQR] = 7 [-4 – 22]</a:t>
            </a:r>
            <a:endParaRPr lang="en-NZ" dirty="0"/>
          </a:p>
        </p:txBody>
      </p:sp>
      <p:sp>
        <p:nvSpPr>
          <p:cNvPr id="15" name="TextBox 14"/>
          <p:cNvSpPr txBox="1"/>
          <p:nvPr/>
        </p:nvSpPr>
        <p:spPr>
          <a:xfrm>
            <a:off x="5944188" y="3356041"/>
            <a:ext cx="2266558" cy="523220"/>
          </a:xfrm>
          <a:prstGeom prst="rect">
            <a:avLst/>
          </a:prstGeom>
          <a:solidFill>
            <a:schemeClr val="bg1"/>
          </a:solidFill>
          <a:ln w="19050">
            <a:solidFill>
              <a:schemeClr val="tx1"/>
            </a:solidFill>
          </a:ln>
          <a:effectLst/>
        </p:spPr>
        <p:txBody>
          <a:bodyPr wrap="square" rtlCol="0">
            <a:spAutoFit/>
          </a:bodyPr>
          <a:lstStyle/>
          <a:p>
            <a:pPr marL="0" lvl="1" algn="ctr"/>
            <a:r>
              <a:rPr lang="en-AU" altLang="zh-CN" sz="1400" u="sng" dirty="0" smtClean="0">
                <a:ea typeface="SimSun" pitchFamily="2" charset="-122"/>
              </a:rPr>
              <a:t>Thigh error</a:t>
            </a:r>
          </a:p>
          <a:p>
            <a:pPr marL="0" lvl="1" algn="ctr"/>
            <a:r>
              <a:rPr lang="en-AU" altLang="zh-CN" sz="1400" dirty="0" smtClean="0">
                <a:ea typeface="SimSun" pitchFamily="2" charset="-122"/>
              </a:rPr>
              <a:t>Median [IQR] = -2 [-14 – 9]</a:t>
            </a:r>
            <a:endParaRPr lang="en-NZ" dirty="0"/>
          </a:p>
        </p:txBody>
      </p:sp>
      <p:pic>
        <p:nvPicPr>
          <p:cNvPr id="20" name="Picture 7"/>
          <p:cNvPicPr>
            <a:picLocks noChangeAspect="1" noChangeArrowheads="1"/>
          </p:cNvPicPr>
          <p:nvPr/>
        </p:nvPicPr>
        <p:blipFill>
          <a:blip r:embed="rId3"/>
          <a:srcRect/>
          <a:stretch>
            <a:fillRect/>
          </a:stretch>
        </p:blipFill>
        <p:spPr bwMode="auto">
          <a:xfrm>
            <a:off x="0" y="1268496"/>
            <a:ext cx="5334000" cy="4000500"/>
          </a:xfrm>
          <a:prstGeom prst="rect">
            <a:avLst/>
          </a:prstGeom>
          <a:noFill/>
          <a:ln w="9525">
            <a:noFill/>
            <a:miter lim="800000"/>
            <a:headEnd/>
            <a:tailEnd/>
          </a:ln>
          <a:effectLst/>
        </p:spPr>
      </p:pic>
      <p:sp>
        <p:nvSpPr>
          <p:cNvPr id="7" name="TextBox 6"/>
          <p:cNvSpPr txBox="1"/>
          <p:nvPr/>
        </p:nvSpPr>
        <p:spPr>
          <a:xfrm>
            <a:off x="5103240" y="1687202"/>
            <a:ext cx="3817857" cy="461665"/>
          </a:xfrm>
          <a:prstGeom prst="rect">
            <a:avLst/>
          </a:prstGeom>
          <a:solidFill>
            <a:schemeClr val="bg1"/>
          </a:solidFill>
          <a:ln w="19050">
            <a:solidFill>
              <a:schemeClr val="tx1"/>
            </a:solidFill>
          </a:ln>
          <a:effectLst/>
        </p:spPr>
        <p:txBody>
          <a:bodyPr wrap="square" rtlCol="0">
            <a:spAutoFit/>
          </a:bodyPr>
          <a:lstStyle/>
          <a:p>
            <a:pPr marL="0" lvl="1"/>
            <a:r>
              <a:rPr lang="en-AU" sz="1200" dirty="0" smtClean="0">
                <a:ea typeface="SimSun" pitchFamily="2" charset="-122"/>
              </a:rPr>
              <a:t>Error between iPro2 (abdomen) and reference BG versus Error between iPro2 (thigh) and reference BG</a:t>
            </a:r>
            <a:endParaRPr lang="en-NZ"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Case Study – Severe </a:t>
            </a:r>
            <a:r>
              <a:rPr lang="en-NZ" sz="2800" dirty="0" err="1" smtClean="0"/>
              <a:t>edema</a:t>
            </a:r>
            <a:endParaRPr lang="en-NZ" sz="2800"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u="sng" dirty="0" smtClean="0">
                <a:solidFill>
                  <a:schemeClr val="bg2"/>
                </a:solidFill>
                <a:ea typeface="SimSun" pitchFamily="2" charset="-122"/>
                <a:sym typeface="Wingdings" pitchFamily="2" charset="2"/>
              </a:rPr>
              <a:t>Patient was ~55kg’s, but had ~18 Litres of (estimated) extra fluid on board</a:t>
            </a: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Clinical challenge  trying to keep the sensor base attached skin</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The leaking fluid was so bad, we lost one sensor immediately after insertion (cannot re-insert), and after replacing, we lost a second sensor in a matter of hours</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Blue trace (Guardian)  abdomen, black trace (iPro2)  thigh</a:t>
            </a:r>
          </a:p>
        </p:txBody>
      </p:sp>
      <p:pic>
        <p:nvPicPr>
          <p:cNvPr id="5122" name="Picture 2"/>
          <p:cNvPicPr>
            <a:picLocks noChangeAspect="1" noChangeArrowheads="1"/>
          </p:cNvPicPr>
          <p:nvPr/>
        </p:nvPicPr>
        <p:blipFill>
          <a:blip r:embed="rId3"/>
          <a:srcRect/>
          <a:stretch>
            <a:fillRect/>
          </a:stretch>
        </p:blipFill>
        <p:spPr bwMode="auto">
          <a:xfrm>
            <a:off x="138113" y="2503423"/>
            <a:ext cx="8562697" cy="4240277"/>
          </a:xfrm>
          <a:prstGeom prst="rect">
            <a:avLst/>
          </a:prstGeom>
          <a:noFill/>
          <a:ln w="9525">
            <a:noFill/>
            <a:miter lim="800000"/>
            <a:headEnd/>
            <a:tailEnd/>
          </a:ln>
          <a:effectLst/>
        </p:spPr>
      </p:pic>
      <p:sp>
        <p:nvSpPr>
          <p:cNvPr id="9" name="TextBox 8"/>
          <p:cNvSpPr txBox="1"/>
          <p:nvPr/>
        </p:nvSpPr>
        <p:spPr>
          <a:xfrm>
            <a:off x="2196445" y="3009606"/>
            <a:ext cx="3110846" cy="1077218"/>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The Guardian (blue) trace is much more variable...</a:t>
            </a:r>
          </a:p>
          <a:p>
            <a:pPr marL="0" lvl="1" algn="ctr"/>
            <a:endParaRPr lang="en-AU" sz="1600" dirty="0">
              <a:ea typeface="SimSun" pitchFamily="2" charset="-122"/>
            </a:endParaRPr>
          </a:p>
          <a:p>
            <a:pPr marL="0" lvl="1" algn="ctr"/>
            <a:r>
              <a:rPr lang="en-AU" sz="1600" dirty="0" smtClean="0">
                <a:ea typeface="SimSun" pitchFamily="2" charset="-122"/>
              </a:rPr>
              <a:t>But, it’s the </a:t>
            </a:r>
            <a:r>
              <a:rPr lang="en-AU" sz="1600" b="1" dirty="0" smtClean="0">
                <a:ea typeface="SimSun" pitchFamily="2" charset="-122"/>
              </a:rPr>
              <a:t>real-time</a:t>
            </a:r>
            <a:r>
              <a:rPr lang="en-AU" sz="1600" dirty="0" smtClean="0">
                <a:ea typeface="SimSun" pitchFamily="2" charset="-122"/>
              </a:rPr>
              <a:t> device</a:t>
            </a:r>
            <a:endParaRPr lang="en-NZ" sz="2000" dirty="0"/>
          </a:p>
        </p:txBody>
      </p:sp>
      <p:sp>
        <p:nvSpPr>
          <p:cNvPr id="6" name="TextBox 5"/>
          <p:cNvSpPr txBox="1"/>
          <p:nvPr/>
        </p:nvSpPr>
        <p:spPr>
          <a:xfrm>
            <a:off x="2642549" y="5656082"/>
            <a:ext cx="5840060" cy="369332"/>
          </a:xfrm>
          <a:prstGeom prst="rect">
            <a:avLst/>
          </a:prstGeom>
          <a:solidFill>
            <a:schemeClr val="bg1"/>
          </a:solidFill>
          <a:ln>
            <a:solidFill>
              <a:schemeClr val="tx1"/>
            </a:solidFill>
          </a:ln>
        </p:spPr>
        <p:txBody>
          <a:bodyPr wrap="none" rtlCol="0">
            <a:spAutoFit/>
          </a:bodyPr>
          <a:lstStyle/>
          <a:p>
            <a:r>
              <a:rPr lang="en-US" b="1" dirty="0" smtClean="0">
                <a:solidFill>
                  <a:srgbClr val="FF0000"/>
                </a:solidFill>
              </a:rPr>
              <a:t>Big differences would affect dosing and thus safety</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Case Study – Severe </a:t>
            </a:r>
            <a:r>
              <a:rPr lang="en-NZ" sz="2800" dirty="0" err="1" smtClean="0"/>
              <a:t>edema</a:t>
            </a:r>
            <a:endParaRPr lang="en-NZ" sz="2800"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If we look at the raw sensor output (electrical current) we get a ‘fair’ comparison with the calibration removed (the sensor hardware is the same)</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Several day offset could be due to low sensitivity or </a:t>
            </a:r>
            <a:r>
              <a:rPr lang="en-AU" altLang="zh-CN" sz="1600" dirty="0" err="1" smtClean="0">
                <a:solidFill>
                  <a:schemeClr val="bg2"/>
                </a:solidFill>
                <a:ea typeface="SimSun" pitchFamily="2" charset="-122"/>
                <a:sym typeface="Wingdings" pitchFamily="2" charset="2"/>
              </a:rPr>
              <a:t>edema</a:t>
            </a:r>
            <a:r>
              <a:rPr lang="en-AU" altLang="zh-CN" sz="1600" dirty="0" smtClean="0">
                <a:solidFill>
                  <a:schemeClr val="bg2"/>
                </a:solidFill>
                <a:ea typeface="SimSun" pitchFamily="2" charset="-122"/>
                <a:sym typeface="Wingdings" pitchFamily="2" charset="2"/>
              </a:rPr>
              <a:t> ‘diluting’ glucose concentration</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As patient condition improves, blue sensor signal increases (day 3 onward)</a:t>
            </a:r>
          </a:p>
          <a:p>
            <a:pPr marL="539750" indent="-342900">
              <a:spcBef>
                <a:spcPts val="600"/>
              </a:spcBef>
              <a:spcAft>
                <a:spcPts val="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p:txBody>
      </p:sp>
      <p:pic>
        <p:nvPicPr>
          <p:cNvPr id="25" name="Picture 10"/>
          <p:cNvPicPr>
            <a:picLocks noChangeAspect="1" noChangeArrowheads="1"/>
          </p:cNvPicPr>
          <p:nvPr/>
        </p:nvPicPr>
        <p:blipFill>
          <a:blip r:embed="rId3"/>
          <a:srcRect l="5212"/>
          <a:stretch>
            <a:fillRect/>
          </a:stretch>
        </p:blipFill>
        <p:spPr bwMode="auto">
          <a:xfrm>
            <a:off x="537328" y="2453584"/>
            <a:ext cx="8107644" cy="4238625"/>
          </a:xfrm>
          <a:prstGeom prst="rect">
            <a:avLst/>
          </a:prstGeom>
          <a:noFill/>
          <a:ln w="9525">
            <a:noFill/>
            <a:miter lim="800000"/>
            <a:headEnd/>
            <a:tailEnd/>
          </a:ln>
        </p:spPr>
      </p:pic>
      <p:sp>
        <p:nvSpPr>
          <p:cNvPr id="9" name="TextBox 8"/>
          <p:cNvSpPr txBox="1"/>
          <p:nvPr/>
        </p:nvSpPr>
        <p:spPr>
          <a:xfrm>
            <a:off x="1609727" y="4402515"/>
            <a:ext cx="761998" cy="338554"/>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Offset</a:t>
            </a:r>
            <a:endParaRPr lang="en-NZ" sz="2000" dirty="0"/>
          </a:p>
        </p:txBody>
      </p:sp>
      <p:sp>
        <p:nvSpPr>
          <p:cNvPr id="27" name="Up-Down Arrow 26"/>
          <p:cNvSpPr/>
          <p:nvPr/>
        </p:nvSpPr>
        <p:spPr>
          <a:xfrm>
            <a:off x="2352675" y="3810001"/>
            <a:ext cx="361950" cy="1619250"/>
          </a:xfrm>
          <a:prstGeom prst="up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TextBox 7"/>
          <p:cNvSpPr txBox="1"/>
          <p:nvPr/>
        </p:nvSpPr>
        <p:spPr>
          <a:xfrm>
            <a:off x="6276975" y="5100638"/>
            <a:ext cx="2762249" cy="1077218"/>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r>
              <a:rPr lang="en-AU" sz="1600" dirty="0" smtClean="0">
                <a:ea typeface="SimSun" pitchFamily="2" charset="-122"/>
              </a:rPr>
              <a:t>Abdomen with more fluid is lower. As condition improves and </a:t>
            </a:r>
            <a:r>
              <a:rPr lang="en-AU" sz="1600" dirty="0" err="1" smtClean="0">
                <a:ea typeface="SimSun" pitchFamily="2" charset="-122"/>
              </a:rPr>
              <a:t>edema</a:t>
            </a:r>
            <a:r>
              <a:rPr lang="en-AU" sz="1600" dirty="0" smtClean="0">
                <a:ea typeface="SimSun" pitchFamily="2" charset="-122"/>
              </a:rPr>
              <a:t> decreases they match again</a:t>
            </a:r>
            <a:endParaRPr lang="en-NZ"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Case Study – </a:t>
            </a:r>
            <a:r>
              <a:rPr lang="en-NZ" sz="2800" u="sng" dirty="0" smtClean="0"/>
              <a:t>No</a:t>
            </a:r>
            <a:r>
              <a:rPr lang="en-NZ" sz="2800" dirty="0" smtClean="0"/>
              <a:t> </a:t>
            </a:r>
            <a:r>
              <a:rPr lang="en-NZ" sz="2800" dirty="0" err="1" smtClean="0"/>
              <a:t>edema</a:t>
            </a:r>
            <a:endParaRPr lang="en-NZ" sz="2800"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pPr>
            <a:r>
              <a:rPr lang="en-NZ" altLang="zh-CN" sz="1600" u="sng" dirty="0" smtClean="0">
                <a:solidFill>
                  <a:schemeClr val="bg2"/>
                </a:solidFill>
                <a:ea typeface="SimSun" pitchFamily="2" charset="-122"/>
                <a:sym typeface="Wingdings" pitchFamily="2" charset="2"/>
              </a:rPr>
              <a:t>Patient had very little (if any) extra fluid on board</a:t>
            </a: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The three sensors were very easy to insert and stayed in place for the duration of the study</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We obtained three full CGM traces</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Day 1 differences may be due to sensor initial calibration or wetting issues, or ??? The thigh iPro2 sensor is the one different. Abdomen is consistent. Could also be motion?</a:t>
            </a:r>
          </a:p>
        </p:txBody>
      </p:sp>
      <p:pic>
        <p:nvPicPr>
          <p:cNvPr id="6" name="Picture 2"/>
          <p:cNvPicPr>
            <a:picLocks noChangeAspect="1" noChangeArrowheads="1"/>
          </p:cNvPicPr>
          <p:nvPr/>
        </p:nvPicPr>
        <p:blipFill>
          <a:blip r:embed="rId3"/>
          <a:srcRect b="1345"/>
          <a:stretch>
            <a:fillRect/>
          </a:stretch>
        </p:blipFill>
        <p:spPr bwMode="auto">
          <a:xfrm>
            <a:off x="131978" y="2496555"/>
            <a:ext cx="8562697" cy="4191763"/>
          </a:xfrm>
          <a:prstGeom prst="rect">
            <a:avLst/>
          </a:prstGeom>
          <a:noFill/>
          <a:ln w="9525">
            <a:noFill/>
            <a:miter lim="800000"/>
            <a:headEnd/>
            <a:tailEnd/>
          </a:ln>
          <a:effectLst/>
        </p:spPr>
      </p:pic>
      <p:sp>
        <p:nvSpPr>
          <p:cNvPr id="5" name="TextBox 4"/>
          <p:cNvSpPr txBox="1"/>
          <p:nvPr/>
        </p:nvSpPr>
        <p:spPr>
          <a:xfrm>
            <a:off x="2260272" y="2856027"/>
            <a:ext cx="2657475" cy="584775"/>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Agreement between CGMs can change over time</a:t>
            </a:r>
            <a:endParaRPr lang="en-NZ" sz="2000" dirty="0"/>
          </a:p>
        </p:txBody>
      </p:sp>
      <p:sp>
        <p:nvSpPr>
          <p:cNvPr id="8" name="Left Brace 7"/>
          <p:cNvSpPr/>
          <p:nvPr/>
        </p:nvSpPr>
        <p:spPr>
          <a:xfrm rot="5400000">
            <a:off x="4466025" y="2308022"/>
            <a:ext cx="457200" cy="4176714"/>
          </a:xfrm>
          <a:prstGeom prst="leftBrace">
            <a:avLst>
              <a:gd name="adj1" fmla="val 31250"/>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9" name="Left Brace 8"/>
          <p:cNvSpPr/>
          <p:nvPr/>
        </p:nvSpPr>
        <p:spPr>
          <a:xfrm rot="5400000">
            <a:off x="1718061" y="3741536"/>
            <a:ext cx="457200" cy="1309686"/>
          </a:xfrm>
          <a:prstGeom prst="leftBrace">
            <a:avLst>
              <a:gd name="adj1" fmla="val 31250"/>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0" name="TextBox 9"/>
          <p:cNvSpPr txBox="1"/>
          <p:nvPr/>
        </p:nvSpPr>
        <p:spPr>
          <a:xfrm>
            <a:off x="3811180" y="3772196"/>
            <a:ext cx="1762124" cy="338554"/>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Good agreement</a:t>
            </a:r>
            <a:endParaRPr lang="en-NZ" sz="2000" dirty="0"/>
          </a:p>
        </p:txBody>
      </p:sp>
      <p:sp>
        <p:nvSpPr>
          <p:cNvPr id="11" name="TextBox 10"/>
          <p:cNvSpPr txBox="1"/>
          <p:nvPr/>
        </p:nvSpPr>
        <p:spPr>
          <a:xfrm>
            <a:off x="1125130" y="3772196"/>
            <a:ext cx="1647824" cy="338554"/>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Poor agreement</a:t>
            </a:r>
            <a:endParaRPr lang="en-NZ"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Sensor/Calibration artefacts</a:t>
            </a:r>
            <a:endParaRPr lang="en-NZ" sz="2800" dirty="0"/>
          </a:p>
        </p:txBody>
      </p:sp>
      <p:sp>
        <p:nvSpPr>
          <p:cNvPr id="10" name="Rectangle 3"/>
          <p:cNvSpPr>
            <a:spLocks noChangeArrowheads="1"/>
          </p:cNvSpPr>
          <p:nvPr/>
        </p:nvSpPr>
        <p:spPr bwMode="auto">
          <a:xfrm>
            <a:off x="9244" y="976733"/>
            <a:ext cx="9134756" cy="5507037"/>
          </a:xfrm>
          <a:prstGeom prst="rect">
            <a:avLst/>
          </a:prstGeom>
          <a:noFill/>
          <a:ln w="9525">
            <a:noFill/>
            <a:miter lim="800000"/>
            <a:headEnd/>
            <a:tailEnd/>
          </a:ln>
          <a:effectLst/>
        </p:spPr>
        <p:txBody>
          <a:bodyPr/>
          <a:lstStyle/>
          <a:p>
            <a:pPr marL="539750" indent="-342900">
              <a:spcBef>
                <a:spcPts val="600"/>
              </a:spcBef>
              <a:spcAft>
                <a:spcPts val="600"/>
              </a:spcAft>
              <a:buClr>
                <a:srgbClr val="19327E"/>
              </a:buClr>
              <a:buSzPct val="90000"/>
              <a:buFont typeface="Wingdings" pitchFamily="2" charset="2"/>
              <a:buChar char="§"/>
            </a:pPr>
            <a:r>
              <a:rPr lang="en-NZ" altLang="zh-CN" sz="1600" dirty="0" smtClean="0">
                <a:solidFill>
                  <a:schemeClr val="bg2"/>
                </a:solidFill>
                <a:ea typeface="SimSun" pitchFamily="2" charset="-122"/>
                <a:sym typeface="Wingdings" pitchFamily="2" charset="2"/>
              </a:rPr>
              <a:t>If CGMs are also to be used with a TGC protocol, the algorithm should be aware of anomalies in the trace  </a:t>
            </a:r>
            <a:r>
              <a:rPr lang="en-NZ" altLang="zh-CN" sz="1600" b="1" dirty="0" smtClean="0">
                <a:solidFill>
                  <a:srgbClr val="FF0000"/>
                </a:solidFill>
                <a:ea typeface="SimSun" pitchFamily="2" charset="-122"/>
                <a:sym typeface="Wingdings" pitchFamily="2" charset="2"/>
              </a:rPr>
              <a:t>we don’t want to dose insulin off incorrect measurements</a:t>
            </a:r>
          </a:p>
          <a:p>
            <a:pPr marL="539750" indent="-342900">
              <a:spcBef>
                <a:spcPts val="600"/>
              </a:spcBef>
              <a:spcAft>
                <a:spcPts val="600"/>
              </a:spcAft>
              <a:buClr>
                <a:srgbClr val="19327E"/>
              </a:buClr>
              <a:buSzPct val="90000"/>
              <a:buFont typeface="Wingdings" pitchFamily="2" charset="2"/>
              <a:buChar char="§"/>
            </a:pPr>
            <a:r>
              <a:rPr lang="en-NZ" altLang="zh-CN" sz="1600" b="1" dirty="0" smtClean="0">
                <a:solidFill>
                  <a:srgbClr val="FF0000"/>
                </a:solidFill>
                <a:ea typeface="SimSun" pitchFamily="2" charset="-122"/>
                <a:sym typeface="Wingdings" pitchFamily="2" charset="2"/>
              </a:rPr>
              <a:t>We also don’t want to miss dosing on correct measurements</a:t>
            </a:r>
          </a:p>
          <a:p>
            <a:pPr marL="539750" indent="-342900">
              <a:spcBef>
                <a:spcPts val="600"/>
              </a:spcBef>
              <a:spcAft>
                <a:spcPts val="600"/>
              </a:spcAft>
              <a:buClr>
                <a:srgbClr val="19327E"/>
              </a:buClr>
              <a:buSzPct val="90000"/>
              <a:buFont typeface="Wingdings" pitchFamily="2" charset="2"/>
              <a:buChar char="§"/>
            </a:pPr>
            <a:r>
              <a:rPr lang="en-NZ" altLang="zh-CN" sz="1600" dirty="0" err="1" smtClean="0">
                <a:solidFill>
                  <a:schemeClr val="bg2"/>
                </a:solidFill>
                <a:ea typeface="SimSun" pitchFamily="2" charset="-122"/>
                <a:sym typeface="Wingdings" pitchFamily="2" charset="2"/>
              </a:rPr>
              <a:t>McGarraugh</a:t>
            </a:r>
            <a:r>
              <a:rPr lang="en-NZ" altLang="zh-CN" sz="1600" dirty="0" smtClean="0">
                <a:solidFill>
                  <a:schemeClr val="bg2"/>
                </a:solidFill>
                <a:ea typeface="SimSun" pitchFamily="2" charset="-122"/>
                <a:sym typeface="Wingdings" pitchFamily="2" charset="2"/>
              </a:rPr>
              <a:t> et. al. (2009) reported </a:t>
            </a:r>
            <a:r>
              <a:rPr lang="en-NZ" altLang="zh-CN" sz="1600" b="1" dirty="0" smtClean="0">
                <a:solidFill>
                  <a:schemeClr val="bg2"/>
                </a:solidFill>
                <a:ea typeface="SimSun" pitchFamily="2" charset="-122"/>
                <a:sym typeface="Wingdings" pitchFamily="2" charset="2"/>
              </a:rPr>
              <a:t>false CGM hypoglycaemic events due to pressure </a:t>
            </a:r>
            <a:r>
              <a:rPr lang="en-NZ" altLang="zh-CN" sz="1600" dirty="0" smtClean="0">
                <a:solidFill>
                  <a:schemeClr val="bg2"/>
                </a:solidFill>
                <a:ea typeface="SimSun" pitchFamily="2" charset="-122"/>
                <a:sym typeface="Wingdings" pitchFamily="2" charset="2"/>
              </a:rPr>
              <a:t>being</a:t>
            </a:r>
            <a:r>
              <a:rPr lang="en-NZ" altLang="zh-CN" sz="1600" b="1" dirty="0" smtClean="0">
                <a:solidFill>
                  <a:schemeClr val="bg2"/>
                </a:solidFill>
                <a:ea typeface="SimSun" pitchFamily="2" charset="-122"/>
                <a:sym typeface="Wingdings" pitchFamily="2" charset="2"/>
              </a:rPr>
              <a:t> </a:t>
            </a:r>
            <a:r>
              <a:rPr lang="en-NZ" altLang="zh-CN" sz="1600" dirty="0" smtClean="0">
                <a:solidFill>
                  <a:schemeClr val="bg2"/>
                </a:solidFill>
                <a:ea typeface="SimSun" pitchFamily="2" charset="-122"/>
                <a:sym typeface="Wingdings" pitchFamily="2" charset="2"/>
              </a:rPr>
              <a:t>applied to the sensor</a:t>
            </a: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266700" lvl="1" indent="-85725">
              <a:spcBef>
                <a:spcPts val="600"/>
              </a:spcBef>
              <a:spcAft>
                <a:spcPts val="1200"/>
              </a:spcAft>
              <a:buClr>
                <a:srgbClr val="19327E"/>
              </a:buClr>
              <a:buSzPct val="90000"/>
            </a:pPr>
            <a:endParaRPr lang="en-AU" altLang="zh-CN" sz="1000" dirty="0" smtClean="0">
              <a:solidFill>
                <a:schemeClr val="bg2"/>
              </a:solidFill>
              <a:ea typeface="SimSun" pitchFamily="2" charset="-122"/>
              <a:sym typeface="Wingdings" pitchFamily="2" charset="2"/>
            </a:endParaRPr>
          </a:p>
          <a:p>
            <a:pPr marL="996950" lvl="1" indent="-342900">
              <a:spcBef>
                <a:spcPts val="600"/>
              </a:spcBef>
              <a:spcAft>
                <a:spcPts val="1200"/>
              </a:spcAft>
              <a:buClr>
                <a:srgbClr val="19327E"/>
              </a:buClr>
              <a:buSzPct val="90000"/>
            </a:pPr>
            <a:endParaRPr lang="en-AU" altLang="zh-CN" sz="1050" dirty="0" smtClean="0">
              <a:ea typeface="SimSun" pitchFamily="2" charset="-122"/>
            </a:endParaRPr>
          </a:p>
        </p:txBody>
      </p:sp>
      <p:pic>
        <p:nvPicPr>
          <p:cNvPr id="6" name="Picture 2"/>
          <p:cNvPicPr>
            <a:picLocks noChangeAspect="1" noChangeArrowheads="1"/>
          </p:cNvPicPr>
          <p:nvPr/>
        </p:nvPicPr>
        <p:blipFill>
          <a:blip r:embed="rId3"/>
          <a:srcRect t="6600"/>
          <a:stretch>
            <a:fillRect/>
          </a:stretch>
        </p:blipFill>
        <p:spPr bwMode="auto">
          <a:xfrm>
            <a:off x="138113" y="2568280"/>
            <a:ext cx="8543925" cy="3976688"/>
          </a:xfrm>
          <a:prstGeom prst="rect">
            <a:avLst/>
          </a:prstGeom>
          <a:noFill/>
          <a:ln w="9525">
            <a:noFill/>
            <a:miter lim="800000"/>
            <a:headEnd/>
            <a:tailEnd/>
          </a:ln>
          <a:effectLst/>
        </p:spPr>
      </p:pic>
      <p:sp>
        <p:nvSpPr>
          <p:cNvPr id="8" name="Oval 7"/>
          <p:cNvSpPr/>
          <p:nvPr/>
        </p:nvSpPr>
        <p:spPr>
          <a:xfrm>
            <a:off x="2124075" y="3511255"/>
            <a:ext cx="809625" cy="1714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extBox 6"/>
          <p:cNvSpPr txBox="1"/>
          <p:nvPr/>
        </p:nvSpPr>
        <p:spPr>
          <a:xfrm>
            <a:off x="1304923" y="2653711"/>
            <a:ext cx="3143251" cy="830997"/>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Is this real?</a:t>
            </a:r>
          </a:p>
          <a:p>
            <a:pPr marL="0" lvl="1" algn="ctr"/>
            <a:r>
              <a:rPr lang="en-AU" sz="1600" dirty="0" smtClean="0">
                <a:ea typeface="SimSun" pitchFamily="2" charset="-122"/>
              </a:rPr>
              <a:t>Has the sensor detected this? Or is it the calibration algorithm?</a:t>
            </a:r>
            <a:endParaRPr lang="en-NZ" sz="2000" dirty="0"/>
          </a:p>
        </p:txBody>
      </p:sp>
      <p:sp>
        <p:nvSpPr>
          <p:cNvPr id="9" name="TextBox 8"/>
          <p:cNvSpPr txBox="1"/>
          <p:nvPr/>
        </p:nvSpPr>
        <p:spPr>
          <a:xfrm>
            <a:off x="688378" y="6419090"/>
            <a:ext cx="7776488" cy="369332"/>
          </a:xfrm>
          <a:prstGeom prst="rect">
            <a:avLst/>
          </a:prstGeom>
          <a:solidFill>
            <a:schemeClr val="bg1"/>
          </a:solidFill>
          <a:ln>
            <a:solidFill>
              <a:schemeClr val="tx1"/>
            </a:solidFill>
          </a:ln>
        </p:spPr>
        <p:txBody>
          <a:bodyPr wrap="none" rtlCol="0">
            <a:spAutoFit/>
          </a:bodyPr>
          <a:lstStyle/>
          <a:p>
            <a:r>
              <a:rPr lang="en-US" b="1" dirty="0" smtClean="0">
                <a:solidFill>
                  <a:srgbClr val="FF0000"/>
                </a:solidFill>
              </a:rPr>
              <a:t>Big differences would affect dosing and thus safety and performance</a:t>
            </a:r>
            <a:endParaRPr lang="en-US" b="1" dirty="0">
              <a:solidFill>
                <a:srgbClr val="FF0000"/>
              </a:solidFill>
            </a:endParaRPr>
          </a:p>
        </p:txBody>
      </p:sp>
      <p:sp>
        <p:nvSpPr>
          <p:cNvPr id="11" name="Oval 10"/>
          <p:cNvSpPr/>
          <p:nvPr/>
        </p:nvSpPr>
        <p:spPr>
          <a:xfrm>
            <a:off x="3676649" y="4730373"/>
            <a:ext cx="809625" cy="6590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Oval 11"/>
          <p:cNvSpPr/>
          <p:nvPr/>
        </p:nvSpPr>
        <p:spPr>
          <a:xfrm>
            <a:off x="6724649" y="4896233"/>
            <a:ext cx="809625" cy="6590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Oval 12"/>
          <p:cNvSpPr/>
          <p:nvPr/>
        </p:nvSpPr>
        <p:spPr>
          <a:xfrm>
            <a:off x="5694218" y="4730373"/>
            <a:ext cx="502042" cy="6590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Box 1"/>
          <p:cNvSpPr txBox="1"/>
          <p:nvPr/>
        </p:nvSpPr>
        <p:spPr>
          <a:xfrm>
            <a:off x="2798833" y="3834730"/>
            <a:ext cx="1010213" cy="307777"/>
          </a:xfrm>
          <a:prstGeom prst="rect">
            <a:avLst/>
          </a:prstGeom>
          <a:noFill/>
        </p:spPr>
        <p:txBody>
          <a:bodyPr wrap="none" rtlCol="0">
            <a:spAutoFit/>
          </a:bodyPr>
          <a:lstStyle/>
          <a:p>
            <a:r>
              <a:rPr lang="en-US" sz="1400" b="1" dirty="0" smtClean="0"/>
              <a:t>Abdomen</a:t>
            </a:r>
            <a:endParaRPr lang="en-US" sz="1400" b="1" dirty="0"/>
          </a:p>
        </p:txBody>
      </p:sp>
      <p:sp>
        <p:nvSpPr>
          <p:cNvPr id="14" name="TextBox 13"/>
          <p:cNvSpPr txBox="1"/>
          <p:nvPr/>
        </p:nvSpPr>
        <p:spPr>
          <a:xfrm>
            <a:off x="5444836" y="5424620"/>
            <a:ext cx="1010213" cy="307777"/>
          </a:xfrm>
          <a:prstGeom prst="rect">
            <a:avLst/>
          </a:prstGeom>
          <a:noFill/>
        </p:spPr>
        <p:txBody>
          <a:bodyPr wrap="none" rtlCol="0">
            <a:spAutoFit/>
          </a:bodyPr>
          <a:lstStyle/>
          <a:p>
            <a:r>
              <a:rPr lang="en-US" sz="1400" b="1" dirty="0" smtClean="0"/>
              <a:t>Abdomen</a:t>
            </a:r>
            <a:endParaRPr lang="en-US" sz="1400" b="1" dirty="0"/>
          </a:p>
        </p:txBody>
      </p:sp>
      <p:sp>
        <p:nvSpPr>
          <p:cNvPr id="15" name="TextBox 14"/>
          <p:cNvSpPr txBox="1"/>
          <p:nvPr/>
        </p:nvSpPr>
        <p:spPr>
          <a:xfrm>
            <a:off x="6724649" y="5551892"/>
            <a:ext cx="1010213" cy="307777"/>
          </a:xfrm>
          <a:prstGeom prst="rect">
            <a:avLst/>
          </a:prstGeom>
          <a:noFill/>
        </p:spPr>
        <p:txBody>
          <a:bodyPr wrap="none" rtlCol="0">
            <a:spAutoFit/>
          </a:bodyPr>
          <a:lstStyle/>
          <a:p>
            <a:r>
              <a:rPr lang="en-US" sz="1400" b="1" dirty="0" smtClean="0"/>
              <a:t>Abdomen</a:t>
            </a:r>
            <a:endParaRPr lang="en-US" sz="1400" b="1" dirty="0"/>
          </a:p>
        </p:txBody>
      </p:sp>
      <p:sp>
        <p:nvSpPr>
          <p:cNvPr id="16" name="TextBox 15"/>
          <p:cNvSpPr txBox="1"/>
          <p:nvPr/>
        </p:nvSpPr>
        <p:spPr>
          <a:xfrm>
            <a:off x="3740995" y="5389416"/>
            <a:ext cx="670376" cy="307777"/>
          </a:xfrm>
          <a:prstGeom prst="rect">
            <a:avLst/>
          </a:prstGeom>
          <a:noFill/>
        </p:spPr>
        <p:txBody>
          <a:bodyPr wrap="none" rtlCol="0">
            <a:spAutoFit/>
          </a:bodyPr>
          <a:lstStyle/>
          <a:p>
            <a:r>
              <a:rPr lang="en-US" sz="1400" b="1" dirty="0" smtClean="0"/>
              <a:t>Thigh</a:t>
            </a:r>
            <a:endParaRPr lang="en-US" sz="1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Looking at just one of those cases</a:t>
            </a:r>
            <a:endParaRPr lang="en-NZ" sz="2800" dirty="0"/>
          </a:p>
        </p:txBody>
      </p:sp>
      <p:pic>
        <p:nvPicPr>
          <p:cNvPr id="4099" name="Picture 3"/>
          <p:cNvPicPr>
            <a:picLocks noChangeAspect="1" noChangeArrowheads="1"/>
          </p:cNvPicPr>
          <p:nvPr/>
        </p:nvPicPr>
        <p:blipFill>
          <a:blip r:embed="rId3"/>
          <a:srcRect t="5776"/>
          <a:stretch>
            <a:fillRect/>
          </a:stretch>
        </p:blipFill>
        <p:spPr bwMode="auto">
          <a:xfrm>
            <a:off x="138113" y="1104900"/>
            <a:ext cx="8543925" cy="2719388"/>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138113" y="3786188"/>
            <a:ext cx="8543925" cy="2886075"/>
          </a:xfrm>
          <a:prstGeom prst="rect">
            <a:avLst/>
          </a:prstGeom>
          <a:noFill/>
          <a:ln w="9525">
            <a:noFill/>
            <a:miter lim="800000"/>
            <a:headEnd/>
            <a:tailEnd/>
          </a:ln>
          <a:effectLst/>
        </p:spPr>
      </p:pic>
      <p:sp>
        <p:nvSpPr>
          <p:cNvPr id="12" name="Bent Arrow 11"/>
          <p:cNvSpPr/>
          <p:nvPr/>
        </p:nvSpPr>
        <p:spPr>
          <a:xfrm flipV="1">
            <a:off x="1771650" y="3819525"/>
            <a:ext cx="533400" cy="1438275"/>
          </a:xfrm>
          <a:prstGeom prst="bentArrow">
            <a:avLst>
              <a:gd name="adj1" fmla="val 16071"/>
              <a:gd name="adj2" fmla="val 19643"/>
              <a:gd name="adj3" fmla="val 17857"/>
              <a:gd name="adj4" fmla="val 43750"/>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cxnSp>
        <p:nvCxnSpPr>
          <p:cNvPr id="15" name="Straight Arrow Connector 14"/>
          <p:cNvCxnSpPr/>
          <p:nvPr/>
        </p:nvCxnSpPr>
        <p:spPr>
          <a:xfrm flipH="1" flipV="1">
            <a:off x="2733675" y="2286000"/>
            <a:ext cx="2762250" cy="13430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57773" y="3181056"/>
            <a:ext cx="2819402" cy="584775"/>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Calibration algorithm adjusts for change in sensitivity</a:t>
            </a:r>
            <a:endParaRPr lang="en-NZ" sz="2000" dirty="0"/>
          </a:p>
        </p:txBody>
      </p:sp>
      <p:sp>
        <p:nvSpPr>
          <p:cNvPr id="10" name="TextBox 9"/>
          <p:cNvSpPr txBox="1"/>
          <p:nvPr/>
        </p:nvSpPr>
        <p:spPr>
          <a:xfrm>
            <a:off x="2600326" y="5069265"/>
            <a:ext cx="1133474" cy="584775"/>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‘Jump’ in sensitivity</a:t>
            </a:r>
            <a:endParaRPr lang="en-NZ" sz="2000" dirty="0"/>
          </a:p>
        </p:txBody>
      </p:sp>
      <p:sp>
        <p:nvSpPr>
          <p:cNvPr id="14" name="Up-Down Arrow 13"/>
          <p:cNvSpPr/>
          <p:nvPr/>
        </p:nvSpPr>
        <p:spPr>
          <a:xfrm>
            <a:off x="2428875" y="4791074"/>
            <a:ext cx="104775" cy="895351"/>
          </a:xfrm>
          <a:prstGeom prst="upDownArrow">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Bent Arrow 15"/>
          <p:cNvSpPr/>
          <p:nvPr/>
        </p:nvSpPr>
        <p:spPr>
          <a:xfrm>
            <a:off x="1771650" y="2286000"/>
            <a:ext cx="533400" cy="1438275"/>
          </a:xfrm>
          <a:prstGeom prst="bentArrow">
            <a:avLst>
              <a:gd name="adj1" fmla="val 16071"/>
              <a:gd name="adj2" fmla="val 19643"/>
              <a:gd name="adj3" fmla="val 17857"/>
              <a:gd name="adj4" fmla="val 43750"/>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9" name="TextBox 8"/>
          <p:cNvSpPr txBox="1"/>
          <p:nvPr/>
        </p:nvSpPr>
        <p:spPr>
          <a:xfrm>
            <a:off x="933451" y="3504906"/>
            <a:ext cx="1685924" cy="584775"/>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The sensor has reported the rise</a:t>
            </a:r>
            <a:endParaRPr lang="en-NZ" sz="2000" dirty="0"/>
          </a:p>
        </p:txBody>
      </p:sp>
      <p:sp>
        <p:nvSpPr>
          <p:cNvPr id="17" name="TextBox 16"/>
          <p:cNvSpPr txBox="1"/>
          <p:nvPr/>
        </p:nvSpPr>
        <p:spPr>
          <a:xfrm>
            <a:off x="2895600" y="4028781"/>
            <a:ext cx="3333752" cy="307777"/>
          </a:xfrm>
          <a:prstGeom prst="rect">
            <a:avLst/>
          </a:prstGeom>
          <a:noFill/>
          <a:ln w="28575">
            <a:noFill/>
          </a:ln>
          <a:effectLst/>
        </p:spPr>
        <p:txBody>
          <a:bodyPr wrap="square" rtlCol="0">
            <a:spAutoFit/>
          </a:bodyPr>
          <a:lstStyle/>
          <a:p>
            <a:pPr marL="0" lvl="1" algn="ctr"/>
            <a:r>
              <a:rPr lang="en-AU" sz="1400" u="sng" dirty="0" smtClean="0">
                <a:ea typeface="SimSun" pitchFamily="2" charset="-122"/>
              </a:rPr>
              <a:t>Sensor current for blue CGM trace</a:t>
            </a:r>
            <a:endParaRPr lang="en-NZ" u="sng" dirty="0"/>
          </a:p>
        </p:txBody>
      </p:sp>
      <p:sp>
        <p:nvSpPr>
          <p:cNvPr id="18" name="TextBox 17"/>
          <p:cNvSpPr txBox="1"/>
          <p:nvPr/>
        </p:nvSpPr>
        <p:spPr>
          <a:xfrm>
            <a:off x="6229353" y="4106126"/>
            <a:ext cx="2748392" cy="830997"/>
          </a:xfrm>
          <a:prstGeom prst="rect">
            <a:avLst/>
          </a:prstGeom>
          <a:solidFill>
            <a:srgbClr val="FFFFCD"/>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0" lvl="1" algn="ctr"/>
            <a:r>
              <a:rPr lang="en-AU" sz="1600" dirty="0" smtClean="0">
                <a:ea typeface="SimSun" pitchFamily="2" charset="-122"/>
              </a:rPr>
              <a:t>The why of this is unknown. Something in its in situ situation, fouling, …??</a:t>
            </a:r>
            <a:endParaRPr lang="en-NZ"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ChangeArrowheads="1"/>
          </p:cNvSpPr>
          <p:nvPr/>
        </p:nvSpPr>
        <p:spPr bwMode="auto">
          <a:xfrm>
            <a:off x="9242" y="1105319"/>
            <a:ext cx="9134757" cy="5514556"/>
          </a:xfrm>
          <a:prstGeom prst="rect">
            <a:avLst/>
          </a:prstGeom>
          <a:noFill/>
          <a:ln w="9525">
            <a:noFill/>
            <a:miter lim="800000"/>
            <a:headEnd/>
            <a:tailEnd/>
          </a:ln>
          <a:effectLst/>
        </p:spPr>
        <p:txBody>
          <a:bodyPr/>
          <a:lstStyle/>
          <a:p>
            <a:pPr marL="263525">
              <a:spcBef>
                <a:spcPts val="1200"/>
              </a:spcBef>
              <a:buClr>
                <a:srgbClr val="19327E"/>
              </a:buClr>
              <a:buSzPct val="90000"/>
            </a:pPr>
            <a:endParaRPr lang="en-AU" altLang="zh-CN" b="1" dirty="0" smtClean="0">
              <a:solidFill>
                <a:srgbClr val="00B050"/>
              </a:solidFill>
              <a:ea typeface="SimSun" pitchFamily="2" charset="-122"/>
            </a:endParaRPr>
          </a:p>
        </p:txBody>
      </p:sp>
      <p:sp>
        <p:nvSpPr>
          <p:cNvPr id="16" name="Rectangle 2"/>
          <p:cNvSpPr>
            <a:spLocks noGrp="1" noChangeArrowheads="1"/>
          </p:cNvSpPr>
          <p:nvPr>
            <p:ph type="title"/>
          </p:nvPr>
        </p:nvSpPr>
        <p:spPr>
          <a:xfrm>
            <a:off x="2136808" y="65088"/>
            <a:ext cx="6712552" cy="819150"/>
          </a:xfrm>
          <a:noFill/>
          <a:ln/>
        </p:spPr>
        <p:txBody>
          <a:bodyPr/>
          <a:lstStyle/>
          <a:p>
            <a:r>
              <a:rPr lang="en-NZ" sz="2800" dirty="0" smtClean="0"/>
              <a:t>Case Study: CGM Drift</a:t>
            </a:r>
            <a:br>
              <a:rPr lang="en-NZ" sz="2800" dirty="0" smtClean="0"/>
            </a:br>
            <a:r>
              <a:rPr lang="en-NZ" sz="2000" dirty="0" smtClean="0"/>
              <a:t>(From another study)</a:t>
            </a:r>
            <a:endParaRPr lang="en-NZ" sz="2000" dirty="0"/>
          </a:p>
        </p:txBody>
      </p:sp>
      <p:cxnSp>
        <p:nvCxnSpPr>
          <p:cNvPr id="12" name="Straight Arrow Connector 11"/>
          <p:cNvCxnSpPr/>
          <p:nvPr/>
        </p:nvCxnSpPr>
        <p:spPr>
          <a:xfrm flipV="1">
            <a:off x="1190527" y="4095750"/>
            <a:ext cx="0" cy="3143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428278" y="4143847"/>
            <a:ext cx="0" cy="25717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1798418" y="3909060"/>
            <a:ext cx="0" cy="1847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991351" y="4005215"/>
            <a:ext cx="0" cy="3143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7" name="Picture 2" descr="T:\PhD\Research\Continuous Glucose Monitoring\ICU CGM Christchurch\drift.emf"/>
          <p:cNvPicPr>
            <a:picLocks noChangeAspect="1" noChangeArrowheads="1"/>
          </p:cNvPicPr>
          <p:nvPr/>
        </p:nvPicPr>
        <p:blipFill>
          <a:blip r:embed="rId3"/>
          <a:srcRect/>
          <a:stretch>
            <a:fillRect/>
          </a:stretch>
        </p:blipFill>
        <p:spPr bwMode="auto">
          <a:xfrm>
            <a:off x="0" y="1516992"/>
            <a:ext cx="6057323" cy="4545814"/>
          </a:xfrm>
          <a:prstGeom prst="rect">
            <a:avLst/>
          </a:prstGeom>
          <a:noFill/>
        </p:spPr>
      </p:pic>
      <p:sp>
        <p:nvSpPr>
          <p:cNvPr id="5" name="TextBox 4"/>
          <p:cNvSpPr txBox="1"/>
          <p:nvPr/>
        </p:nvSpPr>
        <p:spPr>
          <a:xfrm>
            <a:off x="5711235" y="1869743"/>
            <a:ext cx="3357347" cy="4555093"/>
          </a:xfrm>
          <a:prstGeom prst="rect">
            <a:avLst/>
          </a:prstGeom>
          <a:noFill/>
        </p:spPr>
        <p:txBody>
          <a:bodyPr wrap="square" rtlCol="0">
            <a:spAutoFit/>
          </a:bodyPr>
          <a:lstStyle/>
          <a:p>
            <a:r>
              <a:rPr lang="en-NZ" sz="1600" b="1" dirty="0" smtClean="0"/>
              <a:t>Sensor and/or calibration drift </a:t>
            </a:r>
            <a:r>
              <a:rPr lang="en-NZ" sz="1600" dirty="0" smtClean="0"/>
              <a:t>is a phenomenon that can occur when using a real-time calibration algorithm</a:t>
            </a:r>
          </a:p>
          <a:p>
            <a:endParaRPr lang="en-NZ" sz="1600" dirty="0" smtClean="0"/>
          </a:p>
          <a:p>
            <a:r>
              <a:rPr lang="en-NZ" sz="1600" dirty="0" smtClean="0"/>
              <a:t>When the next calibration measurement is entered into the device, it ‘jumps’ to correct some of the drift.</a:t>
            </a:r>
          </a:p>
          <a:p>
            <a:endParaRPr lang="en-NZ" sz="1600" dirty="0"/>
          </a:p>
          <a:p>
            <a:r>
              <a:rPr lang="en-NZ" sz="1600" dirty="0" smtClean="0"/>
              <a:t>Not apparent in retrospectively calibrated device curves, but, as seen </a:t>
            </a:r>
            <a:r>
              <a:rPr lang="en-NZ" sz="1600" b="1" dirty="0" smtClean="0"/>
              <a:t>drift can/may affect dosing</a:t>
            </a:r>
            <a:endParaRPr lang="en-NZ" sz="1600" dirty="0" smtClean="0"/>
          </a:p>
          <a:p>
            <a:endParaRPr lang="en-NZ" sz="1600" b="1" dirty="0"/>
          </a:p>
          <a:p>
            <a:r>
              <a:rPr lang="en-NZ" sz="1600" b="1" dirty="0" smtClean="0"/>
              <a:t>There is an element of driving blind when this happens as there are no other “tell tales”</a:t>
            </a:r>
          </a:p>
          <a:p>
            <a:endParaRPr lang="en-NZ" dirty="0"/>
          </a:p>
        </p:txBody>
      </p:sp>
      <p:sp>
        <p:nvSpPr>
          <p:cNvPr id="24" name="Oval 23"/>
          <p:cNvSpPr/>
          <p:nvPr/>
        </p:nvSpPr>
        <p:spPr>
          <a:xfrm>
            <a:off x="1066800" y="3456613"/>
            <a:ext cx="2575559" cy="192310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Oval 17"/>
          <p:cNvSpPr/>
          <p:nvPr/>
        </p:nvSpPr>
        <p:spPr>
          <a:xfrm>
            <a:off x="2910840" y="3410893"/>
            <a:ext cx="2225039" cy="180118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Rectangle 24"/>
          <p:cNvSpPr/>
          <p:nvPr/>
        </p:nvSpPr>
        <p:spPr>
          <a:xfrm>
            <a:off x="2316480" y="2862415"/>
            <a:ext cx="1600199" cy="444665"/>
          </a:xfrm>
          <a:prstGeom prst="rect">
            <a:avLst/>
          </a:prstGeom>
          <a:ln w="28575"/>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n-NZ" sz="1600" dirty="0" smtClean="0"/>
              <a:t>Downward drift</a:t>
            </a:r>
            <a:endParaRPr lang="en-NZ" sz="1600" dirty="0"/>
          </a:p>
        </p:txBody>
      </p:sp>
    </p:spTree>
    <p:extLst>
      <p:ext uri="{BB962C8B-B14F-4D97-AF65-F5344CB8AC3E}">
        <p14:creationId xmlns:p14="http://schemas.microsoft.com/office/powerpoint/2010/main" val="2248538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umm, about that technology…</a:t>
            </a:r>
            <a:endParaRPr lang="en-US" dirty="0"/>
          </a:p>
        </p:txBody>
      </p:sp>
      <p:sp>
        <p:nvSpPr>
          <p:cNvPr id="3" name="Content Placeholder 2"/>
          <p:cNvSpPr>
            <a:spLocks noGrp="1"/>
          </p:cNvSpPr>
          <p:nvPr>
            <p:ph idx="1"/>
          </p:nvPr>
        </p:nvSpPr>
        <p:spPr>
          <a:xfrm>
            <a:off x="76346" y="6261682"/>
            <a:ext cx="8991600" cy="513196"/>
          </a:xfrm>
        </p:spPr>
        <p:txBody>
          <a:bodyPr/>
          <a:lstStyle/>
          <a:p>
            <a:r>
              <a:rPr lang="en-US" dirty="0" smtClean="0"/>
              <a:t>The usual outcome when the technology works in unintended ways..</a:t>
            </a:r>
            <a:endParaRPr lang="en-US" dirty="0"/>
          </a:p>
        </p:txBody>
      </p:sp>
      <p:pic>
        <p:nvPicPr>
          <p:cNvPr id="1026" name="Picture 2" descr="C:\Users\jgc39\Desktop\Cartoon Jokes (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724" y="1052945"/>
            <a:ext cx="6095711" cy="523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6436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888895" y="74515"/>
            <a:ext cx="6972300" cy="819150"/>
          </a:xfrm>
          <a:noFill/>
          <a:ln/>
        </p:spPr>
        <p:txBody>
          <a:bodyPr/>
          <a:lstStyle/>
          <a:p>
            <a:r>
              <a:rPr lang="en-NZ" dirty="0" smtClean="0"/>
              <a:t>So what about </a:t>
            </a:r>
            <a:r>
              <a:rPr lang="en-NZ" dirty="0" err="1" smtClean="0"/>
              <a:t>glucometers</a:t>
            </a:r>
            <a:r>
              <a:rPr lang="en-NZ" dirty="0" smtClean="0"/>
              <a:t>?</a:t>
            </a:r>
            <a:endParaRPr lang="en-NZ"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a:t>
            </a:r>
            <a:r>
              <a:rPr lang="en-AU" altLang="zh-CN" sz="1600" b="1" dirty="0" smtClean="0">
                <a:solidFill>
                  <a:schemeClr val="bg2"/>
                </a:solidFill>
                <a:ea typeface="SimSun" pitchFamily="2" charset="-122"/>
                <a:sym typeface="Wingdings" pitchFamily="2" charset="2"/>
              </a:rPr>
              <a:t>Everyone </a:t>
            </a:r>
            <a:r>
              <a:rPr lang="en-AU" altLang="zh-CN" sz="1600" b="1" u="sng" dirty="0" smtClean="0">
                <a:solidFill>
                  <a:schemeClr val="bg2"/>
                </a:solidFill>
                <a:ea typeface="SimSun" pitchFamily="2" charset="-122"/>
                <a:sym typeface="Wingdings" pitchFamily="2" charset="2"/>
              </a:rPr>
              <a:t>knows</a:t>
            </a:r>
            <a:r>
              <a:rPr lang="en-AU" altLang="zh-CN" sz="1600" b="1" dirty="0" smtClean="0">
                <a:solidFill>
                  <a:schemeClr val="bg2"/>
                </a:solidFill>
                <a:ea typeface="SimSun" pitchFamily="2" charset="-122"/>
                <a:sym typeface="Wingdings" pitchFamily="2" charset="2"/>
              </a:rPr>
              <a:t>” </a:t>
            </a:r>
            <a:r>
              <a:rPr lang="en-AU" altLang="zh-CN" sz="1600" b="1" dirty="0" smtClean="0">
                <a:solidFill>
                  <a:schemeClr val="bg2"/>
                </a:solidFill>
                <a:ea typeface="SimSun" pitchFamily="2" charset="-122"/>
                <a:sym typeface="Wingdings" pitchFamily="2" charset="2"/>
              </a:rPr>
              <a:t>they are just </a:t>
            </a:r>
            <a:r>
              <a:rPr lang="en-AU" altLang="zh-CN" sz="1600" b="1" dirty="0" smtClean="0">
                <a:solidFill>
                  <a:schemeClr val="bg2"/>
                </a:solidFill>
                <a:ea typeface="SimSun" pitchFamily="2" charset="-122"/>
                <a:sym typeface="Wingdings" pitchFamily="2" charset="2"/>
              </a:rPr>
              <a:t>not </a:t>
            </a:r>
            <a:r>
              <a:rPr lang="en-AU" altLang="zh-CN" sz="1600" b="1" dirty="0" smtClean="0">
                <a:solidFill>
                  <a:schemeClr val="bg2"/>
                </a:solidFill>
                <a:ea typeface="SimSun" pitchFamily="2" charset="-122"/>
                <a:sym typeface="Wingdings" pitchFamily="2" charset="2"/>
              </a:rPr>
              <a:t>up to the job..</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For each calibration BG (arterial blood gas) there are 5 measurements from glucose meters</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The glucometer used was the </a:t>
            </a:r>
            <a:r>
              <a:rPr lang="en-AU" altLang="zh-CN" sz="1600" dirty="0" err="1" smtClean="0">
                <a:solidFill>
                  <a:schemeClr val="bg2"/>
                </a:solidFill>
                <a:ea typeface="SimSun" pitchFamily="2" charset="-122"/>
                <a:sym typeface="Wingdings" pitchFamily="2" charset="2"/>
              </a:rPr>
              <a:t>Optium</a:t>
            </a:r>
            <a:r>
              <a:rPr lang="en-AU" altLang="zh-CN" sz="1600" dirty="0" smtClean="0">
                <a:solidFill>
                  <a:schemeClr val="bg2"/>
                </a:solidFill>
                <a:ea typeface="SimSun" pitchFamily="2" charset="-122"/>
                <a:sym typeface="Wingdings" pitchFamily="2" charset="2"/>
              </a:rPr>
              <a:t> </a:t>
            </a:r>
            <a:r>
              <a:rPr lang="en-AU" altLang="zh-CN" sz="1600" dirty="0" err="1" smtClean="0">
                <a:solidFill>
                  <a:schemeClr val="bg2"/>
                </a:solidFill>
                <a:ea typeface="SimSun" pitchFamily="2" charset="-122"/>
                <a:sym typeface="Wingdings" pitchFamily="2" charset="2"/>
              </a:rPr>
              <a:t>Xceed</a:t>
            </a:r>
            <a:r>
              <a:rPr lang="en-AU" altLang="zh-CN" sz="1600" dirty="0" smtClean="0">
                <a:solidFill>
                  <a:schemeClr val="bg2"/>
                </a:solidFill>
                <a:ea typeface="SimSun" pitchFamily="2" charset="-122"/>
                <a:sym typeface="Wingdings" pitchFamily="2" charset="2"/>
              </a:rPr>
              <a:t> (Abbott Diabetes Care)</a:t>
            </a:r>
          </a:p>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An example of the relative spread of measurements </a:t>
            </a:r>
            <a:r>
              <a:rPr lang="en-AU" altLang="zh-CN" sz="1600" b="1" dirty="0" smtClean="0">
                <a:solidFill>
                  <a:schemeClr val="bg2"/>
                </a:solidFill>
                <a:ea typeface="SimSun" pitchFamily="2" charset="-122"/>
                <a:sym typeface="Wingdings" pitchFamily="2" charset="2"/>
              </a:rPr>
              <a:t>for that one same patient!</a:t>
            </a:r>
          </a:p>
        </p:txBody>
      </p:sp>
      <p:pic>
        <p:nvPicPr>
          <p:cNvPr id="5" name="Picture 2"/>
          <p:cNvPicPr>
            <a:picLocks noChangeAspect="1" noChangeArrowheads="1"/>
          </p:cNvPicPr>
          <p:nvPr/>
        </p:nvPicPr>
        <p:blipFill>
          <a:blip r:embed="rId3"/>
          <a:srcRect/>
          <a:stretch>
            <a:fillRect/>
          </a:stretch>
        </p:blipFill>
        <p:spPr bwMode="auto">
          <a:xfrm>
            <a:off x="152400" y="2276475"/>
            <a:ext cx="8534400" cy="4581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dirty="0" smtClean="0"/>
              <a:t>So what about </a:t>
            </a:r>
            <a:r>
              <a:rPr lang="en-NZ" dirty="0" err="1" smtClean="0"/>
              <a:t>glucometers</a:t>
            </a:r>
            <a:r>
              <a:rPr lang="en-NZ" dirty="0" smtClean="0"/>
              <a:t>?</a:t>
            </a:r>
            <a:endParaRPr lang="en-NZ"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From the 557 measurements over all patients so far collected (mean + 95% CI):</a:t>
            </a:r>
          </a:p>
        </p:txBody>
      </p:sp>
      <p:grpSp>
        <p:nvGrpSpPr>
          <p:cNvPr id="10" name="Group 9"/>
          <p:cNvGrpSpPr/>
          <p:nvPr/>
        </p:nvGrpSpPr>
        <p:grpSpPr>
          <a:xfrm>
            <a:off x="1152525" y="1368424"/>
            <a:ext cx="7121195" cy="5346701"/>
            <a:chOff x="1152525" y="1511299"/>
            <a:chExt cx="7121195" cy="5346701"/>
          </a:xfrm>
        </p:grpSpPr>
        <p:pic>
          <p:nvPicPr>
            <p:cNvPr id="3074" name="Picture 2"/>
            <p:cNvPicPr>
              <a:picLocks noChangeAspect="1" noChangeArrowheads="1"/>
            </p:cNvPicPr>
            <p:nvPr/>
          </p:nvPicPr>
          <p:blipFill>
            <a:blip r:embed="rId3"/>
            <a:srcRect/>
            <a:stretch>
              <a:fillRect/>
            </a:stretch>
          </p:blipFill>
          <p:spPr bwMode="auto">
            <a:xfrm>
              <a:off x="1152525" y="1511299"/>
              <a:ext cx="7121195" cy="5346701"/>
            </a:xfrm>
            <a:prstGeom prst="rect">
              <a:avLst/>
            </a:prstGeom>
            <a:noFill/>
            <a:ln w="9525">
              <a:noFill/>
              <a:miter lim="800000"/>
              <a:headEnd/>
              <a:tailEnd/>
            </a:ln>
            <a:effectLst/>
          </p:spPr>
        </p:pic>
        <p:sp>
          <p:nvSpPr>
            <p:cNvPr id="6" name="TextBox 5"/>
            <p:cNvSpPr txBox="1"/>
            <p:nvPr/>
          </p:nvSpPr>
          <p:spPr>
            <a:xfrm>
              <a:off x="2152649" y="2847681"/>
              <a:ext cx="1019176" cy="307777"/>
            </a:xfrm>
            <a:prstGeom prst="rect">
              <a:avLst/>
            </a:prstGeom>
            <a:noFill/>
            <a:ln w="28575">
              <a:noFill/>
            </a:ln>
            <a:effectLst/>
          </p:spPr>
          <p:txBody>
            <a:bodyPr wrap="square" rtlCol="0">
              <a:spAutoFit/>
            </a:bodyPr>
            <a:lstStyle/>
            <a:p>
              <a:pPr marL="0" lvl="1" algn="ctr"/>
              <a:r>
                <a:rPr lang="el-GR" sz="1400" dirty="0" smtClean="0">
                  <a:ea typeface="SimSun" pitchFamily="2" charset="-122"/>
                </a:rPr>
                <a:t>σ</a:t>
              </a:r>
              <a:r>
                <a:rPr lang="en-AU" sz="1400" dirty="0" smtClean="0">
                  <a:ea typeface="SimSun" pitchFamily="2" charset="-122"/>
                </a:rPr>
                <a:t>+1.96SD</a:t>
              </a:r>
              <a:endParaRPr lang="en-NZ" dirty="0"/>
            </a:p>
          </p:txBody>
        </p:sp>
        <p:sp>
          <p:nvSpPr>
            <p:cNvPr id="9" name="TextBox 8"/>
            <p:cNvSpPr txBox="1"/>
            <p:nvPr/>
          </p:nvSpPr>
          <p:spPr>
            <a:xfrm>
              <a:off x="2152649" y="4419306"/>
              <a:ext cx="1019176" cy="307777"/>
            </a:xfrm>
            <a:prstGeom prst="rect">
              <a:avLst/>
            </a:prstGeom>
            <a:noFill/>
            <a:ln w="28575">
              <a:noFill/>
            </a:ln>
            <a:effectLst/>
          </p:spPr>
          <p:txBody>
            <a:bodyPr wrap="square" rtlCol="0">
              <a:spAutoFit/>
            </a:bodyPr>
            <a:lstStyle/>
            <a:p>
              <a:pPr marL="0" lvl="1" algn="ctr"/>
              <a:r>
                <a:rPr lang="el-GR" sz="1400" dirty="0" smtClean="0">
                  <a:ea typeface="SimSun" pitchFamily="2" charset="-122"/>
                </a:rPr>
                <a:t>σ</a:t>
              </a:r>
              <a:r>
                <a:rPr lang="en-AU" sz="1400" dirty="0" smtClean="0">
                  <a:ea typeface="SimSun" pitchFamily="2" charset="-122"/>
                </a:rPr>
                <a:t>-1.96SD </a:t>
              </a:r>
              <a:endParaRPr lang="en-NZ" dirty="0"/>
            </a:p>
          </p:txBody>
        </p:sp>
      </p:grpSp>
      <p:sp>
        <p:nvSpPr>
          <p:cNvPr id="2" name="TextBox 1"/>
          <p:cNvSpPr txBox="1"/>
          <p:nvPr/>
        </p:nvSpPr>
        <p:spPr>
          <a:xfrm>
            <a:off x="5420413" y="2036189"/>
            <a:ext cx="3476273" cy="369332"/>
          </a:xfrm>
          <a:prstGeom prst="rect">
            <a:avLst/>
          </a:prstGeom>
          <a:solidFill>
            <a:schemeClr val="bg1"/>
          </a:solidFill>
          <a:ln>
            <a:solidFill>
              <a:schemeClr val="tx1"/>
            </a:solidFill>
          </a:ln>
        </p:spPr>
        <p:txBody>
          <a:bodyPr wrap="none" rtlCol="0">
            <a:spAutoFit/>
          </a:bodyPr>
          <a:lstStyle/>
          <a:p>
            <a:r>
              <a:rPr lang="en-US" b="1" dirty="0" smtClean="0">
                <a:solidFill>
                  <a:srgbClr val="FF0000"/>
                </a:solidFill>
              </a:rPr>
              <a:t>+/- 10 mg/</a:t>
            </a:r>
            <a:r>
              <a:rPr lang="en-US" b="1" dirty="0" err="1" smtClean="0">
                <a:solidFill>
                  <a:srgbClr val="FF0000"/>
                </a:solidFill>
              </a:rPr>
              <a:t>dL</a:t>
            </a:r>
            <a:r>
              <a:rPr lang="en-US" b="1" dirty="0" smtClean="0">
                <a:solidFill>
                  <a:srgbClr val="FF0000"/>
                </a:solidFill>
              </a:rPr>
              <a:t> has ~65% of data</a:t>
            </a:r>
            <a:endParaRPr lang="en-US" b="1" dirty="0">
              <a:solidFill>
                <a:srgbClr val="FF0000"/>
              </a:solidFill>
            </a:endParaRPr>
          </a:p>
        </p:txBody>
      </p:sp>
      <p:sp>
        <p:nvSpPr>
          <p:cNvPr id="11" name="TextBox 10"/>
          <p:cNvSpPr txBox="1"/>
          <p:nvPr/>
        </p:nvSpPr>
        <p:spPr>
          <a:xfrm>
            <a:off x="4544882" y="5162965"/>
            <a:ext cx="3856168" cy="646331"/>
          </a:xfrm>
          <a:prstGeom prst="rect">
            <a:avLst/>
          </a:prstGeom>
          <a:solidFill>
            <a:schemeClr val="bg1"/>
          </a:solidFill>
          <a:ln>
            <a:solidFill>
              <a:schemeClr val="tx1"/>
            </a:solidFill>
          </a:ln>
        </p:spPr>
        <p:txBody>
          <a:bodyPr wrap="square" rtlCol="0">
            <a:spAutoFit/>
          </a:bodyPr>
          <a:lstStyle/>
          <a:p>
            <a:r>
              <a:rPr lang="en-US" b="1" dirty="0" smtClean="0">
                <a:solidFill>
                  <a:srgbClr val="FF0000"/>
                </a:solidFill>
              </a:rPr>
              <a:t>Small bias likely due lognormal distribution, median is around 0</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dirty="0" smtClean="0"/>
              <a:t>So what about </a:t>
            </a:r>
            <a:r>
              <a:rPr lang="en-NZ" dirty="0" err="1" smtClean="0"/>
              <a:t>glucometers</a:t>
            </a:r>
            <a:r>
              <a:rPr lang="en-NZ" dirty="0" smtClean="0"/>
              <a:t>?</a:t>
            </a:r>
            <a:endParaRPr lang="en-NZ"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539750" indent="-342900">
              <a:spcBef>
                <a:spcPts val="60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From the 557 measurements we have collected so far:</a:t>
            </a:r>
          </a:p>
        </p:txBody>
      </p:sp>
      <p:pic>
        <p:nvPicPr>
          <p:cNvPr id="1026" name="Picture 2"/>
          <p:cNvPicPr>
            <a:picLocks noChangeAspect="1" noChangeArrowheads="1"/>
          </p:cNvPicPr>
          <p:nvPr/>
        </p:nvPicPr>
        <p:blipFill rotWithShape="1">
          <a:blip r:embed="rId3"/>
          <a:srcRect l="10117" r="-2542"/>
          <a:stretch/>
        </p:blipFill>
        <p:spPr bwMode="auto">
          <a:xfrm>
            <a:off x="257175" y="1358898"/>
            <a:ext cx="6581777" cy="5346701"/>
          </a:xfrm>
          <a:prstGeom prst="rect">
            <a:avLst/>
          </a:prstGeom>
          <a:noFill/>
          <a:ln w="9525">
            <a:noFill/>
            <a:miter lim="800000"/>
            <a:headEnd/>
            <a:tailEnd/>
          </a:ln>
          <a:effectLst/>
        </p:spPr>
      </p:pic>
      <p:graphicFrame>
        <p:nvGraphicFramePr>
          <p:cNvPr id="11" name="Table 10"/>
          <p:cNvGraphicFramePr>
            <a:graphicFrameLocks noGrp="1"/>
          </p:cNvGraphicFramePr>
          <p:nvPr>
            <p:extLst>
              <p:ext uri="{D42A27DB-BD31-4B8C-83A1-F6EECF244321}">
                <p14:modId xmlns:p14="http://schemas.microsoft.com/office/powerpoint/2010/main" val="2897387998"/>
              </p:ext>
            </p:extLst>
          </p:nvPr>
        </p:nvGraphicFramePr>
        <p:xfrm>
          <a:off x="5734050" y="1807208"/>
          <a:ext cx="2037080" cy="2225040"/>
        </p:xfrm>
        <a:graphic>
          <a:graphicData uri="http://schemas.openxmlformats.org/drawingml/2006/table">
            <a:tbl>
              <a:tblPr firstRow="1" bandRow="1">
                <a:tableStyleId>{7E9639D4-E3E2-4D34-9284-5A2195B3D0D7}</a:tableStyleId>
              </a:tblPr>
              <a:tblGrid>
                <a:gridCol w="995680"/>
                <a:gridCol w="1041400"/>
              </a:tblGrid>
              <a:tr h="370840">
                <a:tc gridSpan="2">
                  <a:txBody>
                    <a:bodyPr/>
                    <a:lstStyle/>
                    <a:p>
                      <a:r>
                        <a:rPr lang="en-NZ" dirty="0" smtClean="0"/>
                        <a:t>Clarke error grid</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Z" dirty="0"/>
                    </a:p>
                  </a:txBody>
                  <a:tcPr/>
                </a:tc>
              </a:tr>
              <a:tr h="370840">
                <a:tc>
                  <a:txBody>
                    <a:bodyPr/>
                    <a:lstStyle/>
                    <a:p>
                      <a:r>
                        <a:rPr lang="en-NZ" dirty="0" smtClean="0"/>
                        <a:t>Zone</a:t>
                      </a:r>
                      <a:r>
                        <a:rPr lang="en-NZ" baseline="0" dirty="0" smtClean="0"/>
                        <a:t> A</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NZ" dirty="0" smtClean="0"/>
                        <a:t>99.3%</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dirty="0" smtClean="0"/>
                        <a:t>Zone</a:t>
                      </a:r>
                      <a:r>
                        <a:rPr lang="en-NZ" baseline="0" dirty="0" smtClean="0"/>
                        <a:t> B</a:t>
                      </a:r>
                      <a:endParaRPr lang="en-NZ"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NZ" dirty="0" smtClean="0"/>
                        <a:t>0.7%</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dirty="0" smtClean="0"/>
                        <a:t>Zone</a:t>
                      </a:r>
                      <a:r>
                        <a:rPr lang="en-NZ" baseline="0" dirty="0" smtClean="0"/>
                        <a:t> C</a:t>
                      </a:r>
                      <a:endParaRPr lang="en-NZ"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NZ" dirty="0" smtClean="0"/>
                        <a:t>0</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dirty="0" smtClean="0"/>
                        <a:t>Zone</a:t>
                      </a:r>
                      <a:r>
                        <a:rPr lang="en-NZ" baseline="0" dirty="0" smtClean="0"/>
                        <a:t> D</a:t>
                      </a:r>
                      <a:endParaRPr lang="en-NZ"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NZ" dirty="0" smtClean="0"/>
                        <a:t>0</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dirty="0" smtClean="0"/>
                        <a:t>Zone</a:t>
                      </a:r>
                      <a:r>
                        <a:rPr lang="en-NZ" baseline="0" dirty="0" smtClean="0"/>
                        <a:t> E</a:t>
                      </a:r>
                      <a:endParaRPr lang="en-NZ"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NZ" dirty="0" smtClean="0"/>
                        <a:t>0</a:t>
                      </a:r>
                      <a:endParaRPr lang="en-NZ"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p:nvPr/>
        </p:nvSpPr>
        <p:spPr>
          <a:xfrm>
            <a:off x="5676902" y="4256010"/>
            <a:ext cx="3276598" cy="2246769"/>
          </a:xfrm>
          <a:prstGeom prst="rect">
            <a:avLst/>
          </a:prstGeom>
          <a:solidFill>
            <a:srgbClr val="FFFFCD"/>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marL="285750" lvl="1" indent="-285750">
              <a:buFont typeface="Arial" pitchFamily="34" charset="0"/>
              <a:buChar char="•"/>
            </a:pPr>
            <a:r>
              <a:rPr lang="en-AU" sz="1400" dirty="0" smtClean="0">
                <a:ea typeface="SimSun" pitchFamily="2" charset="-122"/>
              </a:rPr>
              <a:t>This is </a:t>
            </a:r>
            <a:r>
              <a:rPr lang="en-AU" sz="1400" b="1" dirty="0" smtClean="0">
                <a:ea typeface="SimSun" pitchFamily="2" charset="-122"/>
              </a:rPr>
              <a:t>very </a:t>
            </a:r>
            <a:r>
              <a:rPr lang="en-AU" sz="1400" dirty="0" smtClean="0">
                <a:ea typeface="SimSun" pitchFamily="2" charset="-122"/>
              </a:rPr>
              <a:t>different than some recent opinions...!!</a:t>
            </a:r>
            <a:endParaRPr lang="en-NZ" sz="1400" dirty="0"/>
          </a:p>
          <a:p>
            <a:pPr marL="285750" lvl="1" indent="-285750">
              <a:buFont typeface="Arial" pitchFamily="34" charset="0"/>
              <a:buChar char="•"/>
            </a:pPr>
            <a:endParaRPr lang="en-NZ" sz="1400" dirty="0" smtClean="0">
              <a:ea typeface="SimSun" pitchFamily="2" charset="-122"/>
            </a:endParaRPr>
          </a:p>
          <a:p>
            <a:pPr marL="285750" lvl="1" indent="-285750">
              <a:buFont typeface="Arial" pitchFamily="34" charset="0"/>
              <a:buChar char="•"/>
            </a:pPr>
            <a:r>
              <a:rPr lang="en-NZ" sz="1400" dirty="0" smtClean="0">
                <a:ea typeface="SimSun" pitchFamily="2" charset="-122"/>
              </a:rPr>
              <a:t>Note that it </a:t>
            </a:r>
            <a:r>
              <a:rPr lang="en-NZ" sz="1400" b="1" u="sng" dirty="0" smtClean="0">
                <a:ea typeface="SimSun" pitchFamily="2" charset="-122"/>
              </a:rPr>
              <a:t>is</a:t>
            </a:r>
            <a:r>
              <a:rPr lang="en-NZ" sz="1400" dirty="0" smtClean="0">
                <a:ea typeface="SimSun" pitchFamily="2" charset="-122"/>
              </a:rPr>
              <a:t> central line blood</a:t>
            </a:r>
          </a:p>
          <a:p>
            <a:pPr marL="285750" lvl="1" indent="-285750">
              <a:buFont typeface="Arial" pitchFamily="34" charset="0"/>
              <a:buChar char="•"/>
            </a:pPr>
            <a:endParaRPr lang="en-NZ" sz="1400" dirty="0" smtClean="0">
              <a:ea typeface="SimSun" pitchFamily="2" charset="-122"/>
            </a:endParaRPr>
          </a:p>
          <a:p>
            <a:pPr marL="285750" lvl="1" indent="-285750">
              <a:buFont typeface="Arial" pitchFamily="34" charset="0"/>
              <a:buChar char="•"/>
            </a:pPr>
            <a:r>
              <a:rPr lang="en-AU" sz="1400" b="1" dirty="0" smtClean="0">
                <a:ea typeface="SimSun" pitchFamily="2" charset="-122"/>
              </a:rPr>
              <a:t>One could adequately provide very good control with these measurements and a protocol that understood the sensor errors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dirty="0" smtClean="0"/>
              <a:t>Summary</a:t>
            </a:r>
            <a:endParaRPr lang="en-NZ"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180975">
              <a:spcBef>
                <a:spcPts val="600"/>
              </a:spcBef>
              <a:spcAft>
                <a:spcPts val="0"/>
              </a:spcAft>
              <a:buClr>
                <a:srgbClr val="19327E"/>
              </a:buClr>
              <a:buSzPct val="90000"/>
            </a:pPr>
            <a:r>
              <a:rPr lang="en-AU" altLang="zh-CN" sz="1600" b="1" dirty="0" smtClean="0">
                <a:solidFill>
                  <a:schemeClr val="bg2"/>
                </a:solidFill>
                <a:ea typeface="SimSun" pitchFamily="2" charset="-122"/>
                <a:sym typeface="Wingdings" pitchFamily="2" charset="2"/>
              </a:rPr>
              <a:t>The closed loop already exists, the questions about an </a:t>
            </a:r>
            <a:r>
              <a:rPr lang="en-AU" altLang="zh-CN" sz="1600" b="1" i="1" u="sng" dirty="0" smtClean="0">
                <a:solidFill>
                  <a:schemeClr val="bg2"/>
                </a:solidFill>
                <a:ea typeface="SimSun" pitchFamily="2" charset="-122"/>
                <a:sym typeface="Wingdings" pitchFamily="2" charset="2"/>
              </a:rPr>
              <a:t>automated</a:t>
            </a:r>
            <a:r>
              <a:rPr lang="en-AU" altLang="zh-CN" sz="1600" b="1" dirty="0" smtClean="0">
                <a:solidFill>
                  <a:schemeClr val="bg2"/>
                </a:solidFill>
                <a:ea typeface="SimSun" pitchFamily="2" charset="-122"/>
                <a:sym typeface="Wingdings" pitchFamily="2" charset="2"/>
              </a:rPr>
              <a:t> closed loop really revolve around the quality of sensor measurements that are automated (i.e. CGMs)</a:t>
            </a:r>
          </a:p>
          <a:p>
            <a:pPr marL="539750" indent="-342900">
              <a:spcBef>
                <a:spcPts val="600"/>
              </a:spcBef>
              <a:spcAft>
                <a:spcPts val="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a:p>
            <a:pPr marL="539750" indent="-342900">
              <a:spcBef>
                <a:spcPts val="600"/>
              </a:spcBef>
              <a:spcAft>
                <a:spcPts val="600"/>
              </a:spcAft>
              <a:buClr>
                <a:srgbClr val="19327E"/>
              </a:buClr>
              <a:buSzPct val="90000"/>
            </a:pPr>
            <a:r>
              <a:rPr lang="en-AU" altLang="zh-CN" sz="1600" b="1" u="sng" dirty="0" smtClean="0">
                <a:solidFill>
                  <a:schemeClr val="bg2"/>
                </a:solidFill>
                <a:ea typeface="SimSun" pitchFamily="2" charset="-122"/>
                <a:sym typeface="Wingdings" pitchFamily="2" charset="2"/>
              </a:rPr>
              <a:t>Takeaways and Major Questions</a:t>
            </a:r>
            <a:r>
              <a:rPr lang="en-AU" altLang="zh-CN" sz="1600" u="sng" dirty="0" smtClean="0">
                <a:solidFill>
                  <a:schemeClr val="bg2"/>
                </a:solidFill>
                <a:ea typeface="SimSun" pitchFamily="2" charset="-122"/>
                <a:sym typeface="Wingdings" pitchFamily="2" charset="2"/>
              </a:rPr>
              <a:t>:</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CGMs</a:t>
            </a:r>
            <a:r>
              <a:rPr lang="en-AU" altLang="zh-CN" sz="1600" dirty="0" smtClean="0">
                <a:solidFill>
                  <a:schemeClr val="bg2"/>
                </a:solidFill>
                <a:ea typeface="SimSun" pitchFamily="2" charset="-122"/>
                <a:sym typeface="Wingdings" pitchFamily="2" charset="2"/>
              </a:rPr>
              <a:t>:</a:t>
            </a:r>
          </a:p>
          <a:p>
            <a:pPr marL="996950" lvl="1" indent="-342900">
              <a:spcBef>
                <a:spcPts val="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Device calibration can have a significant affect on CGM accuracy (RT better than retro)</a:t>
            </a:r>
          </a:p>
          <a:p>
            <a:pPr marL="996950" lvl="1" indent="-342900">
              <a:spcBef>
                <a:spcPts val="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Sensor location can affect CGM output  Thigh tends to report lower than abdomen</a:t>
            </a:r>
          </a:p>
          <a:p>
            <a:pPr marL="996950" lvl="1" indent="-342900">
              <a:spcBef>
                <a:spcPts val="0"/>
              </a:spcBef>
              <a:spcAft>
                <a:spcPts val="0"/>
              </a:spcAft>
              <a:buClr>
                <a:srgbClr val="19327E"/>
              </a:buClr>
              <a:buSzPct val="90000"/>
              <a:buFont typeface="Wingdings" pitchFamily="2" charset="2"/>
              <a:buChar char="§"/>
            </a:pPr>
            <a:r>
              <a:rPr lang="en-AU" altLang="zh-CN" sz="1600" dirty="0" err="1" smtClean="0">
                <a:solidFill>
                  <a:schemeClr val="bg2"/>
                </a:solidFill>
                <a:ea typeface="SimSun" pitchFamily="2" charset="-122"/>
                <a:sym typeface="Wingdings" pitchFamily="2" charset="2"/>
              </a:rPr>
              <a:t>Edema</a:t>
            </a:r>
            <a:r>
              <a:rPr lang="en-AU" altLang="zh-CN" sz="1600" dirty="0" smtClean="0">
                <a:solidFill>
                  <a:schemeClr val="bg2"/>
                </a:solidFill>
                <a:ea typeface="SimSun" pitchFamily="2" charset="-122"/>
                <a:sym typeface="Wingdings" pitchFamily="2" charset="2"/>
              </a:rPr>
              <a:t> can make monitoring difficult for both the clinical staff and the device</a:t>
            </a:r>
          </a:p>
          <a:p>
            <a:pPr marL="996950" lvl="1" indent="-342900">
              <a:spcBef>
                <a:spcPts val="0"/>
              </a:spcBef>
              <a:spcAft>
                <a:spcPts val="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Agreement between multiple CGMs can change over time</a:t>
            </a:r>
          </a:p>
          <a:p>
            <a:pPr marL="1454150" lvl="2" indent="-342900">
              <a:spcBef>
                <a:spcPts val="0"/>
              </a:spcBef>
              <a:spcAft>
                <a:spcPts val="0"/>
              </a:spcAft>
              <a:buClr>
                <a:srgbClr val="19327E"/>
              </a:buClr>
              <a:buSzPct val="90000"/>
              <a:buFont typeface="Wingdings" pitchFamily="2" charset="2"/>
              <a:buChar char="Ø"/>
            </a:pPr>
            <a:r>
              <a:rPr lang="en-AU" altLang="zh-CN" sz="1400" dirty="0" smtClean="0">
                <a:solidFill>
                  <a:schemeClr val="bg2"/>
                </a:solidFill>
                <a:ea typeface="SimSun" pitchFamily="2" charset="-122"/>
                <a:sym typeface="Wingdings" pitchFamily="2" charset="2"/>
              </a:rPr>
              <a:t>We are not sure of the root cause(s) yet: sensor vs. patient state</a:t>
            </a:r>
          </a:p>
          <a:p>
            <a:pPr marL="996950" lvl="1" indent="-342900">
              <a:spcBef>
                <a:spcPts val="0"/>
              </a:spcBef>
              <a:spcAft>
                <a:spcPts val="1200"/>
              </a:spcAft>
              <a:buClr>
                <a:srgbClr val="19327E"/>
              </a:buClr>
              <a:buSzPct val="90000"/>
              <a:buFont typeface="Wingdings" pitchFamily="2" charset="2"/>
              <a:buChar char="§"/>
            </a:pPr>
            <a:r>
              <a:rPr lang="en-AU" altLang="zh-CN" sz="1600" dirty="0" smtClean="0">
                <a:solidFill>
                  <a:schemeClr val="bg2"/>
                </a:solidFill>
                <a:ea typeface="SimSun" pitchFamily="2" charset="-122"/>
                <a:sym typeface="Wingdings" pitchFamily="2" charset="2"/>
              </a:rPr>
              <a:t>Sensor artefacts or changes in sensitivity do occur and there could be many causes</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Glucometers</a:t>
            </a:r>
            <a:r>
              <a:rPr lang="en-AU" altLang="zh-CN" sz="1600" dirty="0" smtClean="0">
                <a:solidFill>
                  <a:schemeClr val="bg2"/>
                </a:solidFill>
                <a:ea typeface="SimSun" pitchFamily="2" charset="-122"/>
                <a:sym typeface="Wingdings" pitchFamily="2" charset="2"/>
              </a:rPr>
              <a:t>: a common off the shelf glucose meter appears to be accurate enough for use with </a:t>
            </a:r>
            <a:r>
              <a:rPr lang="en-AU" altLang="zh-CN" sz="1600" dirty="0" smtClean="0">
                <a:solidFill>
                  <a:schemeClr val="bg2"/>
                </a:solidFill>
                <a:ea typeface="SimSun" pitchFamily="2" charset="-122"/>
                <a:sym typeface="Wingdings" pitchFamily="2" charset="2"/>
              </a:rPr>
              <a:t>GC </a:t>
            </a:r>
            <a:r>
              <a:rPr lang="en-AU" altLang="zh-CN" sz="1600" dirty="0" smtClean="0">
                <a:solidFill>
                  <a:schemeClr val="bg2"/>
                </a:solidFill>
                <a:ea typeface="SimSun" pitchFamily="2" charset="-122"/>
                <a:sym typeface="Wingdings" pitchFamily="2" charset="2"/>
              </a:rPr>
              <a:t>protocols and much more accurate than some might believe</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Overall</a:t>
            </a:r>
            <a:r>
              <a:rPr lang="en-AU" altLang="zh-CN" sz="1600" dirty="0" smtClean="0">
                <a:solidFill>
                  <a:schemeClr val="bg2"/>
                </a:solidFill>
                <a:ea typeface="SimSun" pitchFamily="2" charset="-122"/>
                <a:sym typeface="Wingdings" pitchFamily="2" charset="2"/>
              </a:rPr>
              <a:t>: An automated closed loop is </a:t>
            </a:r>
            <a:r>
              <a:rPr lang="en-AU" altLang="zh-CN" sz="1600" b="1" i="1" dirty="0" smtClean="0">
                <a:solidFill>
                  <a:schemeClr val="bg2"/>
                </a:solidFill>
                <a:ea typeface="SimSun" pitchFamily="2" charset="-122"/>
                <a:sym typeface="Wingdings" pitchFamily="2" charset="2"/>
              </a:rPr>
              <a:t>readily achievable, </a:t>
            </a:r>
            <a:r>
              <a:rPr lang="en-AU" altLang="zh-CN" sz="1600" dirty="0" smtClean="0">
                <a:solidFill>
                  <a:schemeClr val="bg2"/>
                </a:solidFill>
                <a:ea typeface="SimSun" pitchFamily="2" charset="-122"/>
                <a:sym typeface="Wingdings" pitchFamily="2" charset="2"/>
              </a:rPr>
              <a:t>but perhaps not quite there yet.</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The </a:t>
            </a:r>
            <a:r>
              <a:rPr lang="en-AU" altLang="zh-CN" sz="1600" b="1" u="sng" dirty="0" smtClean="0">
                <a:solidFill>
                  <a:schemeClr val="bg2"/>
                </a:solidFill>
                <a:ea typeface="SimSun" pitchFamily="2" charset="-122"/>
                <a:sym typeface="Wingdings" pitchFamily="2" charset="2"/>
              </a:rPr>
              <a:t>BIG</a:t>
            </a:r>
            <a:r>
              <a:rPr lang="en-AU" altLang="zh-CN" sz="1600" b="1" dirty="0" smtClean="0">
                <a:solidFill>
                  <a:schemeClr val="bg2"/>
                </a:solidFill>
                <a:ea typeface="SimSun" pitchFamily="2" charset="-122"/>
                <a:sym typeface="Wingdings" pitchFamily="2" charset="2"/>
              </a:rPr>
              <a:t> question</a:t>
            </a:r>
            <a:r>
              <a:rPr lang="en-AU" altLang="zh-CN" sz="1600" dirty="0" smtClean="0">
                <a:solidFill>
                  <a:schemeClr val="bg2"/>
                </a:solidFill>
                <a:ea typeface="SimSun" pitchFamily="2" charset="-122"/>
                <a:sym typeface="Wingdings" pitchFamily="2" charset="2"/>
              </a:rPr>
              <a:t>: automated closed loop is possible, but, is it necessary? There are technology solutions, but, the question itself is one about clinical practice, culture and workflow, and not one that technology itself answers.</a:t>
            </a:r>
          </a:p>
          <a:p>
            <a:pPr marL="996950" lvl="1" indent="-342900">
              <a:spcBef>
                <a:spcPts val="600"/>
              </a:spcBef>
              <a:spcAft>
                <a:spcPts val="60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My Documents\Background Images\Arthurs Pass Winter 2 - Jessi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Questions and Thank You for Listening</a:t>
            </a:r>
            <a:endParaRPr lang="en-NZ"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257300" y="65088"/>
            <a:ext cx="6972300" cy="819150"/>
          </a:xfrm>
          <a:noFill/>
          <a:ln/>
        </p:spPr>
        <p:txBody>
          <a:bodyPr/>
          <a:lstStyle/>
          <a:p>
            <a:r>
              <a:rPr lang="en-NZ" sz="2800" dirty="0" smtClean="0"/>
              <a:t>Clinical Takeaways</a:t>
            </a:r>
            <a:endParaRPr lang="en-NZ" sz="2800" dirty="0"/>
          </a:p>
        </p:txBody>
      </p:sp>
      <p:sp>
        <p:nvSpPr>
          <p:cNvPr id="7" name="Rectangle 3"/>
          <p:cNvSpPr>
            <a:spLocks noChangeArrowheads="1"/>
          </p:cNvSpPr>
          <p:nvPr/>
        </p:nvSpPr>
        <p:spPr bwMode="auto">
          <a:xfrm>
            <a:off x="9244" y="1115283"/>
            <a:ext cx="9134756" cy="5507037"/>
          </a:xfrm>
          <a:prstGeom prst="rect">
            <a:avLst/>
          </a:prstGeom>
          <a:noFill/>
          <a:ln w="9525">
            <a:noFill/>
            <a:miter lim="800000"/>
            <a:headEnd/>
            <a:tailEnd/>
          </a:ln>
          <a:effectLst/>
        </p:spPr>
        <p:txBody>
          <a:bodyPr/>
          <a:lstStyle/>
          <a:p>
            <a:pPr marL="180975">
              <a:spcBef>
                <a:spcPts val="600"/>
              </a:spcBef>
              <a:spcAft>
                <a:spcPts val="0"/>
              </a:spcAft>
              <a:buClr>
                <a:srgbClr val="19327E"/>
              </a:buClr>
              <a:buSzPct val="90000"/>
            </a:pPr>
            <a:r>
              <a:rPr lang="en-AU" altLang="zh-CN" sz="1600" b="1" dirty="0" smtClean="0">
                <a:solidFill>
                  <a:schemeClr val="bg2"/>
                </a:solidFill>
                <a:ea typeface="SimSun" pitchFamily="2" charset="-122"/>
                <a:sym typeface="Wingdings" pitchFamily="2" charset="2"/>
              </a:rPr>
              <a:t>Clinical Takeaways</a:t>
            </a:r>
            <a:r>
              <a:rPr lang="en-AU" altLang="zh-CN" sz="1600" b="1" dirty="0">
                <a:solidFill>
                  <a:schemeClr val="bg2"/>
                </a:solidFill>
                <a:ea typeface="SimSun" pitchFamily="2" charset="-122"/>
                <a:sym typeface="Wingdings" pitchFamily="2" charset="2"/>
              </a:rPr>
              <a:t>:</a:t>
            </a:r>
            <a:endParaRPr lang="en-AU" altLang="zh-CN" sz="1600" b="1" u="sng" dirty="0" smtClean="0">
              <a:solidFill>
                <a:schemeClr val="bg2"/>
              </a:solidFill>
              <a:ea typeface="SimSun" pitchFamily="2" charset="-122"/>
              <a:sym typeface="Wingdings" pitchFamily="2" charset="2"/>
            </a:endParaRPr>
          </a:p>
          <a:p>
            <a:pPr marL="539750" indent="-342900">
              <a:spcBef>
                <a:spcPts val="600"/>
              </a:spcBef>
              <a:spcAft>
                <a:spcPts val="1200"/>
              </a:spcAft>
              <a:buClr>
                <a:srgbClr val="19327E"/>
              </a:buClr>
              <a:buSzPct val="90000"/>
              <a:buFont typeface="Wingdings" pitchFamily="2" charset="2"/>
              <a:buChar char="§"/>
            </a:pPr>
            <a:endParaRPr lang="en-AU" altLang="zh-CN" sz="1600" b="1" dirty="0" smtClean="0">
              <a:solidFill>
                <a:schemeClr val="bg2"/>
              </a:solidFill>
              <a:ea typeface="SimSun" pitchFamily="2" charset="-122"/>
              <a:sym typeface="Wingdings" pitchFamily="2" charset="2"/>
            </a:endParaRP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Glucometers appear relatively reliable</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There is some variability in CGM based on </a:t>
            </a:r>
            <a:r>
              <a:rPr lang="en-AU" altLang="zh-CN" sz="1600" b="1" dirty="0" err="1" smtClean="0">
                <a:solidFill>
                  <a:schemeClr val="bg2"/>
                </a:solidFill>
                <a:ea typeface="SimSun" pitchFamily="2" charset="-122"/>
                <a:sym typeface="Wingdings" pitchFamily="2" charset="2"/>
              </a:rPr>
              <a:t>edema</a:t>
            </a:r>
            <a:r>
              <a:rPr lang="en-AU" altLang="zh-CN" sz="1600" b="1" dirty="0" smtClean="0">
                <a:solidFill>
                  <a:schemeClr val="bg2"/>
                </a:solidFill>
                <a:ea typeface="SimSun" pitchFamily="2" charset="-122"/>
                <a:sym typeface="Wingdings" pitchFamily="2" charset="2"/>
              </a:rPr>
              <a:t> and location</a:t>
            </a:r>
          </a:p>
          <a:p>
            <a:pPr marL="539750" indent="-342900">
              <a:spcBef>
                <a:spcPts val="600"/>
              </a:spcBef>
              <a:spcAft>
                <a:spcPts val="1200"/>
              </a:spcAft>
              <a:buClr>
                <a:srgbClr val="19327E"/>
              </a:buClr>
              <a:buSzPct val="90000"/>
              <a:buFont typeface="Wingdings" pitchFamily="2" charset="2"/>
              <a:buChar char="§"/>
            </a:pPr>
            <a:r>
              <a:rPr lang="en-AU" altLang="zh-CN" sz="1600" b="1" dirty="0" smtClean="0">
                <a:solidFill>
                  <a:schemeClr val="bg2"/>
                </a:solidFill>
                <a:ea typeface="SimSun" pitchFamily="2" charset="-122"/>
                <a:sym typeface="Wingdings" pitchFamily="2" charset="2"/>
              </a:rPr>
              <a:t>Currently, the best use for CGMs would appear to be for alarms and specifying needs for measurement (“guard rails” on the control)</a:t>
            </a:r>
          </a:p>
          <a:p>
            <a:pPr marL="996950" lvl="1" indent="-342900">
              <a:spcBef>
                <a:spcPts val="600"/>
              </a:spcBef>
              <a:spcAft>
                <a:spcPts val="600"/>
              </a:spcAft>
              <a:buClr>
                <a:srgbClr val="19327E"/>
              </a:buClr>
              <a:buSzPct val="90000"/>
              <a:buFont typeface="Wingdings" pitchFamily="2" charset="2"/>
              <a:buChar char="§"/>
            </a:pPr>
            <a:endParaRPr lang="en-AU" altLang="zh-CN" sz="1600" dirty="0" smtClean="0">
              <a:solidFill>
                <a:schemeClr val="bg2"/>
              </a:solidFill>
              <a:ea typeface="SimSun" pitchFamily="2" charset="-122"/>
              <a:sym typeface="Wingdings" pitchFamily="2" charset="2"/>
            </a:endParaRPr>
          </a:p>
        </p:txBody>
      </p:sp>
    </p:spTree>
    <p:extLst>
      <p:ext uri="{BB962C8B-B14F-4D97-AF65-F5344CB8AC3E}">
        <p14:creationId xmlns:p14="http://schemas.microsoft.com/office/powerpoint/2010/main" val="3580699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UKACC - Signa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UKACC - Signal</Template>
  <TotalTime>4404</TotalTime>
  <Words>2791</Words>
  <Application>Microsoft Office PowerPoint</Application>
  <PresentationFormat>On-screen Show (4:3)</PresentationFormat>
  <Paragraphs>367</Paragraphs>
  <Slides>30</Slides>
  <Notes>23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UKACC - Signal</vt:lpstr>
      <vt:lpstr>PowerPoint Presentation</vt:lpstr>
      <vt:lpstr>A well known story in the ICU</vt:lpstr>
      <vt:lpstr>Closed Loop?</vt:lpstr>
      <vt:lpstr>So, actually, the loop is already closed!</vt:lpstr>
      <vt:lpstr>So, if the loop is closed … I’m confused … ?</vt:lpstr>
      <vt:lpstr>Another view then of the closed loop!</vt:lpstr>
      <vt:lpstr>The “Processor”  AGC in Christchurch ICU</vt:lpstr>
      <vt:lpstr>What you want your system to do…</vt:lpstr>
      <vt:lpstr>So, the elements and the issues?</vt:lpstr>
      <vt:lpstr>Integrating CGMs with SPRINT</vt:lpstr>
      <vt:lpstr>So why don’t we use them already?</vt:lpstr>
      <vt:lpstr>Multiple CGMs and redundancy</vt:lpstr>
      <vt:lpstr>CGMs in ICU – Clinical Trial</vt:lpstr>
      <vt:lpstr>CGM devices used in this study</vt:lpstr>
      <vt:lpstr>Preliminary results</vt:lpstr>
      <vt:lpstr>Preliminary results - CGMs</vt:lpstr>
      <vt:lpstr>Preliminary results - CGMs</vt:lpstr>
      <vt:lpstr>Case Study – Severe edema</vt:lpstr>
      <vt:lpstr>Case Study – Severe edema</vt:lpstr>
      <vt:lpstr>Case Study – No edema</vt:lpstr>
      <vt:lpstr>Sensor/Calibration artefacts</vt:lpstr>
      <vt:lpstr>Looking at just one of those cases</vt:lpstr>
      <vt:lpstr>Case Study: CGM Drift (From another study)</vt:lpstr>
      <vt:lpstr>So, umm, about that technology…</vt:lpstr>
      <vt:lpstr>So what about glucometers?</vt:lpstr>
      <vt:lpstr>So what about glucometers?</vt:lpstr>
      <vt:lpstr>So what about glucometers?</vt:lpstr>
      <vt:lpstr>Summary</vt:lpstr>
      <vt:lpstr>Questions and Thank You for Listening</vt:lpstr>
      <vt:lpstr>Clinical Takeaways</vt:lpstr>
    </vt:vector>
  </TitlesOfParts>
  <Company>University of Canterbury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Glucose Monitors and Tight Glycaemic Control in Intensive Care:   An in-silico Proof of Concept Analysis</dc:title>
  <dc:creator>mks58</dc:creator>
  <cp:lastModifiedBy>Geoff Chase</cp:lastModifiedBy>
  <cp:revision>406</cp:revision>
  <dcterms:created xsi:type="dcterms:W3CDTF">2010-08-16T01:22:50Z</dcterms:created>
  <dcterms:modified xsi:type="dcterms:W3CDTF">2012-10-24T06:05:50Z</dcterms:modified>
</cp:coreProperties>
</file>