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91" r:id="rId2"/>
    <p:sldId id="292" r:id="rId3"/>
    <p:sldId id="293" r:id="rId4"/>
    <p:sldId id="294" r:id="rId5"/>
    <p:sldId id="295" r:id="rId6"/>
    <p:sldId id="306" r:id="rId7"/>
    <p:sldId id="307" r:id="rId8"/>
    <p:sldId id="304" r:id="rId9"/>
    <p:sldId id="305" r:id="rId10"/>
    <p:sldId id="283" r:id="rId11"/>
    <p:sldId id="284" r:id="rId12"/>
    <p:sldId id="281" r:id="rId13"/>
    <p:sldId id="285" r:id="rId14"/>
    <p:sldId id="300" r:id="rId15"/>
    <p:sldId id="301" r:id="rId16"/>
    <p:sldId id="289" r:id="rId17"/>
    <p:sldId id="290" r:id="rId18"/>
    <p:sldId id="296" r:id="rId19"/>
    <p:sldId id="297" r:id="rId20"/>
    <p:sldId id="282" r:id="rId21"/>
    <p:sldId id="287" r:id="rId22"/>
    <p:sldId id="298" r:id="rId23"/>
    <p:sldId id="299" r:id="rId24"/>
    <p:sldId id="286" r:id="rId25"/>
    <p:sldId id="288" r:id="rId26"/>
    <p:sldId id="302" r:id="rId27"/>
    <p:sldId id="303" r:id="rId28"/>
    <p:sldId id="271" r:id="rId29"/>
    <p:sldId id="276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parate LENS Cards" id="{BAD666F5-3B7C-45F3-BAF9-ED7BB77A2F1A}">
          <p14:sldIdLst>
            <p14:sldId id="291"/>
            <p14:sldId id="292"/>
            <p14:sldId id="293"/>
            <p14:sldId id="294"/>
            <p14:sldId id="295"/>
          </p14:sldIdLst>
        </p14:section>
        <p14:section name="Combined LENSES (optimized for space)" id="{EC8BE120-6EFE-4770-84FD-B165476479F0}">
          <p14:sldIdLst>
            <p14:sldId id="306"/>
            <p14:sldId id="307"/>
          </p14:sldIdLst>
        </p14:section>
        <p14:section name="Paired FACTS &amp; CHALLENGES" id="{D84B6738-59BA-4550-B045-A00D14686312}">
          <p14:sldIdLst>
            <p14:sldId id="304"/>
            <p14:sldId id="305"/>
            <p14:sldId id="283"/>
            <p14:sldId id="284"/>
            <p14:sldId id="281"/>
            <p14:sldId id="285"/>
            <p14:sldId id="300"/>
            <p14:sldId id="301"/>
            <p14:sldId id="289"/>
            <p14:sldId id="290"/>
            <p14:sldId id="296"/>
            <p14:sldId id="297"/>
            <p14:sldId id="282"/>
            <p14:sldId id="287"/>
            <p14:sldId id="298"/>
            <p14:sldId id="299"/>
            <p14:sldId id="286"/>
            <p14:sldId id="288"/>
            <p14:sldId id="302"/>
            <p14:sldId id="303"/>
          </p14:sldIdLst>
        </p14:section>
        <p14:section name="Coupled FACT+CHALLENGE Cards" id="{2989857E-3BED-4E20-AA58-1FA01DCF3466}">
          <p14:sldIdLst>
            <p14:sldId id="271"/>
            <p14:sldId id="276"/>
          </p14:sldIdLst>
        </p14:section>
        <p14:section name="Separate FACT Cards" id="{A20BD82C-19FC-47DE-BA6D-88C6A4FB802F}">
          <p14:sldIdLst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</p14:sldIdLst>
        </p14:section>
        <p14:section name="Combined CHALLENGE Cards (optimized for space)" id="{5FD8C2D3-0168-497D-BE25-181E27B3736D}">
          <p14:sldIdLst>
            <p14:sldId id="318"/>
            <p14:sldId id="319"/>
            <p14:sldId id="32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4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84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-5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7A59C-8FD1-4A48-99A9-8769BA9DCEE3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87B6C-69F4-4181-91E4-0FE509B94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15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Less paper but requires manual separation (cutting).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22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Less paper but requires manual separation (cutting).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81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as the separate cards section, just paired with the relevant CHALLENGE card immediately after.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93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521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Same as the separate cards section, just paired with the relevant CHALLENGE card immediately after.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33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Same as the separate cards section, just paired with the relevant CHALLENGE card immediately after.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9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Same as the separate cards section, just paired with the relevant CHALLENGE card immediately after.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05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Same as the separate cards section, just paired with the relevant CHALLENGE card immediately after.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62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Same as the separate cards section, just paired with the relevant CHALLENGE card immediately after.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83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Same as the separate cards section, just paired with the relevant CHALLENGE card immediately after.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66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Same as the separate cards section, just paired with the relevant CHALLENGE card immediately after.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05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Same as the separate cards section, just paired with the relevant CHALLENGE card immediately after.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3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Same as the separate cards section, just paired with the relevant CHALLENGE card immediately after.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55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Alternative to having pairs of separate FACT and CHALLENGE cards.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49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Alternative to having pairs of separate FACT and CHALLENGE cards.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08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 paper but requires manual separation (cutting).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878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Less paper but requires manual separation (cutting).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566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Less paper but requires manual separation (cutting).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7B6C-69F4-4181-91E4-0FE509B946D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18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90C34-B83A-4E04-BDE9-C051B74E28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58B8EE-9C52-4DC1-8206-3018EA1E27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39DBE-E52E-44A8-B164-E798E9CF5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95C4-B0B2-443E-91F2-BE567A53D3BC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EA7FD-75F7-45DA-A522-0E73C9597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198C9-3566-44B8-8AE0-7D0CDE55E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6220-7EE9-47BF-AD2A-7D23B6BCA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3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6AF0D-1A2E-4C0D-A3CD-1EFB9C2DC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50ACB-F481-4E50-B209-2CE04EB11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409C5-1796-413D-8205-79D1AEC90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95C4-B0B2-443E-91F2-BE567A53D3BC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F8BDA-E432-4A7E-814B-15837367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C5366-5A8A-4B2C-8FB0-5D38F704C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6220-7EE9-47BF-AD2A-7D23B6BCA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3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1A065-1C56-408C-811F-F33864574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81E9E-E466-442E-BE27-609F582A2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9E17-6C60-4AF9-80FA-A7651E79D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95C4-B0B2-443E-91F2-BE567A53D3BC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7399A-8EFB-42D9-B077-5C2CE3539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903C5-B0A3-4187-8E6E-78ABCC5C0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6220-7EE9-47BF-AD2A-7D23B6BCA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4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9502A-7B30-49D0-9F7B-7ABD3E332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C83D3-2E82-498B-BAC6-09F6120470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877219-A605-4DFD-A1FE-51954DA28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BED24-A92D-4536-85CD-3826D5D76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95C4-B0B2-443E-91F2-BE567A53D3BC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FD62A2-94CC-41F7-A32B-576F1849A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23459C-9C0D-403A-86FD-F33C52369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6220-7EE9-47BF-AD2A-7D23B6BCA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37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E8C98-283D-48E2-B4C4-753131A14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893E-4CE7-4555-A0D8-B658FCC23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74819B-38FA-4548-AABA-16BBD6368C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28EB5B-29A3-46A6-AF36-73DE7A24F3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E2DE23-6126-4317-9593-811C23F59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5B8982-39BC-4E1E-8BB1-BEE65C208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95C4-B0B2-443E-91F2-BE567A53D3BC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A68F0-04D0-456F-864A-77312360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BB0694-2AAA-482A-AF5B-C6D3F5601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6220-7EE9-47BF-AD2A-7D23B6BCA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072D6-E52E-4215-ACBA-F6E5F6ABC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7727D2-5306-488A-9C00-61ACC68B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95C4-B0B2-443E-91F2-BE567A53D3BC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B736D4-0EDF-4F20-B194-60FC4A77C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D804AB-3327-413E-8B98-C7F0460B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6220-7EE9-47BF-AD2A-7D23B6BCA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32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6B5954-090C-4B97-A56D-4BB375F3F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95C4-B0B2-443E-91F2-BE567A53D3BC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C3FDA6-A2DD-457C-9BB4-156C55930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DAEA2-1406-48FC-B3FE-1E9356D6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6220-7EE9-47BF-AD2A-7D23B6BCA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69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6EBDE-3023-496C-82FE-AC5C8DB1A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0AFDA-A465-48F1-A59D-72CCEB35C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E62B5-CA37-43F7-9596-FE50D25DD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06617D-456B-4403-AB2A-03B905918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95C4-B0B2-443E-91F2-BE567A53D3BC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F65334-2060-4E54-B185-BD7A130DE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B3718-05AB-40AA-90B7-44D127774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6220-7EE9-47BF-AD2A-7D23B6BCA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71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D4B60-BC15-4EF0-B32C-D1B508D73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7A996D-474B-4841-A4DA-655506D74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31383-0847-49E5-8289-C1C5173B7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BF17D0-4834-4CA0-BD8D-A64D51BA8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95C4-B0B2-443E-91F2-BE567A53D3BC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22CC1-8595-46DE-AD5E-ECB67290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1D616-0021-4E80-A780-4F509F1F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6220-7EE9-47BF-AD2A-7D23B6BCA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35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6D8A9-9399-4EEF-B452-D926FB54A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0E96AF-7CF6-41B0-B63E-F84D564E0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6A1CC-F64F-4282-A810-AB3FFF0FC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95C4-B0B2-443E-91F2-BE567A53D3BC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2EB70-F764-4F3B-95CA-85EB1EDC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BD995-FD00-4572-96B2-453C82AC3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6220-7EE9-47BF-AD2A-7D23B6BCA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6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AB24F4-2A65-4C56-BE32-E012F98EEC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24BC7D-CCC5-4EEA-814F-4FE7171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9B34A-461D-4B9A-8A17-CD6AF5F17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95C4-B0B2-443E-91F2-BE567A53D3BC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43015-B956-4DF8-AE7A-2CE0D3720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03137-183C-4815-8DE3-45B3A1A13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6220-7EE9-47BF-AD2A-7D23B6BCA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9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CA2A80-44A0-4BA8-8FCA-9AD33E8E9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3A1BD-A008-44D5-A391-224FEE99B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8A12F-8BEE-4936-BF45-14363B0716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995C4-B0B2-443E-91F2-BE567A53D3BC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CAA68-298D-41A5-B6CB-64F93AA76F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4228-8338-46E2-9F41-B482403E0C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6220-7EE9-47BF-AD2A-7D23B6BCA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n.wikipedia.org/wiki/Research_stations_in_Antarctica" TargetMode="Externa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n.wikipedia.org/wiki/Research_stations_in_Antarctica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LENS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LENS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Look at the facts through your unique LENS and think about how this perspective would connect the facts and what else it would know about them.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Perspective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5237" y="2772827"/>
            <a:ext cx="2521526" cy="656173"/>
          </a:xfrm>
          <a:ln>
            <a:solidFill>
              <a:srgbClr val="7030A0"/>
            </a:solidFill>
          </a:ln>
        </p:spPr>
        <p:txBody>
          <a:bodyPr anchor="ctr" anchorCtr="0">
            <a:noAutofit/>
          </a:bodyPr>
          <a:lstStyle/>
          <a:p>
            <a:r>
              <a:rPr lang="en-US" sz="4000" dirty="0"/>
              <a:t>SCIENCE</a:t>
            </a:r>
          </a:p>
        </p:txBody>
      </p:sp>
    </p:spTree>
    <p:extLst>
      <p:ext uri="{BB962C8B-B14F-4D97-AF65-F5344CB8AC3E}">
        <p14:creationId xmlns:p14="http://schemas.microsoft.com/office/powerpoint/2010/main" val="2792910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LENS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LENS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Look at the facts through your unique LENS and think about how this perspective would connect the facts and what else it would know about them.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Perspective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5237" y="2772827"/>
            <a:ext cx="2521526" cy="656173"/>
          </a:xfrm>
          <a:ln>
            <a:solidFill>
              <a:srgbClr val="7030A0"/>
            </a:solidFill>
          </a:ln>
        </p:spPr>
        <p:txBody>
          <a:bodyPr anchor="ctr" anchorCtr="0">
            <a:noAutofit/>
          </a:bodyPr>
          <a:lstStyle/>
          <a:p>
            <a:r>
              <a:rPr lang="en-US" sz="2800" dirty="0"/>
              <a:t>GEOPOLITICS</a:t>
            </a:r>
          </a:p>
        </p:txBody>
      </p:sp>
    </p:spTree>
    <p:extLst>
      <p:ext uri="{BB962C8B-B14F-4D97-AF65-F5344CB8AC3E}">
        <p14:creationId xmlns:p14="http://schemas.microsoft.com/office/powerpoint/2010/main" val="413279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LENS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LENS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Look at the facts through your unique LENS and think about how this perspective would connect the facts and what else it would know about them.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Perspective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5237" y="2772827"/>
            <a:ext cx="2521526" cy="656173"/>
          </a:xfrm>
          <a:ln>
            <a:solidFill>
              <a:srgbClr val="7030A0"/>
            </a:solidFill>
          </a:ln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COMMERCIAL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INTERESTS</a:t>
            </a:r>
          </a:p>
        </p:txBody>
      </p:sp>
    </p:spTree>
    <p:extLst>
      <p:ext uri="{BB962C8B-B14F-4D97-AF65-F5344CB8AC3E}">
        <p14:creationId xmlns:p14="http://schemas.microsoft.com/office/powerpoint/2010/main" val="2466585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LENS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LENS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Look at the facts through your unique LENS and think about how this perspective would connect the facts and what else it would know about them.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Perspective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5237" y="2772827"/>
            <a:ext cx="2521526" cy="656173"/>
          </a:xfrm>
          <a:ln>
            <a:solidFill>
              <a:srgbClr val="7030A0"/>
            </a:solidFill>
          </a:ln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OPERATIONS/ LOGISTICS</a:t>
            </a:r>
          </a:p>
        </p:txBody>
      </p:sp>
    </p:spTree>
    <p:extLst>
      <p:ext uri="{BB962C8B-B14F-4D97-AF65-F5344CB8AC3E}">
        <p14:creationId xmlns:p14="http://schemas.microsoft.com/office/powerpoint/2010/main" val="1707225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LENS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LENS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Look at the facts through your unique LENS and think about how this perspective would connect the facts and what else it would know about them.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Perspective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5237" y="2772827"/>
            <a:ext cx="2521526" cy="656173"/>
          </a:xfrm>
          <a:ln>
            <a:solidFill>
              <a:srgbClr val="7030A0"/>
            </a:solidFill>
          </a:ln>
        </p:spPr>
        <p:txBody>
          <a:bodyPr anchor="ctr" anchorCtr="0">
            <a:noAutofit/>
          </a:bodyPr>
          <a:lstStyle/>
          <a:p>
            <a:r>
              <a:rPr lang="en-US" sz="3600" dirty="0"/>
              <a:t>THE PUBLIC</a:t>
            </a:r>
          </a:p>
        </p:txBody>
      </p:sp>
    </p:spTree>
    <p:extLst>
      <p:ext uri="{BB962C8B-B14F-4D97-AF65-F5344CB8AC3E}">
        <p14:creationId xmlns:p14="http://schemas.microsoft.com/office/powerpoint/2010/main" val="1082594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LENS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1184093" y="2321885"/>
            <a:ext cx="2521527" cy="312081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LENS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Look at the facts through your unique LENS and think about how this perspective would connect the facts and what else it would know about them.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Perspective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4093" y="2772828"/>
            <a:ext cx="2521527" cy="656173"/>
          </a:xfrm>
          <a:ln>
            <a:solidFill>
              <a:srgbClr val="7030A0"/>
            </a:solidFill>
          </a:ln>
        </p:spPr>
        <p:txBody>
          <a:bodyPr anchor="ctr" anchorCtr="0">
            <a:noAutofit/>
          </a:bodyPr>
          <a:lstStyle/>
          <a:p>
            <a:r>
              <a:rPr lang="en-US" sz="4000" dirty="0"/>
              <a:t>SCIENCE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056F1C9-4CE0-4AB0-A1E3-FF58294E73AD}"/>
              </a:ext>
            </a:extLst>
          </p:cNvPr>
          <p:cNvSpPr/>
          <p:nvPr/>
        </p:nvSpPr>
        <p:spPr>
          <a:xfrm>
            <a:off x="4835242" y="2321885"/>
            <a:ext cx="2521527" cy="312081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LENS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Look at the facts through your unique LENS and think about how this perspective would connect the facts and what else it would know about them.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9C1653D9-FFA0-4902-B301-4FE0E3943F67}"/>
              </a:ext>
            </a:extLst>
          </p:cNvPr>
          <p:cNvSpPr txBox="1">
            <a:spLocks/>
          </p:cNvSpPr>
          <p:nvPr/>
        </p:nvSpPr>
        <p:spPr>
          <a:xfrm>
            <a:off x="4835242" y="2772828"/>
            <a:ext cx="2521527" cy="656173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GEOPOLITICS</a:t>
            </a:r>
            <a:endParaRPr lang="en-US" sz="28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C7DBCA6-15CD-4C6E-9F4D-9CA5D5247927}"/>
              </a:ext>
            </a:extLst>
          </p:cNvPr>
          <p:cNvSpPr/>
          <p:nvPr/>
        </p:nvSpPr>
        <p:spPr>
          <a:xfrm>
            <a:off x="8512083" y="2314481"/>
            <a:ext cx="2521527" cy="312081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LENS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Look at the facts through your unique LENS and think about how this perspective would connect the facts and what else it would know about them.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DF8BBC89-29AE-4F5B-9BE1-6AD9FB5671C5}"/>
              </a:ext>
            </a:extLst>
          </p:cNvPr>
          <p:cNvSpPr txBox="1">
            <a:spLocks/>
          </p:cNvSpPr>
          <p:nvPr/>
        </p:nvSpPr>
        <p:spPr>
          <a:xfrm>
            <a:off x="8512083" y="2765424"/>
            <a:ext cx="2521527" cy="656173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/>
              <a:t>COMMERCIAL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/>
              <a:t>INTERESTS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14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LENS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2624510" y="2321885"/>
            <a:ext cx="2521527" cy="312081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LENS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Look at the facts through your unique LENS and think about how this perspective would connect the facts and what else it would know about them.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Perspective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4510" y="2772828"/>
            <a:ext cx="2521527" cy="656173"/>
          </a:xfrm>
          <a:ln>
            <a:solidFill>
              <a:srgbClr val="7030A0"/>
            </a:solidFill>
          </a:ln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OPERATIONS/ LOGISTICS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DBF2003-1A28-454D-BFA8-5BB9004EEC00}"/>
              </a:ext>
            </a:extLst>
          </p:cNvPr>
          <p:cNvSpPr/>
          <p:nvPr/>
        </p:nvSpPr>
        <p:spPr>
          <a:xfrm>
            <a:off x="7061031" y="2321885"/>
            <a:ext cx="2521527" cy="3120811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LENS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Look at the facts through your unique LENS and think about how this perspective would connect the facts and what else it would know about them.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7B977D7C-684D-46AF-AEF8-EE1098F5DF63}"/>
              </a:ext>
            </a:extLst>
          </p:cNvPr>
          <p:cNvSpPr txBox="1">
            <a:spLocks/>
          </p:cNvSpPr>
          <p:nvPr/>
        </p:nvSpPr>
        <p:spPr>
          <a:xfrm>
            <a:off x="7061031" y="2772828"/>
            <a:ext cx="2521527" cy="656173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/>
              <a:t>THE PUBLIC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98120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39AE4C8-A95B-4441-99B7-AEB5941BD3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" t="6026" r="9707" b="5372"/>
          <a:stretch/>
        </p:blipFill>
        <p:spPr>
          <a:xfrm>
            <a:off x="6212999" y="3180365"/>
            <a:ext cx="2521526" cy="17376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15C0D0-5B59-4ABE-9ADF-9F021A1025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037" y="2916667"/>
            <a:ext cx="2456871" cy="15614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08" y="2320442"/>
            <a:ext cx="2521527" cy="3120810"/>
          </a:xfrm>
          <a:prstGeom prst="roundRect">
            <a:avLst/>
          </a:prstGeom>
          <a:gradFill flip="none" rotWithShape="1">
            <a:gsLst>
              <a:gs pos="73000">
                <a:schemeClr val="tx1">
                  <a:lumMod val="100000"/>
                </a:schemeClr>
              </a:gs>
              <a:gs pos="27000">
                <a:schemeClr val="tx1"/>
              </a:gs>
              <a:gs pos="50000">
                <a:schemeClr val="bg1">
                  <a:alpha val="11000"/>
                  <a:lumMod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T H E   P A S T</a:t>
            </a: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WINTER 1980</a:t>
            </a: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33 stations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12 countries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~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Scott Base population 11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11 men, 0 women, 0 other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2999" y="2320442"/>
            <a:ext cx="2521527" cy="3120810"/>
          </a:xfrm>
          <a:prstGeom prst="roundRect">
            <a:avLst/>
          </a:prstGeom>
          <a:gradFill flip="none" rotWithShape="1">
            <a:gsLst>
              <a:gs pos="73000">
                <a:schemeClr val="tx1">
                  <a:lumMod val="100000"/>
                </a:schemeClr>
              </a:gs>
              <a:gs pos="27000">
                <a:schemeClr val="tx1"/>
              </a:gs>
              <a:gs pos="50000">
                <a:schemeClr val="bg1">
                  <a:alpha val="0"/>
                  <a:lumMod val="15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T H E   P R E S E N T</a:t>
            </a: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WINTER 2019</a:t>
            </a: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42 stations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20 countries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~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Scott Base population 11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8 men, 3 women, 0 other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DEMOGRAPHICS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0" y="2626787"/>
            <a:ext cx="883270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3" y="2633028"/>
            <a:ext cx="1015022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2" name="Subtitle 8">
            <a:extLst>
              <a:ext uri="{FF2B5EF4-FFF2-40B4-BE49-F238E27FC236}">
                <a16:creationId xmlns:a16="http://schemas.microsoft.com/office/drawing/2014/main" id="{8658A58B-6F5D-4209-A847-BF33F3331721}"/>
              </a:ext>
            </a:extLst>
          </p:cNvPr>
          <p:cNvSpPr txBox="1">
            <a:spLocks/>
          </p:cNvSpPr>
          <p:nvPr/>
        </p:nvSpPr>
        <p:spPr>
          <a:xfrm>
            <a:off x="2431448" y="5755345"/>
            <a:ext cx="7790491" cy="564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100" dirty="0">
                <a:latin typeface="Century Gothic" panose="020B0502020202020204" pitchFamily="34" charset="0"/>
              </a:rPr>
              <a:t>Side A photo source:  Scott Base, Antarctica, 1980 </a:t>
            </a:r>
            <a:r>
              <a:rPr lang="en-US" sz="1100" dirty="0" err="1">
                <a:latin typeface="Century Gothic" panose="020B0502020202020204" pitchFamily="34" charset="0"/>
              </a:rPr>
              <a:t>Winterover</a:t>
            </a:r>
            <a:r>
              <a:rPr lang="en-US" sz="1100" dirty="0">
                <a:latin typeface="Century Gothic" panose="020B0502020202020204" pitchFamily="34" charset="0"/>
              </a:rPr>
              <a:t> crew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100" dirty="0">
                <a:latin typeface="Century Gothic" panose="020B0502020202020204" pitchFamily="34" charset="0"/>
              </a:rPr>
              <a:t>Side B photo source:  adam.antarcticanz.govt.nz, 2015-2016 </a:t>
            </a:r>
            <a:r>
              <a:rPr lang="en-US" sz="1100" dirty="0" err="1">
                <a:latin typeface="Century Gothic" panose="020B0502020202020204" pitchFamily="34" charset="0"/>
              </a:rPr>
              <a:t>Winterover</a:t>
            </a:r>
            <a:r>
              <a:rPr lang="en-US" sz="1100" dirty="0">
                <a:latin typeface="Century Gothic" panose="020B0502020202020204" pitchFamily="34" charset="0"/>
              </a:rPr>
              <a:t> Crew, photographer: Anthony Powell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en-US" sz="1100" dirty="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100" dirty="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100" dirty="0">
              <a:latin typeface="Century Gothic" panose="020B0502020202020204" pitchFamily="34" charset="0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en-US" sz="1100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dirty="0"/>
          </a:p>
        </p:txBody>
      </p:sp>
      <p:sp>
        <p:nvSpPr>
          <p:cNvPr id="13" name="Subtitle 8">
            <a:extLst>
              <a:ext uri="{FF2B5EF4-FFF2-40B4-BE49-F238E27FC236}">
                <a16:creationId xmlns:a16="http://schemas.microsoft.com/office/drawing/2014/main" id="{66BB39BA-289F-43E4-84BA-5B15313893CD}"/>
              </a:ext>
            </a:extLst>
          </p:cNvPr>
          <p:cNvSpPr txBox="1">
            <a:spLocks/>
          </p:cNvSpPr>
          <p:nvPr/>
        </p:nvSpPr>
        <p:spPr>
          <a:xfrm>
            <a:off x="2431448" y="6218535"/>
            <a:ext cx="7297093" cy="65686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Century Gothic" panose="020B0502020202020204" pitchFamily="34" charset="0"/>
              </a:rPr>
              <a:t>Base &amp; Country numbers derived from </a:t>
            </a:r>
            <a:r>
              <a:rPr lang="en-US" sz="1400" dirty="0">
                <a:latin typeface="Century Gothic" panose="020B0502020202020204" pitchFamily="34" charset="0"/>
                <a:hlinkClick r:id="rId5"/>
              </a:rPr>
              <a:t>https://en.wikipedia.org/wiki/Research_stations_in_Antarctica</a:t>
            </a:r>
            <a:endParaRPr lang="en-US" sz="1400" dirty="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Century Gothic" panose="020B0502020202020204" pitchFamily="34" charset="0"/>
              </a:rPr>
              <a:t>Population numbers derived from photos.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Century Gothic" panose="020B0502020202020204" pitchFamily="34" charset="0"/>
              </a:rPr>
              <a:t>Note: 2019 Statistics are mockups; base/countries are from 2014, and population from 2015-16.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848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gradFill flip="none" rotWithShape="1">
            <a:gsLst>
              <a:gs pos="73000">
                <a:schemeClr val="tx1">
                  <a:lumMod val="100000"/>
                </a:schemeClr>
              </a:gs>
              <a:gs pos="27000">
                <a:schemeClr val="tx1"/>
              </a:gs>
              <a:gs pos="50000">
                <a:schemeClr val="bg1">
                  <a:alpha val="11000"/>
                  <a:lumMod val="40000"/>
                </a:schemeClr>
              </a:gs>
            </a:gsLst>
            <a:lin ang="16200000" scaled="1"/>
            <a:tileRect/>
          </a:gradFill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WINTER 2049</a:t>
            </a: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Stations ?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Countries ?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~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Scott Base population: unknown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DEMOGRAPHICS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2134" y="3385173"/>
            <a:ext cx="1647730" cy="798968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99280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08" y="2320442"/>
            <a:ext cx="2521527" cy="3120810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WINTER 1980</a:t>
            </a:r>
          </a:p>
          <a:p>
            <a:pPr algn="ctr"/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SCOTT BASE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ROLES: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Science: 20%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Crew: 80%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Artists: 0%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Other: 0%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2999" y="2320442"/>
            <a:ext cx="2521527" cy="3120810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WINTER 2019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SCOTT BASE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ROLES: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Science: 20%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Crew: 80%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Artists: 0%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Other: 0%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DEMOGRAPHICS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0" y="2626787"/>
            <a:ext cx="883270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3" y="2633028"/>
            <a:ext cx="1015022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ABB4D0-DEF0-407D-B79A-1D21CA083D23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999702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WINTER 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SCOTT BASE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ROLES: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Science: ? 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Crew:  ? 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Artists:  ? 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Other:  ? %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DEMOGRAPHICS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423" y="3290812"/>
            <a:ext cx="1035169" cy="656173"/>
          </a:xfrm>
        </p:spPr>
        <p:txBody>
          <a:bodyPr>
            <a:noAutofit/>
          </a:bodyPr>
          <a:lstStyle/>
          <a:p>
            <a:r>
              <a:rPr lang="en-US" sz="6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46334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08" y="2320442"/>
            <a:ext cx="2521527" cy="3120810"/>
          </a:xfrm>
          <a:prstGeom prst="roundRect">
            <a:avLst/>
          </a:prstGeom>
          <a:noFill/>
          <a:ln w="76200">
            <a:solidFill>
              <a:srgbClr val="FB4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PENGUIN POPULATIONS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~</a:t>
            </a:r>
          </a:p>
          <a:p>
            <a:pPr lvl="0"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Gentoo: 200,000</a:t>
            </a:r>
          </a:p>
          <a:p>
            <a:pPr lvl="0"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Chinstrap: 3,000,000</a:t>
            </a:r>
          </a:p>
          <a:p>
            <a:pPr lvl="0" algn="ctr">
              <a:spcAft>
                <a:spcPts val="300"/>
              </a:spcAft>
            </a:pPr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Adelie</a:t>
            </a: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: 1,800,000</a:t>
            </a:r>
          </a:p>
          <a:p>
            <a:pPr lvl="0"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Emperor: 600,000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2999" y="2320442"/>
            <a:ext cx="2521527" cy="3120810"/>
          </a:xfrm>
          <a:prstGeom prst="roundRect">
            <a:avLst/>
          </a:prstGeom>
          <a:noFill/>
          <a:ln w="76200">
            <a:solidFill>
              <a:srgbClr val="FB4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PENGUIN POPULATIONS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~</a:t>
            </a:r>
          </a:p>
          <a:p>
            <a:pPr lvl="0"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Gentoo: 400,000</a:t>
            </a:r>
          </a:p>
          <a:p>
            <a:pPr lvl="0"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Chinstrap: 2,000,000</a:t>
            </a:r>
          </a:p>
          <a:p>
            <a:pPr lvl="0" algn="ctr">
              <a:spcAft>
                <a:spcPts val="300"/>
              </a:spcAft>
            </a:pPr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Adelie</a:t>
            </a: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: 2,150,000</a:t>
            </a:r>
          </a:p>
          <a:p>
            <a:pPr lvl="0"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Emperor: 400,000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ECOLOGICAL PROCESSES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0" y="2626787"/>
            <a:ext cx="883270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3" y="2633028"/>
            <a:ext cx="1015022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AEA829-1D15-447C-8E7A-211DBE405ED8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1278195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ECOLOGY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PENGUIN POPULATIONS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~</a:t>
            </a:r>
          </a:p>
          <a:p>
            <a:pPr lvl="0"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Gentoo: ?</a:t>
            </a:r>
          </a:p>
          <a:p>
            <a:pPr lvl="0"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Chinstrap: ?</a:t>
            </a:r>
          </a:p>
          <a:p>
            <a:pPr lvl="0" algn="ctr">
              <a:spcAft>
                <a:spcPts val="300"/>
              </a:spcAft>
            </a:pPr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Adelie</a:t>
            </a: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: ?</a:t>
            </a:r>
          </a:p>
          <a:p>
            <a:pPr lvl="0"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Emperor: ?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ECOLOGICAL PROCESSES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423" y="3290812"/>
            <a:ext cx="1035169" cy="656173"/>
          </a:xfrm>
        </p:spPr>
        <p:txBody>
          <a:bodyPr>
            <a:noAutofit/>
          </a:bodyPr>
          <a:lstStyle/>
          <a:p>
            <a:r>
              <a:rPr lang="en-US" sz="6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46214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08" y="2320442"/>
            <a:ext cx="2521527" cy="312081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ECONOMICS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Tourism Value $0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~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Primary Mode n/a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Avg Length of Stay: 0 days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2999" y="2320442"/>
            <a:ext cx="2521527" cy="312081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ECONOMICS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Tourism Value $15M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~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Primary Mode: Cruise Ships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Avg Length of Stay 3 days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ECONOMICS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0" y="2626787"/>
            <a:ext cx="883270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3" y="2633028"/>
            <a:ext cx="1015022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859078-5739-4EA1-8D1C-EE8F0B237A46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973582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ECONOMICS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Tourism Value Per Year ?</a:t>
            </a: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~</a:t>
            </a: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Primary Mode ?</a:t>
            </a:r>
          </a:p>
          <a:p>
            <a:pPr lvl="0" algn="ctr"/>
            <a:endParaRPr lang="en-US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Avg Length of Stay: ?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ECONOMICS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423" y="3290812"/>
            <a:ext cx="1035169" cy="656173"/>
          </a:xfrm>
        </p:spPr>
        <p:txBody>
          <a:bodyPr>
            <a:noAutofit/>
          </a:bodyPr>
          <a:lstStyle/>
          <a:p>
            <a:r>
              <a:rPr lang="en-US" sz="6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27655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08" y="2320442"/>
            <a:ext cx="2521527" cy="312081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ECONOMICS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BIOPROSPECTING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Pending Krill Patents 0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2999" y="2320442"/>
            <a:ext cx="2521527" cy="312081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ECONOMICS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BIOPROSPECTING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Pending Krill Patents 1000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ECONOMICS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0" y="2626787"/>
            <a:ext cx="883270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3" y="2633028"/>
            <a:ext cx="1015022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A143B0-6372-4E34-ADCD-E639D680779C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1064840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ECONOMICS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BIOPROSPECTING</a:t>
            </a:r>
          </a:p>
          <a:p>
            <a:pPr lvl="0" algn="ctr"/>
            <a:endParaRPr lang="en-US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Pending Patents ?</a:t>
            </a: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# of Species of Interest ?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ECONOMICS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423" y="3290812"/>
            <a:ext cx="1035169" cy="656173"/>
          </a:xfrm>
        </p:spPr>
        <p:txBody>
          <a:bodyPr>
            <a:noAutofit/>
          </a:bodyPr>
          <a:lstStyle/>
          <a:p>
            <a:r>
              <a:rPr lang="en-US" sz="6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49168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08" y="2320442"/>
            <a:ext cx="2521527" cy="3120810"/>
          </a:xfrm>
          <a:prstGeom prst="roundRect">
            <a:avLst/>
          </a:pr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POLICIES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GLOBAL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The Antarctic Treaty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2999" y="2320442"/>
            <a:ext cx="2521527" cy="3120810"/>
          </a:xfrm>
          <a:prstGeom prst="roundRect">
            <a:avLst/>
          </a:pr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POLICIES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GLOBAL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The Antarctic Treaty + Annexes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Madrid Protocol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CCAMLR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CCAS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POLICIES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0" y="2626787"/>
            <a:ext cx="883270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3" y="2633028"/>
            <a:ext cx="1015022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77FA22-8C1F-40BF-9B8E-0B1C821863C7}"/>
              </a:ext>
            </a:extLst>
          </p:cNvPr>
          <p:cNvSpPr txBox="1"/>
          <p:nvPr/>
        </p:nvSpPr>
        <p:spPr>
          <a:xfrm>
            <a:off x="9494520" y="638922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3076781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POLICIES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pt-BR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pt-BR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GLOBAL?</a:t>
            </a:r>
          </a:p>
          <a:p>
            <a:pPr lvl="0" algn="ctr"/>
            <a:r>
              <a:rPr lang="pt-BR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REGIONAL?</a:t>
            </a:r>
          </a:p>
          <a:p>
            <a:pPr lvl="0" algn="ctr"/>
            <a:endParaRPr lang="pt-BR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pt-BR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New?</a:t>
            </a:r>
          </a:p>
          <a:p>
            <a:pPr lvl="0" algn="ctr"/>
            <a:r>
              <a:rPr lang="pt-BR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Old?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POLICIES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423" y="3290812"/>
            <a:ext cx="1035169" cy="656173"/>
          </a:xfrm>
        </p:spPr>
        <p:txBody>
          <a:bodyPr>
            <a:noAutofit/>
          </a:bodyPr>
          <a:lstStyle/>
          <a:p>
            <a:r>
              <a:rPr lang="en-US" sz="6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48777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08" y="2320442"/>
            <a:ext cx="2521527" cy="3120810"/>
          </a:xfrm>
          <a:prstGeom prst="round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SOCIETAL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ARTS &amp; MEDIA: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Prose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Poetry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Photography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Film: Documentary &amp; Animated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Paintings + Illustrations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Comic Books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2999" y="2320442"/>
            <a:ext cx="2521527" cy="3120810"/>
          </a:xfrm>
          <a:prstGeom prst="round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SOCIETAL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ARTS &amp; MEDIA: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Prose, Poetry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Photography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Film &amp; Video: Narrative, Documentary, &amp; Animated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Paintings + Illustrations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Comic Books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TV Series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Theatre, Musicals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Computer Games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SOCIETAL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0" y="2626787"/>
            <a:ext cx="883270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3" y="2633028"/>
            <a:ext cx="1015022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35844B-65EB-40EC-937B-E1FDD630B641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2009157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SOCIETAL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TYPES OF ART &amp; MEDIA ?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SOCIETAL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423" y="3290812"/>
            <a:ext cx="1035169" cy="656173"/>
          </a:xfrm>
        </p:spPr>
        <p:txBody>
          <a:bodyPr>
            <a:noAutofit/>
          </a:bodyPr>
          <a:lstStyle/>
          <a:p>
            <a:r>
              <a:rPr lang="en-US" sz="6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13040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08" y="2320442"/>
            <a:ext cx="2521527" cy="3120810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COMMUNICATIONS: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Radio,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Snail Mail,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Voice via Satellite Uplink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2999" y="2320442"/>
            <a:ext cx="2521527" cy="3120810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COMMUNICATIONS: 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Radio,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Snail Mail,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Satellite Phones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Satellite Internet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Email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Social Media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TECHNOLOGY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0" y="2626787"/>
            <a:ext cx="883270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3" y="2633028"/>
            <a:ext cx="1015022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5DB631-6079-41AA-AE7A-1E9FC9556DFD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1261462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TECHNOLOGY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Modes of Communication ?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TECHNOLOGY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423" y="3290812"/>
            <a:ext cx="1035169" cy="656173"/>
          </a:xfrm>
        </p:spPr>
        <p:txBody>
          <a:bodyPr>
            <a:noAutofit/>
          </a:bodyPr>
          <a:lstStyle/>
          <a:p>
            <a:r>
              <a:rPr lang="en-US" sz="6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2984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08" y="2320442"/>
            <a:ext cx="2521527" cy="3120810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TRANSPORTATION: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INTERCONTINENTAL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Ships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Airplanes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ON ICE</a:t>
            </a:r>
          </a:p>
          <a:p>
            <a:pPr lvl="0" algn="ctr"/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Hagglund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Skidoos, </a:t>
            </a:r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Helis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Sleds – Dog &amp; Human</a:t>
            </a:r>
          </a:p>
          <a:p>
            <a:pPr lvl="0" algn="ctr"/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Skiis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2999" y="2320442"/>
            <a:ext cx="2521527" cy="3120810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TRANSPORTATION: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INTERCONTINENTAL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Ships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Airplanes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ON ICE</a:t>
            </a:r>
          </a:p>
          <a:p>
            <a:pPr lvl="0" algn="ctr"/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Hagglund</a:t>
            </a: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, Buses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Skidoos, </a:t>
            </a:r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Helis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Sleds – Human</a:t>
            </a:r>
          </a:p>
          <a:p>
            <a:pPr lvl="0" algn="ctr"/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Skiis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TECHNOLOGY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0" y="2626787"/>
            <a:ext cx="883270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3" y="2633028"/>
            <a:ext cx="1015022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5F9E97-5C3A-4454-83CF-6B202FBF2D85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2587114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TECHNOLOGY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TRANSPORTATION</a:t>
            </a:r>
          </a:p>
          <a:p>
            <a:pPr lvl="0" algn="ctr"/>
            <a:endParaRPr lang="en-US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INTERCONTINENTAL ?</a:t>
            </a: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ON ICE ?</a:t>
            </a:r>
          </a:p>
          <a:p>
            <a:pPr lvl="0" algn="ctr"/>
            <a:endParaRPr lang="en-US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Land, Air, Sea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TECHNOLOGY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423" y="3290812"/>
            <a:ext cx="1035169" cy="656173"/>
          </a:xfrm>
        </p:spPr>
        <p:txBody>
          <a:bodyPr>
            <a:noAutofit/>
          </a:bodyPr>
          <a:lstStyle/>
          <a:p>
            <a:r>
              <a:rPr lang="en-US" sz="6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456913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08" y="2320442"/>
            <a:ext cx="2521527" cy="3120810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SCIENCE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Glacialogy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Weather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Atmospherics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Zoology: Terrestrial &amp; Marine Fauna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Physics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Social Science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2999" y="2320442"/>
            <a:ext cx="2521527" cy="3120810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SCIENCE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Glacialogy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Weather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Atmospherics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Climate Change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Zoology: Terrestrial &amp; Marine Fauna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Physics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Astronomy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Social Science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Ecosystems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SCIENCE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0" y="2626787"/>
            <a:ext cx="883270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3" y="2633028"/>
            <a:ext cx="1015022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F0F73-0A5A-431B-A765-815F4D3942E6}"/>
              </a:ext>
            </a:extLst>
          </p:cNvPr>
          <p:cNvSpPr txBox="1"/>
          <p:nvPr/>
        </p:nvSpPr>
        <p:spPr>
          <a:xfrm>
            <a:off x="9494520" y="641970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29546602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4835236" y="2321883"/>
            <a:ext cx="2521527" cy="3120810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SCIENCE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Types of Research and/or Other Priorities ?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SCIENCE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423" y="3290812"/>
            <a:ext cx="1035169" cy="656173"/>
          </a:xfrm>
        </p:spPr>
        <p:txBody>
          <a:bodyPr>
            <a:noAutofit/>
          </a:bodyPr>
          <a:lstStyle/>
          <a:p>
            <a:r>
              <a:rPr lang="en-US" sz="6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59439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39AE4C8-A95B-4441-99B7-AEB5941BD3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" t="6026" r="9707" b="5372"/>
          <a:stretch/>
        </p:blipFill>
        <p:spPr>
          <a:xfrm>
            <a:off x="6110793" y="3235764"/>
            <a:ext cx="2521526" cy="17376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15C0D0-5B59-4ABE-9ADF-9F021A1025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013" y="2916667"/>
            <a:ext cx="2456871" cy="15614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097540" y="2320442"/>
            <a:ext cx="2521527" cy="3120810"/>
          </a:xfrm>
          <a:prstGeom prst="roundRect">
            <a:avLst/>
          </a:prstGeom>
          <a:gradFill flip="none" rotWithShape="1">
            <a:gsLst>
              <a:gs pos="73000">
                <a:schemeClr val="tx1">
                  <a:lumMod val="100000"/>
                </a:schemeClr>
              </a:gs>
              <a:gs pos="27000">
                <a:schemeClr val="tx1"/>
              </a:gs>
              <a:gs pos="50000">
                <a:schemeClr val="bg1">
                  <a:alpha val="0"/>
                  <a:lumMod val="15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T H E   P R E S E N T</a:t>
            </a: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WINTER 2019</a:t>
            </a: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42 stations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20 countries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~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Scott Base population 11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8 men, 3 women, 0 other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-9235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DEMOGRAPHICS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474426" y="2626787"/>
            <a:ext cx="883270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543684" y="2320442"/>
            <a:ext cx="5088635" cy="3120810"/>
          </a:xfrm>
          <a:prstGeom prst="roundRect">
            <a:avLst/>
          </a:prstGeom>
          <a:gradFill flip="none" rotWithShape="1">
            <a:gsLst>
              <a:gs pos="73000">
                <a:schemeClr val="tx1">
                  <a:lumMod val="100000"/>
                </a:schemeClr>
              </a:gs>
              <a:gs pos="27000">
                <a:schemeClr val="tx1"/>
              </a:gs>
              <a:gs pos="50000">
                <a:schemeClr val="bg1">
                  <a:alpha val="11000"/>
                  <a:lumMod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 DEMOGRAPHICS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40 YEARS BACK</a:t>
            </a:r>
          </a:p>
          <a:p>
            <a:pPr algn="ctr"/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1979          WINTER        2019</a:t>
            </a: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33 stations		42 stations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12 countries 	20 countries</a:t>
            </a:r>
          </a:p>
          <a:p>
            <a:pPr algn="ctr"/>
            <a:endParaRPr 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11    Scott Base population     11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11 men, 0 women, 0 other      8 men, 3 women, 0 other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07B37E7-A9F5-4762-B57A-BF80EB78C86A}"/>
              </a:ext>
            </a:extLst>
          </p:cNvPr>
          <p:cNvSpPr txBox="1">
            <a:spLocks/>
          </p:cNvSpPr>
          <p:nvPr/>
        </p:nvSpPr>
        <p:spPr>
          <a:xfrm>
            <a:off x="14793" y="6037478"/>
            <a:ext cx="12192000" cy="705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alternative coupling: FACT+CHALLENGE combined card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636726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62694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552918" y="2321883"/>
            <a:ext cx="5088635" cy="3120810"/>
          </a:xfrm>
          <a:prstGeom prst="roundRect">
            <a:avLst/>
          </a:prstGeom>
          <a:gradFill flip="none" rotWithShape="1">
            <a:gsLst>
              <a:gs pos="73000">
                <a:schemeClr val="tx1">
                  <a:lumMod val="100000"/>
                </a:schemeClr>
              </a:gs>
              <a:gs pos="27000">
                <a:schemeClr val="tx1"/>
              </a:gs>
              <a:gs pos="50000">
                <a:schemeClr val="bg1">
                  <a:alpha val="11000"/>
                  <a:lumMod val="40000"/>
                </a:schemeClr>
              </a:gs>
            </a:gsLst>
            <a:lin ang="16200000" scaled="1"/>
            <a:tileRect/>
          </a:gradFill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20 YEARS FORWARD</a:t>
            </a:r>
          </a:p>
          <a:p>
            <a:pPr algn="ctr"/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WINTER 2039</a:t>
            </a: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Stations </a:t>
            </a:r>
            <a:r>
              <a:rPr lang="en-US" sz="1200" dirty="0">
                <a:solidFill>
                  <a:schemeClr val="bg1"/>
                </a:solidFill>
              </a:rPr>
              <a:t>?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Countries </a:t>
            </a:r>
            <a:r>
              <a:rPr lang="en-US" sz="1200" dirty="0">
                <a:solidFill>
                  <a:schemeClr val="bg1"/>
                </a:solidFill>
              </a:rPr>
              <a:t>?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~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Scott Base population: unknown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694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DEMOGRAPHICS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3370" y="3429000"/>
            <a:ext cx="1647730" cy="798968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bg2">
                    <a:lumMod val="25000"/>
                  </a:schemeClr>
                </a:solidFill>
                <a:effectLst>
                  <a:glow rad="482600">
                    <a:schemeClr val="bg1">
                      <a:lumMod val="85000"/>
                      <a:alpha val="55000"/>
                    </a:schemeClr>
                  </a:glow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Subtitle 8">
            <a:extLst>
              <a:ext uri="{FF2B5EF4-FFF2-40B4-BE49-F238E27FC236}">
                <a16:creationId xmlns:a16="http://schemas.microsoft.com/office/drawing/2014/main" id="{C968EFDB-9631-4D4F-BE3C-4B5BD42509B2}"/>
              </a:ext>
            </a:extLst>
          </p:cNvPr>
          <p:cNvSpPr txBox="1">
            <a:spLocks/>
          </p:cNvSpPr>
          <p:nvPr/>
        </p:nvSpPr>
        <p:spPr>
          <a:xfrm>
            <a:off x="8952843" y="2633028"/>
            <a:ext cx="1015022" cy="47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Subtitle 8">
            <a:extLst>
              <a:ext uri="{FF2B5EF4-FFF2-40B4-BE49-F238E27FC236}">
                <a16:creationId xmlns:a16="http://schemas.microsoft.com/office/drawing/2014/main" id="{03B9D7F5-407E-4921-91F6-E8E0F3D0D0F6}"/>
              </a:ext>
            </a:extLst>
          </p:cNvPr>
          <p:cNvSpPr txBox="1">
            <a:spLocks/>
          </p:cNvSpPr>
          <p:nvPr/>
        </p:nvSpPr>
        <p:spPr>
          <a:xfrm>
            <a:off x="14793" y="6037478"/>
            <a:ext cx="12192000" cy="705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alternative coupling: FACT+CHALLENGE combined card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6206616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39AE4C8-A95B-4441-99B7-AEB5941BD3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" t="6026" r="9707" b="5372"/>
          <a:stretch/>
        </p:blipFill>
        <p:spPr>
          <a:xfrm>
            <a:off x="6213003" y="3180370"/>
            <a:ext cx="2521527" cy="17376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15C0D0-5B59-4ABE-9ADF-9F021A102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042" y="2916673"/>
            <a:ext cx="2456871" cy="15614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14" y="2320441"/>
            <a:ext cx="2521527" cy="3120811"/>
          </a:xfrm>
          <a:prstGeom prst="roundRect">
            <a:avLst/>
          </a:prstGeom>
          <a:gradFill flip="none" rotWithShape="1">
            <a:gsLst>
              <a:gs pos="73000">
                <a:schemeClr val="tx1">
                  <a:lumMod val="100000"/>
                </a:schemeClr>
              </a:gs>
              <a:gs pos="27000">
                <a:schemeClr val="tx1"/>
              </a:gs>
              <a:gs pos="50000">
                <a:schemeClr val="bg1">
                  <a:alpha val="11000"/>
                  <a:lumMod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T H E   P A S T</a:t>
            </a: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WINTER 1980</a:t>
            </a: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33 stations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12 countries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~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Scott Base population 11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11 men, 0 women, 0 other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3005" y="2320441"/>
            <a:ext cx="2521527" cy="3120811"/>
          </a:xfrm>
          <a:prstGeom prst="roundRect">
            <a:avLst/>
          </a:prstGeom>
          <a:gradFill flip="none" rotWithShape="1">
            <a:gsLst>
              <a:gs pos="73000">
                <a:schemeClr val="tx1">
                  <a:lumMod val="100000"/>
                </a:schemeClr>
              </a:gs>
              <a:gs pos="27000">
                <a:schemeClr val="tx1"/>
              </a:gs>
              <a:gs pos="50000">
                <a:schemeClr val="bg1">
                  <a:alpha val="0"/>
                  <a:lumMod val="15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T H E   P R E S E N T</a:t>
            </a: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WINTER 2019</a:t>
            </a: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42 stations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20 countries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~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Scott Base population 11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8 men, 3 women, 0 other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DEMOGRAPHICS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4" y="2626789"/>
            <a:ext cx="883271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7" y="2633029"/>
            <a:ext cx="1015023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3" name="Subtitle 8">
            <a:extLst>
              <a:ext uri="{FF2B5EF4-FFF2-40B4-BE49-F238E27FC236}">
                <a16:creationId xmlns:a16="http://schemas.microsoft.com/office/drawing/2014/main" id="{64EA3CBF-EE1F-4568-A795-9B1A0024CEB6}"/>
              </a:ext>
            </a:extLst>
          </p:cNvPr>
          <p:cNvSpPr txBox="1">
            <a:spLocks/>
          </p:cNvSpPr>
          <p:nvPr/>
        </p:nvSpPr>
        <p:spPr>
          <a:xfrm>
            <a:off x="2431448" y="5755345"/>
            <a:ext cx="7790491" cy="564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100" dirty="0">
                <a:latin typeface="Century Gothic" panose="020B0502020202020204" pitchFamily="34" charset="0"/>
              </a:rPr>
              <a:t>Side A photo source:  Scott Base, Antarctica, 1980 </a:t>
            </a:r>
            <a:r>
              <a:rPr lang="en-US" sz="1100" dirty="0" err="1">
                <a:latin typeface="Century Gothic" panose="020B0502020202020204" pitchFamily="34" charset="0"/>
              </a:rPr>
              <a:t>Winterover</a:t>
            </a:r>
            <a:r>
              <a:rPr lang="en-US" sz="1100" dirty="0">
                <a:latin typeface="Century Gothic" panose="020B0502020202020204" pitchFamily="34" charset="0"/>
              </a:rPr>
              <a:t> crew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100" dirty="0">
                <a:latin typeface="Century Gothic" panose="020B0502020202020204" pitchFamily="34" charset="0"/>
              </a:rPr>
              <a:t>Side B photo source:  adam.antarcticanz.govt.nz, 2015-2016 </a:t>
            </a:r>
            <a:r>
              <a:rPr lang="en-US" sz="1100" dirty="0" err="1">
                <a:latin typeface="Century Gothic" panose="020B0502020202020204" pitchFamily="34" charset="0"/>
              </a:rPr>
              <a:t>Winterover</a:t>
            </a:r>
            <a:r>
              <a:rPr lang="en-US" sz="1100" dirty="0">
                <a:latin typeface="Century Gothic" panose="020B0502020202020204" pitchFamily="34" charset="0"/>
              </a:rPr>
              <a:t> Crew, photographer: Anthony Powell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en-US" sz="1100" dirty="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100" dirty="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100" dirty="0">
              <a:latin typeface="Century Gothic" panose="020B0502020202020204" pitchFamily="34" charset="0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en-US" sz="1100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dirty="0"/>
          </a:p>
        </p:txBody>
      </p:sp>
      <p:sp>
        <p:nvSpPr>
          <p:cNvPr id="18" name="Subtitle 8">
            <a:extLst>
              <a:ext uri="{FF2B5EF4-FFF2-40B4-BE49-F238E27FC236}">
                <a16:creationId xmlns:a16="http://schemas.microsoft.com/office/drawing/2014/main" id="{A292A69E-3E28-4B48-8092-6505AE8A8F0B}"/>
              </a:ext>
            </a:extLst>
          </p:cNvPr>
          <p:cNvSpPr txBox="1">
            <a:spLocks/>
          </p:cNvSpPr>
          <p:nvPr/>
        </p:nvSpPr>
        <p:spPr>
          <a:xfrm>
            <a:off x="2431448" y="6218535"/>
            <a:ext cx="7297093" cy="65686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Century Gothic" panose="020B0502020202020204" pitchFamily="34" charset="0"/>
              </a:rPr>
              <a:t>Base &amp; Country numbers derived from </a:t>
            </a:r>
            <a:r>
              <a:rPr lang="en-US" sz="1400" dirty="0">
                <a:latin typeface="Century Gothic" panose="020B0502020202020204" pitchFamily="34" charset="0"/>
                <a:hlinkClick r:id="rId4"/>
              </a:rPr>
              <a:t>https://en.wikipedia.org/wiki/Research_stations_in_Antarctica</a:t>
            </a:r>
            <a:endParaRPr lang="en-US" sz="1400" dirty="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Century Gothic" panose="020B0502020202020204" pitchFamily="34" charset="0"/>
              </a:rPr>
              <a:t>Population numbers derived from photos.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Century Gothic" panose="020B0502020202020204" pitchFamily="34" charset="0"/>
              </a:rPr>
              <a:t>Note: 2019 Statistics are mockups; base/countries are from 2014, and population from 2015-16.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059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14" y="2320441"/>
            <a:ext cx="2521527" cy="3120811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WINTER 1980</a:t>
            </a:r>
          </a:p>
          <a:p>
            <a:pPr algn="ctr"/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SCOTT BASE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ROLES: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Science: 20%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Crew: 80%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Artists: 0%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Other: 0%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3005" y="2320441"/>
            <a:ext cx="2521527" cy="3120811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WINTER 2019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SCOTT BASE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ROLES: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Science: 20%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Crew: 80%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Artists: 0%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Other: 0%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DEMOGRAPHICS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4" y="2626789"/>
            <a:ext cx="883271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7" y="2633029"/>
            <a:ext cx="1015023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6F9BD3-9418-4EE1-9FF2-0C9BA10A51A1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1669022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14" y="2320441"/>
            <a:ext cx="2521527" cy="3120811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ECONOMICS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Tourism Value $0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~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Primary Mode n/a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Avg Length of Stay: 0 days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3005" y="2320441"/>
            <a:ext cx="2521527" cy="3120811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ECONOMICS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Tourism Value $15M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~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Primary Mode: Cruise Ships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Avg Length of Stay 3 days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ECONOMICS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4" y="2626789"/>
            <a:ext cx="883271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7" y="2633029"/>
            <a:ext cx="1015023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475D22-FE3E-44AE-8FFE-60300682F7FF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9200168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14" y="2320441"/>
            <a:ext cx="2521527" cy="3120811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ECONOMICS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BIOPROSPECTING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Pending Krill Patents 0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3005" y="2320441"/>
            <a:ext cx="2521527" cy="3120811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ECONOMICS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BIOPROSPECTING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Pending Krill Patents 1000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ECONOMICS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4" y="2626789"/>
            <a:ext cx="883271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7" y="2633029"/>
            <a:ext cx="1015023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92C347-5E56-4C2B-83D2-81962C1A5E44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589147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14" y="2320441"/>
            <a:ext cx="2521527" cy="3120811"/>
          </a:xfrm>
          <a:prstGeom prst="roundRect">
            <a:avLst/>
          </a:prstGeom>
          <a:noFill/>
          <a:ln w="76200">
            <a:solidFill>
              <a:srgbClr val="FB4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PENGUIN POPULATIONS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~</a:t>
            </a:r>
          </a:p>
          <a:p>
            <a:pPr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Gentoo: 200,000</a:t>
            </a:r>
          </a:p>
          <a:p>
            <a:pPr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Chinstrap: 3,000,000</a:t>
            </a:r>
          </a:p>
          <a:p>
            <a:pPr algn="ctr">
              <a:spcAft>
                <a:spcPts val="300"/>
              </a:spcAft>
            </a:pPr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Adelie</a:t>
            </a: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: 1,800,000</a:t>
            </a:r>
          </a:p>
          <a:p>
            <a:pPr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Emperor: 600,000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3005" y="2320441"/>
            <a:ext cx="2521527" cy="3120811"/>
          </a:xfrm>
          <a:prstGeom prst="roundRect">
            <a:avLst/>
          </a:prstGeom>
          <a:noFill/>
          <a:ln w="76200">
            <a:solidFill>
              <a:srgbClr val="FB4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PENGUIN POPULATIONS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~</a:t>
            </a:r>
          </a:p>
          <a:p>
            <a:pPr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Gentoo: 400,000</a:t>
            </a:r>
          </a:p>
          <a:p>
            <a:pPr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Chinstrap: 2,000,000</a:t>
            </a:r>
          </a:p>
          <a:p>
            <a:pPr algn="ctr">
              <a:spcAft>
                <a:spcPts val="300"/>
              </a:spcAft>
            </a:pPr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Adelie</a:t>
            </a: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: 2,150,000</a:t>
            </a:r>
          </a:p>
          <a:p>
            <a:pPr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Emperor: 400,000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ECOLOGICAL PROCESSES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4" y="2626789"/>
            <a:ext cx="883271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7" y="2633029"/>
            <a:ext cx="1015023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21EF92-A5BB-4557-ADC4-A8FD084A6EC2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18643949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14" y="2320441"/>
            <a:ext cx="2521527" cy="3120811"/>
          </a:xfrm>
          <a:prstGeom prst="roundRect">
            <a:avLst/>
          </a:pr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POLICIES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GLOBAL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The Antarctic Treaty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3005" y="2320441"/>
            <a:ext cx="2521527" cy="3120811"/>
          </a:xfrm>
          <a:prstGeom prst="roundRect">
            <a:avLst/>
          </a:pr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POLICIES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GLOBAL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The Antarctic Treaty + Annexes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Madrid Protocol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CCAMLR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CCAS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POLICIES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4" y="2626789"/>
            <a:ext cx="883271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7" y="2633029"/>
            <a:ext cx="1015023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B1C519-E1A1-494C-BE17-F92BF188E4D5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8809019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14" y="2320441"/>
            <a:ext cx="2521527" cy="3120811"/>
          </a:xfrm>
          <a:prstGeom prst="round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SOCIETAL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ARTS &amp; MEDIA: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Prose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Poetry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Photography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Film: Documentary &amp; Animated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Paintings + Illustrations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Comic Books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3005" y="2320441"/>
            <a:ext cx="2521527" cy="3120811"/>
          </a:xfrm>
          <a:prstGeom prst="round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SOCIETAL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ARTS &amp; MEDIA: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Prose, Poetry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Photography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Film &amp; Video: Narrative, Documentary, &amp; Animated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Paintings + Illustrations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Comic Books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TV Series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Theatre, Musicals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Computer Games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SOCIETAL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4" y="2626789"/>
            <a:ext cx="883271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7" y="2633029"/>
            <a:ext cx="1015023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B7D787-1B22-474D-A7C3-F3E75D0F0B2A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3076509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14" y="2320441"/>
            <a:ext cx="2521527" cy="3120811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SCIENCE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Glacialogy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Weather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Atmospherics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Zoology: Terrestrial &amp; Marine Fauna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Physics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Social Science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3005" y="2320441"/>
            <a:ext cx="2521527" cy="3120811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SCIENCE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Glacialogy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Weather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Atmospherics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Climate Change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Zoology: Terrestrial &amp; Marine Fauna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Physics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Astronomy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Social Science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Ecosystems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SCIENCE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4" y="2626789"/>
            <a:ext cx="883271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7" y="2633029"/>
            <a:ext cx="1015023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776DE6-0D39-407B-BE49-F3CCD9DFDB6D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5327526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14" y="2320441"/>
            <a:ext cx="2521527" cy="3120811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COMMUNICATIONS: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Radio,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Snail Mail,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Voice via Satellite Uplink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3005" y="2320441"/>
            <a:ext cx="2521527" cy="3120811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COMMUNICATIONS: 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Radio,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Snail Mail,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Satellite Phones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Satellite Internet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Email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Social Media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TECHNOLOGY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4" y="2626789"/>
            <a:ext cx="883271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7" y="2633029"/>
            <a:ext cx="1015023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E6B407-5F07-43B8-9327-2115E5A9D1CB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20617650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FACT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3192714" y="2320441"/>
            <a:ext cx="2521527" cy="3120811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A S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1979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TRANSPORTATION: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INTERCONTINENTAL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Ships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Airplanes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ON ICE</a:t>
            </a:r>
          </a:p>
          <a:p>
            <a:pPr lvl="0" algn="ctr"/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Hagglund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Skidoos, </a:t>
            </a:r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Helis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Sleds – Dog &amp; Human</a:t>
            </a:r>
          </a:p>
          <a:p>
            <a:pPr lvl="0" algn="ctr"/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Skiis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7763D6-5E5B-4AB7-A220-9471EEC2686B}"/>
              </a:ext>
            </a:extLst>
          </p:cNvPr>
          <p:cNvSpPr/>
          <p:nvPr/>
        </p:nvSpPr>
        <p:spPr>
          <a:xfrm>
            <a:off x="6213005" y="2320441"/>
            <a:ext cx="2521527" cy="3120811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P R E S E N T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2019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TRANSPORTATION: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INTERCONTINENTAL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Ships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Airplanes</a:t>
            </a:r>
          </a:p>
          <a:p>
            <a:pPr lvl="0"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ON ICE</a:t>
            </a:r>
          </a:p>
          <a:p>
            <a:pPr lvl="0" algn="ctr"/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Hagglund</a:t>
            </a: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, Buses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Skidoos, </a:t>
            </a:r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Helis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Sleds – Human</a:t>
            </a:r>
          </a:p>
          <a:p>
            <a:pPr lvl="0" algn="ctr"/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Skiis</a:t>
            </a:r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category: TECHNOLOGY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D216C21E-9456-4416-8228-52D476A4D07D}"/>
              </a:ext>
            </a:extLst>
          </p:cNvPr>
          <p:cNvSpPr txBox="1">
            <a:spLocks/>
          </p:cNvSpPr>
          <p:nvPr/>
        </p:nvSpPr>
        <p:spPr>
          <a:xfrm>
            <a:off x="2123454" y="2626789"/>
            <a:ext cx="883271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17" name="Subtitle 8">
            <a:extLst>
              <a:ext uri="{FF2B5EF4-FFF2-40B4-BE49-F238E27FC236}">
                <a16:creationId xmlns:a16="http://schemas.microsoft.com/office/drawing/2014/main" id="{63D7F25C-025C-43D1-A0CE-83A04F3E72F1}"/>
              </a:ext>
            </a:extLst>
          </p:cNvPr>
          <p:cNvSpPr txBox="1">
            <a:spLocks/>
          </p:cNvSpPr>
          <p:nvPr/>
        </p:nvSpPr>
        <p:spPr>
          <a:xfrm>
            <a:off x="8952847" y="2633029"/>
            <a:ext cx="1015023" cy="47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Side 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14E746-EB93-4A83-9D88-FCD0559456FF}"/>
              </a:ext>
            </a:extLst>
          </p:cNvPr>
          <p:cNvSpPr txBox="1"/>
          <p:nvPr/>
        </p:nvSpPr>
        <p:spPr>
          <a:xfrm>
            <a:off x="9494520" y="6404460"/>
            <a:ext cx="269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 details are mockups.</a:t>
            </a:r>
          </a:p>
        </p:txBody>
      </p:sp>
    </p:spTree>
    <p:extLst>
      <p:ext uri="{BB962C8B-B14F-4D97-AF65-F5344CB8AC3E}">
        <p14:creationId xmlns:p14="http://schemas.microsoft.com/office/powerpoint/2010/main" val="27657419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2899909" y="2321885"/>
            <a:ext cx="2521527" cy="3120811"/>
          </a:xfrm>
          <a:prstGeom prst="roundRect">
            <a:avLst/>
          </a:prstGeom>
          <a:gradFill flip="none" rotWithShape="1">
            <a:gsLst>
              <a:gs pos="73000">
                <a:schemeClr val="tx1">
                  <a:lumMod val="100000"/>
                </a:schemeClr>
              </a:gs>
              <a:gs pos="27000">
                <a:schemeClr val="tx1"/>
              </a:gs>
              <a:gs pos="50000">
                <a:schemeClr val="bg1">
                  <a:alpha val="11000"/>
                  <a:lumMod val="40000"/>
                </a:schemeClr>
              </a:gs>
            </a:gsLst>
            <a:lin ang="16200000" scaled="1"/>
            <a:tileRect/>
          </a:gradFill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WINTER 2039</a:t>
            </a: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Stations ?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Countries ?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~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Scott Base population: unknown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36801" y="3385173"/>
            <a:ext cx="1647731" cy="798968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6418730-B22C-4BC8-A1ED-1887883724A7}"/>
              </a:ext>
            </a:extLst>
          </p:cNvPr>
          <p:cNvSpPr/>
          <p:nvPr/>
        </p:nvSpPr>
        <p:spPr>
          <a:xfrm>
            <a:off x="6672923" y="2321885"/>
            <a:ext cx="2521527" cy="312081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DEMOGRAPHICS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WINTER 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SCOTT BASE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ROLES: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Science: ? 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Crew:  ? 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Artists:  ? %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Other:  ? %</a:t>
            </a: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D3FA71A0-C6DE-429E-A94A-5422F4FBF816}"/>
              </a:ext>
            </a:extLst>
          </p:cNvPr>
          <p:cNvSpPr txBox="1">
            <a:spLocks/>
          </p:cNvSpPr>
          <p:nvPr/>
        </p:nvSpPr>
        <p:spPr>
          <a:xfrm>
            <a:off x="7462110" y="3290812"/>
            <a:ext cx="1035169" cy="656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/>
              <a:t>?</a:t>
            </a:r>
            <a:endParaRPr lang="en-US" sz="6600" dirty="0"/>
          </a:p>
        </p:txBody>
      </p:sp>
      <p:sp>
        <p:nvSpPr>
          <p:cNvPr id="8" name="Subtitle 8">
            <a:extLst>
              <a:ext uri="{FF2B5EF4-FFF2-40B4-BE49-F238E27FC236}">
                <a16:creationId xmlns:a16="http://schemas.microsoft.com/office/drawing/2014/main" id="{474D6722-B18C-452E-ADF2-2BC2EE70424E}"/>
              </a:ext>
            </a:extLst>
          </p:cNvPr>
          <p:cNvSpPr txBox="1">
            <a:spLocks/>
          </p:cNvSpPr>
          <p:nvPr/>
        </p:nvSpPr>
        <p:spPr>
          <a:xfrm>
            <a:off x="0" y="1514764"/>
            <a:ext cx="12192000" cy="613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DEMOGRAPHICS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7508371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6276112" y="2321885"/>
            <a:ext cx="2521527" cy="312081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ECOLOGY</a:t>
            </a:r>
          </a:p>
          <a:p>
            <a:pPr lvl="0"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lvl="0"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lvl="0"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PENGUIN POPULATIONS</a:t>
            </a:r>
          </a:p>
          <a:p>
            <a:pPr lvl="0"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~</a:t>
            </a:r>
          </a:p>
          <a:p>
            <a:pPr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Gentoo: trend?</a:t>
            </a:r>
          </a:p>
          <a:p>
            <a:pPr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Chinstrap: trend?</a:t>
            </a:r>
          </a:p>
          <a:p>
            <a:pPr algn="ctr">
              <a:spcAft>
                <a:spcPts val="300"/>
              </a:spcAft>
            </a:pPr>
            <a:r>
              <a:rPr lang="en-US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Adelie</a:t>
            </a: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: trend?</a:t>
            </a:r>
          </a:p>
          <a:p>
            <a:pPr algn="ctr">
              <a:spcAft>
                <a:spcPts val="300"/>
              </a:spcAft>
            </a:pP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Emperor: trend?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65299" y="3290812"/>
            <a:ext cx="1035169" cy="656173"/>
          </a:xfrm>
        </p:spPr>
        <p:txBody>
          <a:bodyPr>
            <a:noAutofit/>
          </a:bodyPr>
          <a:lstStyle/>
          <a:p>
            <a:r>
              <a:rPr lang="en-US" sz="6600" dirty="0"/>
              <a:t>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649F885-FBD0-438A-9B59-691DDFE2AA66}"/>
              </a:ext>
            </a:extLst>
          </p:cNvPr>
          <p:cNvSpPr/>
          <p:nvPr/>
        </p:nvSpPr>
        <p:spPr>
          <a:xfrm>
            <a:off x="9028543" y="2321885"/>
            <a:ext cx="2521527" cy="312081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POLICIES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pt-BR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pt-BR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GLOBAL?</a:t>
            </a:r>
          </a:p>
          <a:p>
            <a:pPr lvl="0" algn="ctr"/>
            <a:r>
              <a:rPr lang="pt-BR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REGIONAL?</a:t>
            </a:r>
          </a:p>
          <a:p>
            <a:pPr lvl="0" algn="ctr"/>
            <a:endParaRPr lang="pt-BR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pt-BR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New?</a:t>
            </a:r>
          </a:p>
          <a:p>
            <a:pPr lvl="0" algn="ctr"/>
            <a:r>
              <a:rPr lang="pt-BR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Old?</a:t>
            </a:r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0A613CEF-DCE6-49F2-BC23-3221CCB0E269}"/>
              </a:ext>
            </a:extLst>
          </p:cNvPr>
          <p:cNvSpPr txBox="1">
            <a:spLocks/>
          </p:cNvSpPr>
          <p:nvPr/>
        </p:nvSpPr>
        <p:spPr>
          <a:xfrm>
            <a:off x="9817730" y="3290812"/>
            <a:ext cx="1035169" cy="656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5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9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4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8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4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/>
              <a:t>?</a:t>
            </a:r>
            <a:endParaRPr lang="en-US" sz="6600" dirty="0"/>
          </a:p>
        </p:txBody>
      </p:sp>
      <p:sp>
        <p:nvSpPr>
          <p:cNvPr id="10" name="Subtitle 8">
            <a:extLst>
              <a:ext uri="{FF2B5EF4-FFF2-40B4-BE49-F238E27FC236}">
                <a16:creationId xmlns:a16="http://schemas.microsoft.com/office/drawing/2014/main" id="{1A3BAF6F-94DE-4721-A9AF-17E93E36123E}"/>
              </a:ext>
            </a:extLst>
          </p:cNvPr>
          <p:cNvSpPr txBox="1">
            <a:spLocks/>
          </p:cNvSpPr>
          <p:nvPr/>
        </p:nvSpPr>
        <p:spPr>
          <a:xfrm>
            <a:off x="0" y="1162700"/>
            <a:ext cx="12192000" cy="96542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							ECOLOGICAL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		ECONOMICS                         PROCESSES	    POLICIES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ABE87AD-4E11-4D88-AF4F-F0C31484EB8D}"/>
              </a:ext>
            </a:extLst>
          </p:cNvPr>
          <p:cNvSpPr/>
          <p:nvPr/>
        </p:nvSpPr>
        <p:spPr>
          <a:xfrm>
            <a:off x="660228" y="2321885"/>
            <a:ext cx="2521527" cy="312081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ECONOMICS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Tourism Value Per Year ?</a:t>
            </a: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~</a:t>
            </a: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Primary Mode ?</a:t>
            </a:r>
          </a:p>
          <a:p>
            <a:pPr lvl="0" algn="ctr"/>
            <a:endParaRPr lang="en-US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Avg Length of Stay: ?</a:t>
            </a:r>
          </a:p>
        </p:txBody>
      </p:sp>
      <p:sp>
        <p:nvSpPr>
          <p:cNvPr id="12" name="Subtitle 4">
            <a:extLst>
              <a:ext uri="{FF2B5EF4-FFF2-40B4-BE49-F238E27FC236}">
                <a16:creationId xmlns:a16="http://schemas.microsoft.com/office/drawing/2014/main" id="{F89A14CA-528F-4186-B479-77E4AB497CF2}"/>
              </a:ext>
            </a:extLst>
          </p:cNvPr>
          <p:cNvSpPr txBox="1">
            <a:spLocks/>
          </p:cNvSpPr>
          <p:nvPr/>
        </p:nvSpPr>
        <p:spPr>
          <a:xfrm>
            <a:off x="1449415" y="3290812"/>
            <a:ext cx="1035169" cy="656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5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9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4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8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4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/>
              <a:t>?</a:t>
            </a:r>
            <a:endParaRPr lang="en-US" sz="66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1BB4992-0D91-4D55-A1C3-DCBD44D5F8F7}"/>
              </a:ext>
            </a:extLst>
          </p:cNvPr>
          <p:cNvSpPr/>
          <p:nvPr/>
        </p:nvSpPr>
        <p:spPr>
          <a:xfrm>
            <a:off x="3403589" y="2321885"/>
            <a:ext cx="2521527" cy="312081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ECONOMICS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BIOPROSPECTING</a:t>
            </a:r>
          </a:p>
          <a:p>
            <a:pPr lvl="0" algn="ctr"/>
            <a:endParaRPr lang="en-US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Pending Patents ?</a:t>
            </a: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# of Species of Interest ?</a:t>
            </a:r>
          </a:p>
        </p:txBody>
      </p:sp>
      <p:sp>
        <p:nvSpPr>
          <p:cNvPr id="15" name="Subtitle 4">
            <a:extLst>
              <a:ext uri="{FF2B5EF4-FFF2-40B4-BE49-F238E27FC236}">
                <a16:creationId xmlns:a16="http://schemas.microsoft.com/office/drawing/2014/main" id="{BF7CA35C-79C3-4354-89FA-2E9528E71F71}"/>
              </a:ext>
            </a:extLst>
          </p:cNvPr>
          <p:cNvSpPr txBox="1">
            <a:spLocks/>
          </p:cNvSpPr>
          <p:nvPr/>
        </p:nvSpPr>
        <p:spPr>
          <a:xfrm>
            <a:off x="4192776" y="3290812"/>
            <a:ext cx="1035169" cy="656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/>
              <a:t>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3957675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D5C6-1A40-457B-8EB8-A2D3199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"/>
            <a:ext cx="12192000" cy="116269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Century Gothic" panose="020B0502020202020204" pitchFamily="34" charset="0"/>
              </a:rPr>
              <a:t>CHALLENGE Cards</a:t>
            </a:r>
            <a:endParaRPr lang="en-US" sz="4800" dirty="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F09F-B33A-4EF5-B669-4EFD077A5F28}"/>
              </a:ext>
            </a:extLst>
          </p:cNvPr>
          <p:cNvSpPr/>
          <p:nvPr/>
        </p:nvSpPr>
        <p:spPr>
          <a:xfrm>
            <a:off x="651182" y="2321885"/>
            <a:ext cx="2521527" cy="312081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TECHNOLOGY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Modes of Communication ?</a:t>
            </a:r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6B82F24F-3070-464C-8B61-8575DF062C3E}"/>
              </a:ext>
            </a:extLst>
          </p:cNvPr>
          <p:cNvSpPr txBox="1">
            <a:spLocks/>
          </p:cNvSpPr>
          <p:nvPr/>
        </p:nvSpPr>
        <p:spPr>
          <a:xfrm>
            <a:off x="0" y="1514764"/>
            <a:ext cx="12192000" cy="613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latin typeface="Century Gothic" panose="020B0502020202020204" pitchFamily="34" charset="0"/>
              </a:rPr>
              <a:t>                  TECHNOLOGY                         SOCIETAL            SCIENCE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CD4E29-8C57-4097-BA88-88324E48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369" y="3290812"/>
            <a:ext cx="1035169" cy="656173"/>
          </a:xfrm>
        </p:spPr>
        <p:txBody>
          <a:bodyPr>
            <a:noAutofit/>
          </a:bodyPr>
          <a:lstStyle/>
          <a:p>
            <a:r>
              <a:rPr lang="en-US" sz="6600" dirty="0"/>
              <a:t>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C5B604-0670-44FF-B995-49BEC9CA5050}"/>
              </a:ext>
            </a:extLst>
          </p:cNvPr>
          <p:cNvSpPr/>
          <p:nvPr/>
        </p:nvSpPr>
        <p:spPr>
          <a:xfrm>
            <a:off x="3394367" y="2321885"/>
            <a:ext cx="2521527" cy="312081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TECHNOLOGY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TRANSPORTATION</a:t>
            </a:r>
          </a:p>
          <a:p>
            <a:pPr lvl="0" algn="ctr"/>
            <a:endParaRPr lang="en-US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INTERCONTINENTAL ?</a:t>
            </a: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ON ICE ?</a:t>
            </a:r>
          </a:p>
          <a:p>
            <a:pPr lvl="0" algn="ctr"/>
            <a:endParaRPr lang="en-US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Land, Air, Sea</a:t>
            </a: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60463687-01BD-4340-BD87-61312C814085}"/>
              </a:ext>
            </a:extLst>
          </p:cNvPr>
          <p:cNvSpPr txBox="1">
            <a:spLocks/>
          </p:cNvSpPr>
          <p:nvPr/>
        </p:nvSpPr>
        <p:spPr>
          <a:xfrm>
            <a:off x="4183554" y="3290812"/>
            <a:ext cx="1035169" cy="656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5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9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4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8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4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/>
              <a:t>?</a:t>
            </a:r>
            <a:endParaRPr lang="en-US" sz="66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CD58353-89E7-485C-B0C7-4B49DEAD9145}"/>
              </a:ext>
            </a:extLst>
          </p:cNvPr>
          <p:cNvSpPr/>
          <p:nvPr/>
        </p:nvSpPr>
        <p:spPr>
          <a:xfrm>
            <a:off x="6276115" y="2321885"/>
            <a:ext cx="2521527" cy="312081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SOCIETAL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TYPES OF ART &amp; MEDIA ?</a:t>
            </a:r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6A1AC0C8-9F79-4441-A13E-5FEA95593814}"/>
              </a:ext>
            </a:extLst>
          </p:cNvPr>
          <p:cNvSpPr txBox="1">
            <a:spLocks/>
          </p:cNvSpPr>
          <p:nvPr/>
        </p:nvSpPr>
        <p:spPr>
          <a:xfrm>
            <a:off x="7065302" y="3290812"/>
            <a:ext cx="1035169" cy="656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5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9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4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8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4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/>
              <a:t>?</a:t>
            </a:r>
            <a:endParaRPr lang="en-US" sz="66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73A7286-393C-4CC2-AE7D-49F01CFF3959}"/>
              </a:ext>
            </a:extLst>
          </p:cNvPr>
          <p:cNvSpPr/>
          <p:nvPr/>
        </p:nvSpPr>
        <p:spPr>
          <a:xfrm>
            <a:off x="9019313" y="2321885"/>
            <a:ext cx="2521527" cy="312081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SCIENCE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T H E   F U T U R 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2039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Types of Research and/or Other Priorities ?</a:t>
            </a:r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E5CCF450-792F-4234-AB8B-52133AC8CE21}"/>
              </a:ext>
            </a:extLst>
          </p:cNvPr>
          <p:cNvSpPr txBox="1">
            <a:spLocks/>
          </p:cNvSpPr>
          <p:nvPr/>
        </p:nvSpPr>
        <p:spPr>
          <a:xfrm>
            <a:off x="9808500" y="3290812"/>
            <a:ext cx="1035169" cy="656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5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9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4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8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4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indent="0" algn="ctr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/>
              <a:t>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328319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2619</Words>
  <Application>Microsoft Office PowerPoint</Application>
  <PresentationFormat>Widescreen</PresentationFormat>
  <Paragraphs>1098</Paragraphs>
  <Slides>42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Century Gothic</vt:lpstr>
      <vt:lpstr>Office Theme</vt:lpstr>
      <vt:lpstr>LENS Cards</vt:lpstr>
      <vt:lpstr>LENS Cards</vt:lpstr>
      <vt:lpstr>LENS Cards</vt:lpstr>
      <vt:lpstr>LENS Cards</vt:lpstr>
      <vt:lpstr>LENS Cards</vt:lpstr>
      <vt:lpstr>LENS Cards</vt:lpstr>
      <vt:lpstr>LENS Cards</vt:lpstr>
      <vt:lpstr>FACT Cards</vt:lpstr>
      <vt:lpstr>CHALLENGE Cards</vt:lpstr>
      <vt:lpstr>FACT Cards</vt:lpstr>
      <vt:lpstr>CHALLENGE Cards</vt:lpstr>
      <vt:lpstr>FACT Cards</vt:lpstr>
      <vt:lpstr>CHALLENGE Cards</vt:lpstr>
      <vt:lpstr>FACT Cards</vt:lpstr>
      <vt:lpstr>CHALLENGE Cards</vt:lpstr>
      <vt:lpstr>FACT Cards</vt:lpstr>
      <vt:lpstr>CHALLENGE Cards</vt:lpstr>
      <vt:lpstr>FACT Cards</vt:lpstr>
      <vt:lpstr>CHALLENGE Cards</vt:lpstr>
      <vt:lpstr>FACT Cards</vt:lpstr>
      <vt:lpstr>CHALLENGE Cards</vt:lpstr>
      <vt:lpstr>FACT Cards</vt:lpstr>
      <vt:lpstr>CHALLENGE Cards</vt:lpstr>
      <vt:lpstr>FACT Cards</vt:lpstr>
      <vt:lpstr>CHALLENGE Cards</vt:lpstr>
      <vt:lpstr>FACT Cards</vt:lpstr>
      <vt:lpstr>CHALLENGE Cards</vt:lpstr>
      <vt:lpstr>FACT Cards</vt:lpstr>
      <vt:lpstr>CHALLENGE Cards</vt:lpstr>
      <vt:lpstr>FACT Cards</vt:lpstr>
      <vt:lpstr>FACT Cards</vt:lpstr>
      <vt:lpstr>FACT Cards</vt:lpstr>
      <vt:lpstr>FACT Cards</vt:lpstr>
      <vt:lpstr>FACT Cards</vt:lpstr>
      <vt:lpstr>FACT Cards</vt:lpstr>
      <vt:lpstr>FACT Cards</vt:lpstr>
      <vt:lpstr>FACT Cards</vt:lpstr>
      <vt:lpstr>FACT Cards</vt:lpstr>
      <vt:lpstr>FACT Cards</vt:lpstr>
      <vt:lpstr>CHALLENGE Cards</vt:lpstr>
      <vt:lpstr>CHALLENGE Cards</vt:lpstr>
      <vt:lpstr>CHALLENGE Cards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Brainstorming Antarctic Futures Through Gameplay</dc:title>
  <dc:creator>Amit Shalev</dc:creator>
  <cp:lastModifiedBy>Amit Shalev</cp:lastModifiedBy>
  <cp:revision>63</cp:revision>
  <dcterms:created xsi:type="dcterms:W3CDTF">2019-01-31T12:50:59Z</dcterms:created>
  <dcterms:modified xsi:type="dcterms:W3CDTF">2019-03-06T19:40:53Z</dcterms:modified>
</cp:coreProperties>
</file>