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59" r:id="rId5"/>
    <p:sldId id="260" r:id="rId6"/>
    <p:sldId id="266" r:id="rId7"/>
    <p:sldId id="268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65" d="100"/>
          <a:sy n="65" d="100"/>
        </p:scale>
        <p:origin x="1336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50741-24F7-4623-9667-0EF86C9797F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91824-EFCB-4F1F-8A75-0C1E7A9A340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50212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91824-EFCB-4F1F-8A75-0C1E7A9A3405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51867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4DE86-0D0C-45F6-B311-18B21C2E35B8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57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722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462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20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6412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4333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08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52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8886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4702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046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400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B727D-66D1-4CA6-A2E0-72222F2D0210}" type="datetimeFigureOut">
              <a:rPr lang="en-NZ" smtClean="0"/>
              <a:t>29/11/2019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3A1C2-3D42-4564-86EA-6B20260922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30380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2856"/>
          </a:xfrm>
        </p:spPr>
        <p:txBody>
          <a:bodyPr>
            <a:noAutofit/>
          </a:bodyPr>
          <a:lstStyle/>
          <a:p>
            <a:r>
              <a:rPr lang="en-NZ" sz="1600" b="1" dirty="0" smtClean="0">
                <a:solidFill>
                  <a:srgbClr val="FFFF00"/>
                </a:solidFill>
              </a:rPr>
              <a:t>Teaching Māori histories: </a:t>
            </a:r>
            <a:r>
              <a:rPr lang="en-NZ" sz="1600" b="1" dirty="0" smtClean="0"/>
              <a:t>The New Zealand Tomorrow’s Schools reforms (1984-89) and the New Zealand history (curriculum) wars - 1984-2019</a:t>
            </a:r>
            <a:r>
              <a:rPr lang="en-NZ" sz="2000" b="1" dirty="0"/>
              <a:t/>
            </a:r>
            <a:br>
              <a:rPr lang="en-NZ" sz="2000" b="1" dirty="0"/>
            </a:br>
            <a:r>
              <a:rPr lang="en-NZ" sz="2000" dirty="0" smtClean="0"/>
              <a:t/>
            </a:r>
            <a:br>
              <a:rPr lang="en-NZ" sz="2000" dirty="0" smtClean="0"/>
            </a:br>
            <a:r>
              <a:rPr lang="en-NZ" sz="1200" b="1" i="1" dirty="0" smtClean="0">
                <a:solidFill>
                  <a:srgbClr val="FFFF00"/>
                </a:solidFill>
              </a:rPr>
              <a:t>Australasian Association for Research in Education Conference:  </a:t>
            </a:r>
            <a:r>
              <a:rPr lang="en-NZ" sz="1200" b="1" i="1" dirty="0" smtClean="0"/>
              <a:t>Educating for a Socially just World. Brisbane, Queensland, December 1-5, 2019.</a:t>
            </a:r>
            <a:r>
              <a:rPr lang="en-NZ" sz="1800" b="1" dirty="0" smtClean="0"/>
              <a:t/>
            </a:r>
            <a:br>
              <a:rPr lang="en-NZ" sz="1800" b="1" dirty="0" smtClean="0"/>
            </a:br>
            <a:r>
              <a:rPr lang="en-NZ" sz="2000" dirty="0" smtClean="0"/>
              <a:t/>
            </a:r>
            <a:br>
              <a:rPr lang="en-NZ" sz="2000" dirty="0" smtClean="0"/>
            </a:br>
            <a:r>
              <a:rPr lang="en-NZ" sz="1400" dirty="0" smtClean="0">
                <a:solidFill>
                  <a:srgbClr val="FFC000"/>
                </a:solidFill>
              </a:rPr>
              <a:t>Dr Richard Manning: </a:t>
            </a:r>
            <a:r>
              <a:rPr lang="en-NZ" sz="1400" dirty="0" smtClean="0"/>
              <a:t>University of Canterbury, New Zealand.</a:t>
            </a:r>
            <a:endParaRPr lang="en-NZ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20888"/>
            <a:ext cx="7920880" cy="4032448"/>
          </a:xfrm>
        </p:spPr>
      </p:pic>
    </p:spTree>
    <p:extLst>
      <p:ext uri="{BB962C8B-B14F-4D97-AF65-F5344CB8AC3E}">
        <p14:creationId xmlns:p14="http://schemas.microsoft.com/office/powerpoint/2010/main" val="244307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403244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6000" dirty="0" smtClean="0">
                <a:solidFill>
                  <a:srgbClr val="FFFF00"/>
                </a:solidFill>
              </a:rPr>
              <a:t>Overview</a:t>
            </a:r>
            <a:endParaRPr lang="en-NZ" sz="6000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1" y="836712"/>
            <a:ext cx="4021229" cy="6021288"/>
          </a:xfrm>
        </p:spPr>
        <p:txBody>
          <a:bodyPr>
            <a:normAutofit lnSpcReduction="10000"/>
          </a:bodyPr>
          <a:lstStyle/>
          <a:p>
            <a:r>
              <a:rPr lang="en-NZ" sz="2000" b="1" dirty="0" smtClean="0">
                <a:solidFill>
                  <a:srgbClr val="FFFF00"/>
                </a:solidFill>
              </a:rPr>
              <a:t>Setting </a:t>
            </a:r>
            <a:r>
              <a:rPr lang="en-NZ" sz="2000" b="1" dirty="0" smtClean="0">
                <a:solidFill>
                  <a:srgbClr val="FFFF00"/>
                </a:solidFill>
              </a:rPr>
              <a:t>the scene </a:t>
            </a:r>
          </a:p>
          <a:p>
            <a:endParaRPr lang="en-NZ" sz="2000" b="1" dirty="0" smtClean="0">
              <a:solidFill>
                <a:srgbClr val="FFFF00"/>
              </a:solidFill>
            </a:endParaRPr>
          </a:p>
          <a:p>
            <a:r>
              <a:rPr lang="en-NZ" sz="2000" b="1" dirty="0" err="1" smtClean="0">
                <a:solidFill>
                  <a:srgbClr val="FFFF00"/>
                </a:solidFill>
              </a:rPr>
              <a:t>Taha</a:t>
            </a:r>
            <a:r>
              <a:rPr lang="en-NZ" sz="2000" b="1" dirty="0" smtClean="0">
                <a:solidFill>
                  <a:srgbClr val="FFFF00"/>
                </a:solidFill>
              </a:rPr>
              <a:t> Māori </a:t>
            </a:r>
            <a:r>
              <a:rPr lang="en-NZ" sz="2000" b="1" dirty="0" smtClean="0">
                <a:solidFill>
                  <a:srgbClr val="FFC000"/>
                </a:solidFill>
              </a:rPr>
              <a:t>or</a:t>
            </a:r>
            <a:r>
              <a:rPr lang="en-NZ" sz="2000" b="1" dirty="0" smtClean="0">
                <a:solidFill>
                  <a:srgbClr val="FFFF00"/>
                </a:solidFill>
              </a:rPr>
              <a:t> </a:t>
            </a:r>
            <a:r>
              <a:rPr lang="en-NZ" sz="2000" b="1" dirty="0" err="1" smtClean="0"/>
              <a:t>Pākehā</a:t>
            </a:r>
            <a:r>
              <a:rPr lang="en-NZ" sz="2000" b="1" dirty="0" smtClean="0"/>
              <a:t> </a:t>
            </a:r>
            <a:r>
              <a:rPr lang="en-NZ" sz="2000" b="1" dirty="0" smtClean="0"/>
              <a:t>capture?</a:t>
            </a:r>
          </a:p>
          <a:p>
            <a:endParaRPr lang="en-NZ" sz="2000" b="1" dirty="0" smtClean="0">
              <a:solidFill>
                <a:srgbClr val="FFFF00"/>
              </a:solidFill>
            </a:endParaRPr>
          </a:p>
          <a:p>
            <a:r>
              <a:rPr lang="en-NZ" sz="2000" b="1" dirty="0" smtClean="0">
                <a:solidFill>
                  <a:srgbClr val="FFFF00"/>
                </a:solidFill>
              </a:rPr>
              <a:t>“</a:t>
            </a:r>
            <a:r>
              <a:rPr lang="en-NZ" sz="2000" b="1" dirty="0" smtClean="0">
                <a:solidFill>
                  <a:srgbClr val="FFFF00"/>
                </a:solidFill>
              </a:rPr>
              <a:t>PC” gone mad?: </a:t>
            </a:r>
            <a:r>
              <a:rPr lang="en-NZ" sz="2000" b="1" dirty="0" smtClean="0"/>
              <a:t>The 90’s and new millennium mythology of privilege  </a:t>
            </a:r>
            <a:endParaRPr lang="en-NZ" sz="2000" b="1" dirty="0" smtClean="0"/>
          </a:p>
          <a:p>
            <a:endParaRPr lang="en-NZ" sz="2000" b="1" dirty="0" smtClean="0">
              <a:solidFill>
                <a:srgbClr val="FFFF00"/>
              </a:solidFill>
            </a:endParaRPr>
          </a:p>
          <a:p>
            <a:r>
              <a:rPr lang="en-NZ" sz="2000" b="1" dirty="0" smtClean="0">
                <a:solidFill>
                  <a:srgbClr val="FFFF00"/>
                </a:solidFill>
              </a:rPr>
              <a:t>Tudor </a:t>
            </a:r>
            <a:r>
              <a:rPr lang="en-NZ" sz="2000" b="1" dirty="0" smtClean="0">
                <a:solidFill>
                  <a:srgbClr val="FFFF00"/>
                </a:solidFill>
              </a:rPr>
              <a:t>Stuart England </a:t>
            </a:r>
            <a:r>
              <a:rPr lang="en-NZ" sz="2000" b="1" dirty="0" smtClean="0">
                <a:solidFill>
                  <a:srgbClr val="FFFF00"/>
                </a:solidFill>
              </a:rPr>
              <a:t>Day: </a:t>
            </a:r>
            <a:r>
              <a:rPr lang="en-NZ" sz="2000" b="1" dirty="0" smtClean="0"/>
              <a:t>James </a:t>
            </a:r>
            <a:r>
              <a:rPr lang="en-NZ" sz="2000" b="1" dirty="0" err="1" smtClean="0"/>
              <a:t>Belich</a:t>
            </a:r>
            <a:r>
              <a:rPr lang="en-NZ" sz="2000" b="1" dirty="0" smtClean="0"/>
              <a:t> (2002); a new NZ curriculum (2007), </a:t>
            </a:r>
            <a:r>
              <a:rPr lang="en-NZ" sz="2000" b="1" dirty="0" smtClean="0"/>
              <a:t>and the findings of Manning (2009</a:t>
            </a:r>
            <a:r>
              <a:rPr lang="en-NZ" sz="2000" b="1" dirty="0" smtClean="0"/>
              <a:t>)</a:t>
            </a:r>
          </a:p>
          <a:p>
            <a:endParaRPr lang="en-NZ" sz="2000" dirty="0"/>
          </a:p>
          <a:p>
            <a:r>
              <a:rPr lang="en-NZ" sz="2000" b="1" dirty="0" smtClean="0">
                <a:solidFill>
                  <a:srgbClr val="FFFF00"/>
                </a:solidFill>
              </a:rPr>
              <a:t>A new history curriculum (2010) and the </a:t>
            </a:r>
            <a:r>
              <a:rPr lang="en-NZ" sz="2000" b="1" dirty="0" smtClean="0">
                <a:solidFill>
                  <a:srgbClr val="FFFF00"/>
                </a:solidFill>
              </a:rPr>
              <a:t>Ōtorohanga College petition (</a:t>
            </a:r>
            <a:r>
              <a:rPr lang="en-NZ" sz="2000" b="1" dirty="0" smtClean="0"/>
              <a:t>History </a:t>
            </a:r>
            <a:r>
              <a:rPr lang="en-NZ" sz="2000" b="1" dirty="0" smtClean="0"/>
              <a:t>repeats itself</a:t>
            </a:r>
            <a:r>
              <a:rPr lang="en-NZ" sz="2000" b="1" dirty="0" smtClean="0">
                <a:solidFill>
                  <a:srgbClr val="FFFF00"/>
                </a:solidFill>
              </a:rPr>
              <a:t>)</a:t>
            </a:r>
          </a:p>
          <a:p>
            <a:endParaRPr lang="en-NZ" sz="2000" b="1" dirty="0" smtClean="0">
              <a:solidFill>
                <a:srgbClr val="FFFF00"/>
              </a:solidFill>
            </a:endParaRPr>
          </a:p>
          <a:p>
            <a:r>
              <a:rPr lang="en-NZ" sz="2000" b="1" dirty="0" smtClean="0">
                <a:solidFill>
                  <a:srgbClr val="FFFF00"/>
                </a:solidFill>
              </a:rPr>
              <a:t>Conclusion</a:t>
            </a:r>
            <a:r>
              <a:rPr lang="en-NZ" sz="2000" b="1" dirty="0" smtClean="0">
                <a:solidFill>
                  <a:srgbClr val="FFFF00"/>
                </a:solidFill>
              </a:rPr>
              <a:t>: </a:t>
            </a:r>
            <a:r>
              <a:rPr lang="en-NZ" sz="2000" b="1" dirty="0" smtClean="0"/>
              <a:t>Questions that remain unanswered</a:t>
            </a:r>
          </a:p>
          <a:p>
            <a:endParaRPr lang="en-NZ" sz="1200" dirty="0" smtClean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36712"/>
            <a:ext cx="4943259" cy="5111750"/>
          </a:xfrm>
        </p:spPr>
      </p:pic>
    </p:spTree>
    <p:extLst>
      <p:ext uri="{BB962C8B-B14F-4D97-AF65-F5344CB8AC3E}">
        <p14:creationId xmlns:p14="http://schemas.microsoft.com/office/powerpoint/2010/main" val="420711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96" y="785866"/>
            <a:ext cx="3610744" cy="1728192"/>
          </a:xfrm>
        </p:spPr>
        <p:txBody>
          <a:bodyPr>
            <a:normAutofit fontScale="90000"/>
          </a:bodyPr>
          <a:lstStyle/>
          <a:p>
            <a:r>
              <a:rPr lang="en-NZ" dirty="0" smtClean="0">
                <a:solidFill>
                  <a:srgbClr val="FFFF00"/>
                </a:solidFill>
              </a:rPr>
              <a:t/>
            </a:r>
            <a:br>
              <a:rPr lang="en-NZ" dirty="0" smtClean="0">
                <a:solidFill>
                  <a:srgbClr val="FFFF00"/>
                </a:solidFill>
              </a:rPr>
            </a:br>
            <a:r>
              <a:rPr lang="en-NZ" sz="2200" dirty="0" smtClean="0">
                <a:solidFill>
                  <a:srgbClr val="FFFF00"/>
                </a:solidFill>
              </a:rPr>
              <a:t>Setting </a:t>
            </a:r>
            <a:r>
              <a:rPr lang="en-NZ" sz="2200" dirty="0">
                <a:solidFill>
                  <a:srgbClr val="FFFF00"/>
                </a:solidFill>
              </a:rPr>
              <a:t>the </a:t>
            </a:r>
            <a:r>
              <a:rPr lang="en-NZ" sz="2200" dirty="0" smtClean="0">
                <a:solidFill>
                  <a:srgbClr val="FFFF00"/>
                </a:solidFill>
              </a:rPr>
              <a:t>scene: </a:t>
            </a:r>
            <a:r>
              <a:rPr lang="en-NZ" sz="2200" dirty="0">
                <a:solidFill>
                  <a:srgbClr val="FFFF00"/>
                </a:solidFill>
              </a:rPr>
              <a:t/>
            </a:r>
            <a:br>
              <a:rPr lang="en-NZ" sz="2200" dirty="0">
                <a:solidFill>
                  <a:srgbClr val="FFFF00"/>
                </a:solidFill>
              </a:rPr>
            </a:br>
            <a:r>
              <a:rPr lang="en-NZ" sz="2200" dirty="0"/>
              <a:t>The status of Māori histories in schools 1877-1983 (a brief historical overview)</a:t>
            </a:r>
            <a:r>
              <a:rPr lang="en-NZ" dirty="0"/>
              <a:t/>
            </a:r>
            <a:br>
              <a:rPr lang="en-NZ" dirty="0"/>
            </a:br>
            <a:r>
              <a:rPr lang="en-NZ" dirty="0" smtClean="0"/>
              <a:t/>
            </a:r>
            <a:br>
              <a:rPr lang="en-NZ" dirty="0" smtClean="0"/>
            </a:br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1734"/>
            <a:ext cx="4538789" cy="254317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56552" y="6271651"/>
            <a:ext cx="3008313" cy="420597"/>
          </a:xfrm>
        </p:spPr>
        <p:txBody>
          <a:bodyPr>
            <a:normAutofit fontScale="47500" lnSpcReduction="20000"/>
          </a:bodyPr>
          <a:lstStyle/>
          <a:p>
            <a:endParaRPr lang="en-NZ" dirty="0" smtClean="0"/>
          </a:p>
          <a:p>
            <a:r>
              <a:rPr lang="en-NZ" sz="1800" b="1" dirty="0" smtClean="0"/>
              <a:t> </a:t>
            </a:r>
            <a:r>
              <a:rPr lang="en-NZ" sz="2900" b="1" dirty="0" smtClean="0">
                <a:solidFill>
                  <a:srgbClr val="FFC000"/>
                </a:solidFill>
              </a:rPr>
              <a:t>Implications?</a:t>
            </a:r>
            <a:endParaRPr lang="en-NZ" sz="2900" b="1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09438"/>
            <a:ext cx="2736304" cy="37559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59" y="2871193"/>
            <a:ext cx="2846941" cy="3770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1" y="2780928"/>
            <a:ext cx="2951399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851920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en-NZ" dirty="0" smtClean="0">
                <a:solidFill>
                  <a:srgbClr val="FFFF00"/>
                </a:solidFill>
              </a:rPr>
              <a:t>Tomorrow’s Schools: </a:t>
            </a:r>
            <a:r>
              <a:rPr lang="en-NZ" dirty="0" err="1" smtClean="0">
                <a:solidFill>
                  <a:srgbClr val="FFFF00"/>
                </a:solidFill>
              </a:rPr>
              <a:t>Taha</a:t>
            </a:r>
            <a:r>
              <a:rPr lang="en-NZ" dirty="0" smtClean="0">
                <a:solidFill>
                  <a:srgbClr val="FFFF00"/>
                </a:solidFill>
              </a:rPr>
              <a:t> </a:t>
            </a:r>
            <a:r>
              <a:rPr lang="en-NZ" dirty="0" err="1" smtClean="0">
                <a:solidFill>
                  <a:srgbClr val="FFFF00"/>
                </a:solidFill>
              </a:rPr>
              <a:t>Maōri</a:t>
            </a:r>
            <a:r>
              <a:rPr lang="en-NZ" dirty="0" smtClean="0">
                <a:solidFill>
                  <a:srgbClr val="FFFF00"/>
                </a:solidFill>
              </a:rPr>
              <a:t>/</a:t>
            </a:r>
            <a:r>
              <a:rPr lang="en-NZ" dirty="0" err="1" smtClean="0">
                <a:solidFill>
                  <a:srgbClr val="FFFF00"/>
                </a:solidFill>
              </a:rPr>
              <a:t>Pākehā</a:t>
            </a:r>
            <a:r>
              <a:rPr lang="en-NZ" dirty="0" smtClean="0">
                <a:solidFill>
                  <a:srgbClr val="FFFF00"/>
                </a:solidFill>
              </a:rPr>
              <a:t> Capture?</a:t>
            </a:r>
            <a:r>
              <a:rPr lang="en-NZ" dirty="0">
                <a:solidFill>
                  <a:srgbClr val="FFFF00"/>
                </a:solidFill>
              </a:rPr>
              <a:t/>
            </a:r>
            <a:br>
              <a:rPr lang="en-NZ" dirty="0">
                <a:solidFill>
                  <a:srgbClr val="FFFF00"/>
                </a:solidFill>
              </a:rPr>
            </a:br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0"/>
            <a:ext cx="5148064" cy="321297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908721"/>
            <a:ext cx="3995936" cy="1512168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NZ" b="1" dirty="0" smtClean="0"/>
              <a:t>Māori aspirations</a:t>
            </a:r>
            <a:endParaRPr lang="en-NZ" b="1" dirty="0" smtClean="0"/>
          </a:p>
          <a:p>
            <a:pPr marL="285750" indent="-285750">
              <a:buFont typeface="Arial" charset="0"/>
              <a:buChar char="•"/>
            </a:pPr>
            <a:r>
              <a:rPr lang="en-NZ" b="1" dirty="0" smtClean="0"/>
              <a:t>The mixed responses of teachers and bureaucrats </a:t>
            </a:r>
            <a:endParaRPr lang="en-NZ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" y="1988840"/>
            <a:ext cx="3995937" cy="4869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12976"/>
            <a:ext cx="522007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3203848" cy="1628800"/>
          </a:xfrm>
        </p:spPr>
        <p:txBody>
          <a:bodyPr>
            <a:noAutofit/>
          </a:bodyPr>
          <a:lstStyle/>
          <a:p>
            <a:r>
              <a:rPr lang="en-NZ" dirty="0">
                <a:solidFill>
                  <a:srgbClr val="FFFF00"/>
                </a:solidFill>
              </a:rPr>
              <a:t/>
            </a:r>
            <a:br>
              <a:rPr lang="en-NZ" dirty="0">
                <a:solidFill>
                  <a:srgbClr val="FFFF00"/>
                </a:solidFill>
              </a:rPr>
            </a:br>
            <a:endParaRPr lang="en-N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2114"/>
            <a:ext cx="9180003" cy="55061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9512" y="7573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b="1" dirty="0">
                <a:solidFill>
                  <a:srgbClr val="FFFF00"/>
                </a:solidFill>
              </a:rPr>
              <a:t>“PC” gone mad?: </a:t>
            </a:r>
            <a:r>
              <a:rPr lang="en-NZ" b="1" dirty="0" smtClean="0">
                <a:solidFill>
                  <a:srgbClr val="FFFF00"/>
                </a:solidFill>
              </a:rPr>
              <a:t>The ‘new right’ zeitgeist of the 1990s/early 21</a:t>
            </a:r>
            <a:r>
              <a:rPr lang="en-NZ" b="1" baseline="30000" dirty="0" smtClean="0">
                <a:solidFill>
                  <a:srgbClr val="FFFF00"/>
                </a:solidFill>
              </a:rPr>
              <a:t>st</a:t>
            </a:r>
            <a:r>
              <a:rPr lang="en-NZ" b="1" dirty="0" smtClean="0">
                <a:solidFill>
                  <a:srgbClr val="FFFF00"/>
                </a:solidFill>
              </a:rPr>
              <a:t> Century</a:t>
            </a:r>
            <a:endParaRPr lang="en-NZ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b="1" dirty="0"/>
              <a:t>Lobbyists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b="1" dirty="0"/>
              <a:t>Media commentators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b="1" dirty="0"/>
              <a:t>Teachers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3265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4067944" cy="6858000"/>
          </a:xfrm>
        </p:spPr>
        <p:txBody>
          <a:bodyPr/>
          <a:lstStyle/>
          <a:p>
            <a:r>
              <a:rPr lang="en-NZ" sz="2000" b="1" dirty="0">
                <a:solidFill>
                  <a:srgbClr val="FFFF00"/>
                </a:solidFill>
              </a:rPr>
              <a:t>Tudor Stuart England Day (2002</a:t>
            </a:r>
            <a:r>
              <a:rPr lang="en-NZ" sz="2000" b="1" dirty="0" smtClean="0">
                <a:solidFill>
                  <a:srgbClr val="FFFF00"/>
                </a:solidFill>
              </a:rPr>
              <a:t>), a new NZ  Curriculum (2007) and Manning’s doctoral </a:t>
            </a:r>
            <a:r>
              <a:rPr lang="en-NZ" sz="2000" b="1" dirty="0" err="1" smtClean="0">
                <a:solidFill>
                  <a:srgbClr val="FFFF00"/>
                </a:solidFill>
              </a:rPr>
              <a:t>reseach</a:t>
            </a:r>
            <a:r>
              <a:rPr lang="en-NZ" sz="2000" b="1" dirty="0" smtClean="0">
                <a:solidFill>
                  <a:srgbClr val="FFFF00"/>
                </a:solidFill>
              </a:rPr>
              <a:t> findings </a:t>
            </a:r>
            <a:r>
              <a:rPr lang="en-NZ" sz="2000" b="1" dirty="0">
                <a:solidFill>
                  <a:srgbClr val="FFFF00"/>
                </a:solidFill>
              </a:rPr>
              <a:t>(2009):</a:t>
            </a:r>
            <a:endParaRPr lang="en-NZ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/>
              <a:t>James </a:t>
            </a:r>
            <a:r>
              <a:rPr lang="en-NZ" sz="2000" b="1" dirty="0" err="1"/>
              <a:t>Belich’s</a:t>
            </a:r>
            <a:r>
              <a:rPr lang="en-NZ" sz="2000" b="1" dirty="0"/>
              <a:t> assertion re. a “national disgrace</a:t>
            </a:r>
            <a:r>
              <a:rPr lang="en-NZ" sz="2000" b="1" dirty="0" smtClean="0"/>
              <a:t>” (Feb, 2002)</a:t>
            </a:r>
            <a:endParaRPr lang="en-N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/>
              <a:t>The  Ministry of Education responds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/>
              <a:t>The responses of leading teachers of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/>
              <a:t>The hole in the Ministry’s argument (Manning, 2009)</a:t>
            </a:r>
          </a:p>
          <a:p>
            <a:endParaRPr lang="en-NZ" dirty="0"/>
          </a:p>
        </p:txBody>
      </p:sp>
      <p:pic>
        <p:nvPicPr>
          <p:cNvPr id="1026" name="Picture 2" descr="James Belich 20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34210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41bJ9kEWg1L._SX316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51480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94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79512" y="273050"/>
            <a:ext cx="3286001" cy="6036270"/>
          </a:xfrm>
        </p:spPr>
        <p:txBody>
          <a:bodyPr>
            <a:normAutofit fontScale="90000"/>
          </a:bodyPr>
          <a:lstStyle/>
          <a:p>
            <a:r>
              <a:rPr lang="en-NZ" sz="2200" dirty="0">
                <a:solidFill>
                  <a:srgbClr val="FFFF00"/>
                </a:solidFill>
              </a:rPr>
              <a:t>The Ōtorohanga College petition (History repeats </a:t>
            </a:r>
            <a:r>
              <a:rPr lang="en-NZ" sz="2200" dirty="0" smtClean="0">
                <a:solidFill>
                  <a:srgbClr val="FFFF00"/>
                </a:solidFill>
              </a:rPr>
              <a:t>itself?):</a:t>
            </a:r>
            <a:br>
              <a:rPr lang="en-NZ" sz="2200" dirty="0" smtClean="0">
                <a:solidFill>
                  <a:srgbClr val="FFFF00"/>
                </a:solidFill>
              </a:rPr>
            </a:br>
            <a:r>
              <a:rPr lang="en-NZ" sz="2200" dirty="0">
                <a:solidFill>
                  <a:srgbClr val="FFFF00"/>
                </a:solidFill>
              </a:rPr>
              <a:t/>
            </a:r>
            <a:br>
              <a:rPr lang="en-NZ" sz="2200" dirty="0">
                <a:solidFill>
                  <a:srgbClr val="FFFF00"/>
                </a:solidFill>
              </a:rPr>
            </a:br>
            <a:r>
              <a:rPr lang="en-NZ" sz="2200" dirty="0" smtClean="0">
                <a:solidFill>
                  <a:srgbClr val="FFFF00"/>
                </a:solidFill>
              </a:rPr>
              <a:t>* </a:t>
            </a:r>
            <a:r>
              <a:rPr lang="en-NZ" sz="2200" dirty="0" smtClean="0"/>
              <a:t>The petition and </a:t>
            </a:r>
            <a:r>
              <a:rPr lang="en-NZ" sz="2200" dirty="0"/>
              <a:t/>
            </a:r>
            <a:br>
              <a:rPr lang="en-NZ" sz="2200" dirty="0"/>
            </a:br>
            <a:r>
              <a:rPr lang="en-NZ" sz="2200" dirty="0" smtClean="0"/>
              <a:t>the Government’s </a:t>
            </a:r>
            <a:r>
              <a:rPr lang="en-NZ" sz="2200" dirty="0"/>
              <a:t>response (echoes of Manning, </a:t>
            </a:r>
            <a:r>
              <a:rPr lang="en-NZ" sz="2200" dirty="0" smtClean="0"/>
              <a:t>2009?)</a:t>
            </a:r>
            <a:r>
              <a:rPr lang="en-NZ" sz="2200" dirty="0"/>
              <a:t/>
            </a:r>
            <a:br>
              <a:rPr lang="en-NZ" sz="2200" dirty="0"/>
            </a:br>
            <a:r>
              <a:rPr lang="en-NZ" sz="2200" dirty="0" smtClean="0"/>
              <a:t/>
            </a:r>
            <a:br>
              <a:rPr lang="en-NZ" sz="2200" dirty="0" smtClean="0"/>
            </a:br>
            <a:r>
              <a:rPr lang="en-NZ" sz="2200" dirty="0" smtClean="0"/>
              <a:t>* Māori </a:t>
            </a:r>
            <a:r>
              <a:rPr lang="en-NZ" sz="2200" dirty="0"/>
              <a:t>Affairs Select Committee (2018): Manning &amp; Cooper</a:t>
            </a:r>
            <a:br>
              <a:rPr lang="en-NZ" sz="2200" dirty="0"/>
            </a:br>
            <a:r>
              <a:rPr lang="en-NZ" sz="2200" dirty="0" smtClean="0"/>
              <a:t/>
            </a:r>
            <a:br>
              <a:rPr lang="en-NZ" sz="2200" dirty="0" smtClean="0"/>
            </a:br>
            <a:r>
              <a:rPr lang="en-NZ" sz="2200" dirty="0" smtClean="0"/>
              <a:t>* The </a:t>
            </a:r>
            <a:r>
              <a:rPr lang="en-NZ" sz="2200" dirty="0"/>
              <a:t>PM’s announcement2019: A compulsory curriculum (2022-) </a:t>
            </a:r>
            <a:r>
              <a:rPr lang="en-NZ" dirty="0">
                <a:solidFill>
                  <a:srgbClr val="FFFF00"/>
                </a:solidFill>
              </a:rPr>
              <a:t/>
            </a:r>
            <a:br>
              <a:rPr lang="en-NZ" dirty="0">
                <a:solidFill>
                  <a:srgbClr val="FFFF00"/>
                </a:solidFill>
              </a:rPr>
            </a:br>
            <a:endParaRPr lang="en-NZ" dirty="0"/>
          </a:p>
        </p:txBody>
      </p:sp>
      <p:pic>
        <p:nvPicPr>
          <p:cNvPr id="2050" name="Picture 2" descr="The Maori Affairs Select Committee Room at Parliament. 23 Feb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3573016"/>
            <a:ext cx="5663147" cy="3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Otorohanga College petitio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292" y="0"/>
            <a:ext cx="5670368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NZ" sz="3100" b="1" dirty="0">
                <a:solidFill>
                  <a:srgbClr val="FFFF00"/>
                </a:solidFill>
              </a:rPr>
              <a:t>Conclusion: Questions that remain </a:t>
            </a:r>
            <a:r>
              <a:rPr lang="en-NZ" sz="3100" b="1" dirty="0" smtClean="0">
                <a:solidFill>
                  <a:srgbClr val="FFFF00"/>
                </a:solidFill>
              </a:rPr>
              <a:t>unanswered: </a:t>
            </a:r>
            <a:r>
              <a:rPr lang="en-NZ" sz="2200" b="1" dirty="0">
                <a:solidFill>
                  <a:srgbClr val="FFFF00"/>
                </a:solidFill>
              </a:rPr>
              <a:t/>
            </a:r>
            <a:br>
              <a:rPr lang="en-NZ" sz="2200" b="1" dirty="0">
                <a:solidFill>
                  <a:srgbClr val="FFFF00"/>
                </a:solidFill>
              </a:rPr>
            </a:br>
            <a:r>
              <a:rPr lang="en-NZ" sz="2200" b="1" dirty="0"/>
              <a:t>* Questions moving </a:t>
            </a:r>
            <a:r>
              <a:rPr lang="en-NZ" sz="2200" b="1" dirty="0" smtClean="0"/>
              <a:t>forward on both sides of the Tasman Sea:  </a:t>
            </a:r>
            <a:br>
              <a:rPr lang="en-NZ" sz="2200" b="1" dirty="0" smtClean="0"/>
            </a:br>
            <a:r>
              <a:rPr lang="en-NZ" sz="2200" b="1" dirty="0"/>
              <a:t>(</a:t>
            </a:r>
            <a:r>
              <a:rPr lang="en-NZ" sz="2200" b="1" dirty="0" smtClean="0"/>
              <a:t>‘</a:t>
            </a:r>
            <a:r>
              <a:rPr lang="en-NZ" sz="2200" b="1" dirty="0"/>
              <a:t>Who’, ‘what’, ‘how’, ‘where’ ,</a:t>
            </a:r>
            <a:r>
              <a:rPr lang="en-NZ" sz="2200" b="1" dirty="0" smtClean="0"/>
              <a:t> </a:t>
            </a:r>
            <a:r>
              <a:rPr lang="en-NZ" sz="2200" b="1" dirty="0"/>
              <a:t>‘</a:t>
            </a:r>
            <a:r>
              <a:rPr lang="en-NZ" sz="2200" b="1" dirty="0" smtClean="0"/>
              <a:t>when’ and </a:t>
            </a:r>
            <a:r>
              <a:rPr lang="en-NZ" sz="2200" b="1" dirty="0" smtClean="0">
                <a:solidFill>
                  <a:srgbClr val="FFC000"/>
                </a:solidFill>
              </a:rPr>
              <a:t>why?</a:t>
            </a:r>
            <a:r>
              <a:rPr lang="en-NZ" sz="2200" dirty="0" smtClean="0"/>
              <a:t>)</a:t>
            </a:r>
            <a:r>
              <a:rPr lang="en-NZ" dirty="0"/>
              <a:t/>
            </a:r>
            <a:br>
              <a:rPr lang="en-NZ" dirty="0"/>
            </a:br>
            <a:endParaRPr lang="en-NZ" b="1" dirty="0">
              <a:solidFill>
                <a:srgbClr val="FFFF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4644008" cy="5229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646292"/>
            <a:ext cx="4648944" cy="5229200"/>
          </a:xfrm>
        </p:spPr>
      </p:pic>
    </p:spTree>
    <p:extLst>
      <p:ext uri="{BB962C8B-B14F-4D97-AF65-F5344CB8AC3E}">
        <p14:creationId xmlns:p14="http://schemas.microsoft.com/office/powerpoint/2010/main" val="11833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214</Words>
  <Application>Microsoft Office PowerPoint</Application>
  <PresentationFormat>On-screen Show (4:3)</PresentationFormat>
  <Paragraphs>36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Teaching Māori histories: The New Zealand Tomorrow’s Schools reforms (1984-89) and the New Zealand history (curriculum) wars - 1984-2019  Australasian Association for Research in Education Conference:  Educating for a Socially just World. Brisbane, Queensland, December 1-5, 2019.  Dr Richard Manning: University of Canterbury, New Zealand.</vt:lpstr>
      <vt:lpstr>Overview</vt:lpstr>
      <vt:lpstr> Setting the scene:  The status of Māori histories in schools 1877-1983 (a brief historical overview)  </vt:lpstr>
      <vt:lpstr>Tomorrow’s Schools: Taha Maōri/Pākehā Capture? </vt:lpstr>
      <vt:lpstr> </vt:lpstr>
      <vt:lpstr>PowerPoint Presentation</vt:lpstr>
      <vt:lpstr>The Ōtorohanga College petition (History repeats itself?):  * The petition and  the Government’s response (echoes of Manning, 2009?)  * Māori Affairs Select Committee (2018): Manning &amp; Cooper  * The PM’s announcement2019: A compulsory curriculum (2022-)  </vt:lpstr>
      <vt:lpstr>Conclusion: Questions that remain unanswered:  * Questions moving forward on both sides of the Tasman Sea:   (‘Who’, ‘what’, ‘how’, ‘where’ , ‘when’ and why?) </vt:lpstr>
    </vt:vector>
  </TitlesOfParts>
  <Company>University of Canterbury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Place-consciousness and Bronfenbrenner’s ecological systems model: A discussion of recurring issues that undermine the teaching of Indigenous histories in New Zealand and Australian schools that are of relevance to Indigenous peoples of North America.  8th American Indian / Indigenous Teacher Education Conference:  Honoring Place, Community &amp; Culture. Flagstaff, Arizona, June 15-17, 2017.  Dr Richard Manning: University of Canterbury, New Zealand.</dc:title>
  <dc:creator>Richard Manning</dc:creator>
  <cp:lastModifiedBy>Richard Manning</cp:lastModifiedBy>
  <cp:revision>28</cp:revision>
  <dcterms:created xsi:type="dcterms:W3CDTF">2017-06-06T22:17:22Z</dcterms:created>
  <dcterms:modified xsi:type="dcterms:W3CDTF">2019-11-28T23:06:00Z</dcterms:modified>
</cp:coreProperties>
</file>