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11"/>
  </p:notesMasterIdLst>
  <p:sldIdLst>
    <p:sldId id="256" r:id="rId2"/>
    <p:sldId id="258" r:id="rId3"/>
    <p:sldId id="267" r:id="rId4"/>
    <p:sldId id="260" r:id="rId5"/>
    <p:sldId id="263" r:id="rId6"/>
    <p:sldId id="261" r:id="rId7"/>
    <p:sldId id="264" r:id="rId8"/>
    <p:sldId id="268" r:id="rId9"/>
    <p:sldId id="265" r:id="rId10"/>
  </p:sldIdLst>
  <p:sldSz cx="12192000" cy="6858000"/>
  <p:notesSz cx="9939338" cy="6805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85233" autoAdjust="0"/>
  </p:normalViewPr>
  <p:slideViewPr>
    <p:cSldViewPr snapToGrid="0">
      <p:cViewPr varScale="1">
        <p:scale>
          <a:sx n="96" d="100"/>
          <a:sy n="96" d="100"/>
        </p:scale>
        <p:origin x="13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57FC14-2DD9-4057-ADAA-5C7DB61F2996}" type="doc">
      <dgm:prSet loTypeId="urn:microsoft.com/office/officeart/2005/8/layout/rings+Icon" loCatId="relationship" qsTypeId="urn:microsoft.com/office/officeart/2005/8/quickstyle/simple1" qsCatId="simple" csTypeId="urn:microsoft.com/office/officeart/2005/8/colors/accent1_2" csCatId="accent1" phldr="1"/>
      <dgm:spPr/>
    </dgm:pt>
    <dgm:pt modelId="{3459C393-FE8C-4E13-9EC0-D7DD6EE2BEA0}">
      <dgm:prSet phldrT="[Text]" custT="1"/>
      <dgm:spPr/>
      <dgm:t>
        <a:bodyPr/>
        <a:lstStyle/>
        <a:p>
          <a:r>
            <a:rPr lang="en-US" sz="4400" dirty="0" smtClean="0"/>
            <a:t>Equity</a:t>
          </a:r>
          <a:endParaRPr lang="en-US" sz="4400" dirty="0"/>
        </a:p>
      </dgm:t>
    </dgm:pt>
    <dgm:pt modelId="{C4BBA0F7-043E-40CD-BB16-62127F9D8A06}" type="parTrans" cxnId="{4845A1DF-3F80-4D15-874F-CBCD9A3A7F29}">
      <dgm:prSet/>
      <dgm:spPr/>
      <dgm:t>
        <a:bodyPr/>
        <a:lstStyle/>
        <a:p>
          <a:endParaRPr lang="en-US"/>
        </a:p>
      </dgm:t>
    </dgm:pt>
    <dgm:pt modelId="{A04E9C5E-48A3-4BBA-94B2-361C45662542}" type="sibTrans" cxnId="{4845A1DF-3F80-4D15-874F-CBCD9A3A7F29}">
      <dgm:prSet/>
      <dgm:spPr/>
      <dgm:t>
        <a:bodyPr/>
        <a:lstStyle/>
        <a:p>
          <a:endParaRPr lang="en-US"/>
        </a:p>
      </dgm:t>
    </dgm:pt>
    <dgm:pt modelId="{2D73F620-241B-4F4B-876C-DDF677B0BB32}">
      <dgm:prSet phldrT="[Text]" custT="1"/>
      <dgm:spPr/>
      <dgm:t>
        <a:bodyPr/>
        <a:lstStyle/>
        <a:p>
          <a:r>
            <a:rPr lang="en-US" sz="4000" dirty="0" smtClean="0"/>
            <a:t>Research</a:t>
          </a:r>
          <a:endParaRPr lang="en-US" sz="4000" dirty="0"/>
        </a:p>
      </dgm:t>
    </dgm:pt>
    <dgm:pt modelId="{567CA903-C2BF-4B3F-939A-21DA829C47BA}" type="parTrans" cxnId="{5FB35F05-A453-45DB-A92E-74DBF2C5DDBE}">
      <dgm:prSet/>
      <dgm:spPr/>
      <dgm:t>
        <a:bodyPr/>
        <a:lstStyle/>
        <a:p>
          <a:endParaRPr lang="en-US"/>
        </a:p>
      </dgm:t>
    </dgm:pt>
    <dgm:pt modelId="{9C5BAC5A-4FF9-4FE7-8FBE-2470324671CA}" type="sibTrans" cxnId="{5FB35F05-A453-45DB-A92E-74DBF2C5DDBE}">
      <dgm:prSet/>
      <dgm:spPr/>
      <dgm:t>
        <a:bodyPr/>
        <a:lstStyle/>
        <a:p>
          <a:endParaRPr lang="en-US"/>
        </a:p>
      </dgm:t>
    </dgm:pt>
    <dgm:pt modelId="{D07FACB0-4696-4738-BAA6-6D96E1A0EA2F}">
      <dgm:prSet phldrT="[Text]"/>
      <dgm:spPr/>
      <dgm:t>
        <a:bodyPr/>
        <a:lstStyle/>
        <a:p>
          <a:r>
            <a:rPr lang="en-US" dirty="0" smtClean="0"/>
            <a:t>Curriculum</a:t>
          </a:r>
          <a:endParaRPr lang="en-US" dirty="0"/>
        </a:p>
      </dgm:t>
    </dgm:pt>
    <dgm:pt modelId="{928C7A53-CEFD-459D-86BD-4657DE2A8CD0}" type="parTrans" cxnId="{841FB9C5-182D-4633-98CD-66B0063DDD8F}">
      <dgm:prSet/>
      <dgm:spPr/>
      <dgm:t>
        <a:bodyPr/>
        <a:lstStyle/>
        <a:p>
          <a:endParaRPr lang="en-US"/>
        </a:p>
      </dgm:t>
    </dgm:pt>
    <dgm:pt modelId="{E32FA41F-8F10-4BF9-8BF8-CADB0F85A018}" type="sibTrans" cxnId="{841FB9C5-182D-4633-98CD-66B0063DDD8F}">
      <dgm:prSet/>
      <dgm:spPr/>
      <dgm:t>
        <a:bodyPr/>
        <a:lstStyle/>
        <a:p>
          <a:endParaRPr lang="en-US"/>
        </a:p>
      </dgm:t>
    </dgm:pt>
    <dgm:pt modelId="{EBECFF74-3FF5-48CF-9B2F-9A273E0DDBB5}">
      <dgm:prSet/>
      <dgm:spPr/>
      <dgm:t>
        <a:bodyPr/>
        <a:lstStyle/>
        <a:p>
          <a:r>
            <a:rPr lang="en-US" dirty="0" smtClean="0"/>
            <a:t>Leadership</a:t>
          </a:r>
          <a:endParaRPr lang="en-US" dirty="0"/>
        </a:p>
      </dgm:t>
    </dgm:pt>
    <dgm:pt modelId="{D339333B-9C59-4331-A051-B8278B4397EA}" type="parTrans" cxnId="{3D411A85-7FDE-4CF1-89F2-DD6D81C8A8AC}">
      <dgm:prSet/>
      <dgm:spPr/>
      <dgm:t>
        <a:bodyPr/>
        <a:lstStyle/>
        <a:p>
          <a:endParaRPr lang="en-US"/>
        </a:p>
      </dgm:t>
    </dgm:pt>
    <dgm:pt modelId="{B94EE08A-8C93-4C3A-B892-915A20F7DCA7}" type="sibTrans" cxnId="{3D411A85-7FDE-4CF1-89F2-DD6D81C8A8AC}">
      <dgm:prSet/>
      <dgm:spPr/>
      <dgm:t>
        <a:bodyPr/>
        <a:lstStyle/>
        <a:p>
          <a:endParaRPr lang="en-US"/>
        </a:p>
      </dgm:t>
    </dgm:pt>
    <dgm:pt modelId="{1E947EDF-2EFF-48F8-88EF-B038EDF03A7B}" type="pres">
      <dgm:prSet presAssocID="{2457FC14-2DD9-4057-ADAA-5C7DB61F2996}" presName="Name0" presStyleCnt="0">
        <dgm:presLayoutVars>
          <dgm:chMax val="7"/>
          <dgm:dir/>
          <dgm:resizeHandles val="exact"/>
        </dgm:presLayoutVars>
      </dgm:prSet>
      <dgm:spPr/>
    </dgm:pt>
    <dgm:pt modelId="{AB795FA7-5404-4DCD-9BFD-3CAA8A186267}" type="pres">
      <dgm:prSet presAssocID="{2457FC14-2DD9-4057-ADAA-5C7DB61F2996}" presName="ellipse1" presStyleLbl="vennNode1" presStyleIdx="0" presStyleCnt="4" custLinFactNeighborX="-16515" custLinFactNeighborY="30526">
        <dgm:presLayoutVars>
          <dgm:bulletEnabled val="1"/>
        </dgm:presLayoutVars>
      </dgm:prSet>
      <dgm:spPr/>
      <dgm:t>
        <a:bodyPr/>
        <a:lstStyle/>
        <a:p>
          <a:endParaRPr lang="en-US"/>
        </a:p>
      </dgm:t>
    </dgm:pt>
    <dgm:pt modelId="{23B28C66-30FF-4269-9BBB-1B3B8B7A4687}" type="pres">
      <dgm:prSet presAssocID="{2457FC14-2DD9-4057-ADAA-5C7DB61F2996}" presName="ellipse2" presStyleLbl="vennNode1" presStyleIdx="1" presStyleCnt="4" custAng="0" custLinFactNeighborX="-8470" custLinFactNeighborY="24641">
        <dgm:presLayoutVars>
          <dgm:bulletEnabled val="1"/>
        </dgm:presLayoutVars>
      </dgm:prSet>
      <dgm:spPr/>
      <dgm:t>
        <a:bodyPr/>
        <a:lstStyle/>
        <a:p>
          <a:endParaRPr lang="en-US"/>
        </a:p>
      </dgm:t>
    </dgm:pt>
    <dgm:pt modelId="{DE472911-744A-434D-923D-1A75DB6EF9CE}" type="pres">
      <dgm:prSet presAssocID="{2457FC14-2DD9-4057-ADAA-5C7DB61F2996}" presName="ellipse3" presStyleLbl="vennNode1" presStyleIdx="2" presStyleCnt="4" custLinFactNeighborX="-8256" custLinFactNeighborY="7469">
        <dgm:presLayoutVars>
          <dgm:bulletEnabled val="1"/>
        </dgm:presLayoutVars>
      </dgm:prSet>
      <dgm:spPr/>
      <dgm:t>
        <a:bodyPr/>
        <a:lstStyle/>
        <a:p>
          <a:endParaRPr lang="en-US"/>
        </a:p>
      </dgm:t>
    </dgm:pt>
    <dgm:pt modelId="{3A86D8C8-B951-46AB-B7C1-3F0FB34411B9}" type="pres">
      <dgm:prSet presAssocID="{2457FC14-2DD9-4057-ADAA-5C7DB61F2996}" presName="ellipse4" presStyleLbl="vennNode1" presStyleIdx="3" presStyleCnt="4" custLinFactNeighborX="6040" custLinFactNeighborY="-17190">
        <dgm:presLayoutVars>
          <dgm:bulletEnabled val="1"/>
        </dgm:presLayoutVars>
      </dgm:prSet>
      <dgm:spPr/>
      <dgm:t>
        <a:bodyPr/>
        <a:lstStyle/>
        <a:p>
          <a:endParaRPr lang="en-US"/>
        </a:p>
      </dgm:t>
    </dgm:pt>
  </dgm:ptLst>
  <dgm:cxnLst>
    <dgm:cxn modelId="{4845A1DF-3F80-4D15-874F-CBCD9A3A7F29}" srcId="{2457FC14-2DD9-4057-ADAA-5C7DB61F2996}" destId="{3459C393-FE8C-4E13-9EC0-D7DD6EE2BEA0}" srcOrd="0" destOrd="0" parTransId="{C4BBA0F7-043E-40CD-BB16-62127F9D8A06}" sibTransId="{A04E9C5E-48A3-4BBA-94B2-361C45662542}"/>
    <dgm:cxn modelId="{4922B4DA-542E-4483-877C-C20545AC869E}" type="presOf" srcId="{EBECFF74-3FF5-48CF-9B2F-9A273E0DDBB5}" destId="{DE472911-744A-434D-923D-1A75DB6EF9CE}" srcOrd="0" destOrd="0" presId="urn:microsoft.com/office/officeart/2005/8/layout/rings+Icon"/>
    <dgm:cxn modelId="{92E39751-9BA5-4E60-AC0C-BA68C87E92E0}" type="presOf" srcId="{3459C393-FE8C-4E13-9EC0-D7DD6EE2BEA0}" destId="{AB795FA7-5404-4DCD-9BFD-3CAA8A186267}" srcOrd="0" destOrd="0" presId="urn:microsoft.com/office/officeart/2005/8/layout/rings+Icon"/>
    <dgm:cxn modelId="{3D411A85-7FDE-4CF1-89F2-DD6D81C8A8AC}" srcId="{2457FC14-2DD9-4057-ADAA-5C7DB61F2996}" destId="{EBECFF74-3FF5-48CF-9B2F-9A273E0DDBB5}" srcOrd="2" destOrd="0" parTransId="{D339333B-9C59-4331-A051-B8278B4397EA}" sibTransId="{B94EE08A-8C93-4C3A-B892-915A20F7DCA7}"/>
    <dgm:cxn modelId="{475F229F-FC65-4A25-B130-EC62509B5A19}" type="presOf" srcId="{2457FC14-2DD9-4057-ADAA-5C7DB61F2996}" destId="{1E947EDF-2EFF-48F8-88EF-B038EDF03A7B}" srcOrd="0" destOrd="0" presId="urn:microsoft.com/office/officeart/2005/8/layout/rings+Icon"/>
    <dgm:cxn modelId="{528DF68B-7AD4-4639-80A7-D31C9C18C35D}" type="presOf" srcId="{D07FACB0-4696-4738-BAA6-6D96E1A0EA2F}" destId="{3A86D8C8-B951-46AB-B7C1-3F0FB34411B9}" srcOrd="0" destOrd="0" presId="urn:microsoft.com/office/officeart/2005/8/layout/rings+Icon"/>
    <dgm:cxn modelId="{5FB35F05-A453-45DB-A92E-74DBF2C5DDBE}" srcId="{2457FC14-2DD9-4057-ADAA-5C7DB61F2996}" destId="{2D73F620-241B-4F4B-876C-DDF677B0BB32}" srcOrd="1" destOrd="0" parTransId="{567CA903-C2BF-4B3F-939A-21DA829C47BA}" sibTransId="{9C5BAC5A-4FF9-4FE7-8FBE-2470324671CA}"/>
    <dgm:cxn modelId="{841FB9C5-182D-4633-98CD-66B0063DDD8F}" srcId="{2457FC14-2DD9-4057-ADAA-5C7DB61F2996}" destId="{D07FACB0-4696-4738-BAA6-6D96E1A0EA2F}" srcOrd="3" destOrd="0" parTransId="{928C7A53-CEFD-459D-86BD-4657DE2A8CD0}" sibTransId="{E32FA41F-8F10-4BF9-8BF8-CADB0F85A018}"/>
    <dgm:cxn modelId="{C9AD2546-3990-40BD-ABEF-9177E5D281C0}" type="presOf" srcId="{2D73F620-241B-4F4B-876C-DDF677B0BB32}" destId="{23B28C66-30FF-4269-9BBB-1B3B8B7A4687}" srcOrd="0" destOrd="0" presId="urn:microsoft.com/office/officeart/2005/8/layout/rings+Icon"/>
    <dgm:cxn modelId="{7F029C8B-38FA-41A8-9A3D-BEE215FE913A}" type="presParOf" srcId="{1E947EDF-2EFF-48F8-88EF-B038EDF03A7B}" destId="{AB795FA7-5404-4DCD-9BFD-3CAA8A186267}" srcOrd="0" destOrd="0" presId="urn:microsoft.com/office/officeart/2005/8/layout/rings+Icon"/>
    <dgm:cxn modelId="{F355527B-77E7-4727-9FCC-A70575B976B3}" type="presParOf" srcId="{1E947EDF-2EFF-48F8-88EF-B038EDF03A7B}" destId="{23B28C66-30FF-4269-9BBB-1B3B8B7A4687}" srcOrd="1" destOrd="0" presId="urn:microsoft.com/office/officeart/2005/8/layout/rings+Icon"/>
    <dgm:cxn modelId="{4D271EB9-E3C4-49A2-94D6-733D3AFED1CF}" type="presParOf" srcId="{1E947EDF-2EFF-48F8-88EF-B038EDF03A7B}" destId="{DE472911-744A-434D-923D-1A75DB6EF9CE}" srcOrd="2" destOrd="0" presId="urn:microsoft.com/office/officeart/2005/8/layout/rings+Icon"/>
    <dgm:cxn modelId="{18715FE1-FB28-43EF-9353-70D82AB5FD39}" type="presParOf" srcId="{1E947EDF-2EFF-48F8-88EF-B038EDF03A7B}" destId="{3A86D8C8-B951-46AB-B7C1-3F0FB34411B9}" srcOrd="3"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4454E7-7702-483E-BF81-507AD96E2690}" type="doc">
      <dgm:prSet loTypeId="urn:microsoft.com/office/officeart/2005/8/layout/arrow1" loCatId="relationship" qsTypeId="urn:microsoft.com/office/officeart/2005/8/quickstyle/simple1" qsCatId="simple" csTypeId="urn:microsoft.com/office/officeart/2005/8/colors/accent1_2" csCatId="accent1" phldr="1"/>
      <dgm:spPr/>
      <dgm:t>
        <a:bodyPr/>
        <a:lstStyle/>
        <a:p>
          <a:endParaRPr lang="en-US"/>
        </a:p>
      </dgm:t>
    </dgm:pt>
    <dgm:pt modelId="{033C8630-C27C-47D2-804D-D629D7DA18F8}">
      <dgm:prSet phldrT="[Text]" custT="1"/>
      <dgm:spPr/>
      <dgm:t>
        <a:bodyPr/>
        <a:lstStyle/>
        <a:p>
          <a:r>
            <a:rPr lang="en-US" sz="2000" dirty="0" smtClean="0"/>
            <a:t>Parent complainers</a:t>
          </a:r>
        </a:p>
        <a:p>
          <a:r>
            <a:rPr lang="en-US" sz="2000" dirty="0" smtClean="0"/>
            <a:t>Teachers : boycotters and  </a:t>
          </a:r>
          <a:r>
            <a:rPr lang="en-US" sz="2000" dirty="0" err="1" smtClean="0"/>
            <a:t>reluctants</a:t>
          </a:r>
          <a:r>
            <a:rPr lang="en-US" sz="2000" dirty="0" smtClean="0"/>
            <a:t> </a:t>
          </a:r>
          <a:endParaRPr lang="en-US" sz="2000" dirty="0" smtClean="0"/>
        </a:p>
        <a:p>
          <a:endParaRPr lang="en-US" sz="1700" dirty="0"/>
        </a:p>
      </dgm:t>
    </dgm:pt>
    <dgm:pt modelId="{C941BC89-0121-462C-BD0E-259BA5FFC773}" type="parTrans" cxnId="{1E736EC7-898C-4FE0-87CB-7D8205353A8E}">
      <dgm:prSet/>
      <dgm:spPr/>
      <dgm:t>
        <a:bodyPr/>
        <a:lstStyle/>
        <a:p>
          <a:endParaRPr lang="en-US"/>
        </a:p>
      </dgm:t>
    </dgm:pt>
    <dgm:pt modelId="{12A6C512-A62A-4CBF-860E-F63DAA1522D5}" type="sibTrans" cxnId="{1E736EC7-898C-4FE0-87CB-7D8205353A8E}">
      <dgm:prSet/>
      <dgm:spPr/>
      <dgm:t>
        <a:bodyPr/>
        <a:lstStyle/>
        <a:p>
          <a:endParaRPr lang="en-US"/>
        </a:p>
      </dgm:t>
    </dgm:pt>
    <dgm:pt modelId="{EE8F3627-3F40-4AA2-AF7D-B19229A746FB}">
      <dgm:prSet phldrT="[Text]"/>
      <dgm:spPr/>
      <dgm:t>
        <a:bodyPr/>
        <a:lstStyle/>
        <a:p>
          <a:r>
            <a:rPr lang="en-US" dirty="0" smtClean="0"/>
            <a:t>Teacher: Willing followers and leaders</a:t>
          </a:r>
          <a:endParaRPr lang="en-US" dirty="0"/>
        </a:p>
      </dgm:t>
    </dgm:pt>
    <dgm:pt modelId="{A520147D-389E-4E03-891E-080072120710}" type="parTrans" cxnId="{B9538825-3CFD-4E75-89CF-D9E0B9FD1830}">
      <dgm:prSet/>
      <dgm:spPr/>
      <dgm:t>
        <a:bodyPr/>
        <a:lstStyle/>
        <a:p>
          <a:endParaRPr lang="en-US"/>
        </a:p>
      </dgm:t>
    </dgm:pt>
    <dgm:pt modelId="{DD30A4F5-70B7-4CF6-9757-7129A012E109}" type="sibTrans" cxnId="{B9538825-3CFD-4E75-89CF-D9E0B9FD1830}">
      <dgm:prSet/>
      <dgm:spPr/>
      <dgm:t>
        <a:bodyPr/>
        <a:lstStyle/>
        <a:p>
          <a:endParaRPr lang="en-US"/>
        </a:p>
      </dgm:t>
    </dgm:pt>
    <dgm:pt modelId="{8EA49B17-4A9B-4728-A236-4A19E4132C1E}" type="pres">
      <dgm:prSet presAssocID="{C34454E7-7702-483E-BF81-507AD96E2690}" presName="cycle" presStyleCnt="0">
        <dgm:presLayoutVars>
          <dgm:dir/>
          <dgm:resizeHandles val="exact"/>
        </dgm:presLayoutVars>
      </dgm:prSet>
      <dgm:spPr/>
      <dgm:t>
        <a:bodyPr/>
        <a:lstStyle/>
        <a:p>
          <a:endParaRPr lang="en-US"/>
        </a:p>
      </dgm:t>
    </dgm:pt>
    <dgm:pt modelId="{3797EB03-0C86-4744-AD6D-9899288478E8}" type="pres">
      <dgm:prSet presAssocID="{033C8630-C27C-47D2-804D-D629D7DA18F8}" presName="arrow" presStyleLbl="node1" presStyleIdx="0" presStyleCnt="2" custRadScaleRad="107043">
        <dgm:presLayoutVars>
          <dgm:bulletEnabled val="1"/>
        </dgm:presLayoutVars>
      </dgm:prSet>
      <dgm:spPr/>
      <dgm:t>
        <a:bodyPr/>
        <a:lstStyle/>
        <a:p>
          <a:endParaRPr lang="en-US"/>
        </a:p>
      </dgm:t>
    </dgm:pt>
    <dgm:pt modelId="{6944940B-9303-4564-9CD2-8591E2734A1B}" type="pres">
      <dgm:prSet presAssocID="{EE8F3627-3F40-4AA2-AF7D-B19229A746FB}" presName="arrow" presStyleLbl="node1" presStyleIdx="1" presStyleCnt="2" custScaleX="104383" custScaleY="100017">
        <dgm:presLayoutVars>
          <dgm:bulletEnabled val="1"/>
        </dgm:presLayoutVars>
      </dgm:prSet>
      <dgm:spPr/>
      <dgm:t>
        <a:bodyPr/>
        <a:lstStyle/>
        <a:p>
          <a:endParaRPr lang="en-US"/>
        </a:p>
      </dgm:t>
    </dgm:pt>
  </dgm:ptLst>
  <dgm:cxnLst>
    <dgm:cxn modelId="{5B8A1B32-146E-459E-B42C-7FEA422EFD42}" type="presOf" srcId="{033C8630-C27C-47D2-804D-D629D7DA18F8}" destId="{3797EB03-0C86-4744-AD6D-9899288478E8}" srcOrd="0" destOrd="0" presId="urn:microsoft.com/office/officeart/2005/8/layout/arrow1"/>
    <dgm:cxn modelId="{B9538825-3CFD-4E75-89CF-D9E0B9FD1830}" srcId="{C34454E7-7702-483E-BF81-507AD96E2690}" destId="{EE8F3627-3F40-4AA2-AF7D-B19229A746FB}" srcOrd="1" destOrd="0" parTransId="{A520147D-389E-4E03-891E-080072120710}" sibTransId="{DD30A4F5-70B7-4CF6-9757-7129A012E109}"/>
    <dgm:cxn modelId="{1E736EC7-898C-4FE0-87CB-7D8205353A8E}" srcId="{C34454E7-7702-483E-BF81-507AD96E2690}" destId="{033C8630-C27C-47D2-804D-D629D7DA18F8}" srcOrd="0" destOrd="0" parTransId="{C941BC89-0121-462C-BD0E-259BA5FFC773}" sibTransId="{12A6C512-A62A-4CBF-860E-F63DAA1522D5}"/>
    <dgm:cxn modelId="{81DCAA62-65AD-419B-A335-D1F21D5AC918}" type="presOf" srcId="{EE8F3627-3F40-4AA2-AF7D-B19229A746FB}" destId="{6944940B-9303-4564-9CD2-8591E2734A1B}" srcOrd="0" destOrd="0" presId="urn:microsoft.com/office/officeart/2005/8/layout/arrow1"/>
    <dgm:cxn modelId="{58899CAE-C45F-4966-B30A-771700B4BA67}" type="presOf" srcId="{C34454E7-7702-483E-BF81-507AD96E2690}" destId="{8EA49B17-4A9B-4728-A236-4A19E4132C1E}" srcOrd="0" destOrd="0" presId="urn:microsoft.com/office/officeart/2005/8/layout/arrow1"/>
    <dgm:cxn modelId="{E47AB3D7-822E-42A3-9A73-15C98F500F08}" type="presParOf" srcId="{8EA49B17-4A9B-4728-A236-4A19E4132C1E}" destId="{3797EB03-0C86-4744-AD6D-9899288478E8}" srcOrd="0" destOrd="0" presId="urn:microsoft.com/office/officeart/2005/8/layout/arrow1"/>
    <dgm:cxn modelId="{C6BC0C29-B802-4D0A-B7CB-9DDBE1E6B3C5}" type="presParOf" srcId="{8EA49B17-4A9B-4728-A236-4A19E4132C1E}" destId="{6944940B-9303-4564-9CD2-8591E2734A1B}" srcOrd="1" destOrd="0" presId="urn:microsoft.com/office/officeart/2005/8/layout/arrow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795FA7-5404-4DCD-9BFD-3CAA8A186267}">
      <dsp:nvSpPr>
        <dsp:cNvPr id="0" name=""/>
        <dsp:cNvSpPr/>
      </dsp:nvSpPr>
      <dsp:spPr>
        <a:xfrm>
          <a:off x="613054" y="988087"/>
          <a:ext cx="3236474" cy="323687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Equity</a:t>
          </a:r>
          <a:endParaRPr lang="en-US" sz="4400" kern="1200" dirty="0"/>
        </a:p>
      </dsp:txBody>
      <dsp:txXfrm>
        <a:off x="1087025" y="1462116"/>
        <a:ext cx="2288532" cy="2288812"/>
      </dsp:txXfrm>
    </dsp:sp>
    <dsp:sp modelId="{23B28C66-30FF-4269-9BBB-1B3B8B7A4687}">
      <dsp:nvSpPr>
        <dsp:cNvPr id="0" name=""/>
        <dsp:cNvSpPr/>
      </dsp:nvSpPr>
      <dsp:spPr>
        <a:xfrm>
          <a:off x="2538583" y="2158813"/>
          <a:ext cx="3236474" cy="323687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Research</a:t>
          </a:r>
          <a:endParaRPr lang="en-US" sz="4000" kern="1200" dirty="0"/>
        </a:p>
      </dsp:txBody>
      <dsp:txXfrm>
        <a:off x="3012554" y="2632842"/>
        <a:ext cx="2288532" cy="2288812"/>
      </dsp:txXfrm>
    </dsp:sp>
    <dsp:sp modelId="{DE472911-744A-434D-923D-1A75DB6EF9CE}">
      <dsp:nvSpPr>
        <dsp:cNvPr id="0" name=""/>
        <dsp:cNvSpPr/>
      </dsp:nvSpPr>
      <dsp:spPr>
        <a:xfrm>
          <a:off x="4209841" y="241761"/>
          <a:ext cx="3236474" cy="323687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Leadership</a:t>
          </a:r>
          <a:endParaRPr lang="en-US" sz="3500" kern="1200" dirty="0"/>
        </a:p>
      </dsp:txBody>
      <dsp:txXfrm>
        <a:off x="4683812" y="715790"/>
        <a:ext cx="2288532" cy="2288812"/>
      </dsp:txXfrm>
    </dsp:sp>
    <dsp:sp modelId="{3A86D8C8-B951-46AB-B7C1-3F0FB34411B9}">
      <dsp:nvSpPr>
        <dsp:cNvPr id="0" name=""/>
        <dsp:cNvSpPr/>
      </dsp:nvSpPr>
      <dsp:spPr>
        <a:xfrm>
          <a:off x="6337682" y="1602395"/>
          <a:ext cx="3236474" cy="323687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Curriculum</a:t>
          </a:r>
          <a:endParaRPr lang="en-US" sz="3500" kern="1200" dirty="0"/>
        </a:p>
      </dsp:txBody>
      <dsp:txXfrm>
        <a:off x="6811653" y="2076424"/>
        <a:ext cx="2288532" cy="22888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97EB03-0C86-4744-AD6D-9899288478E8}">
      <dsp:nvSpPr>
        <dsp:cNvPr id="0" name=""/>
        <dsp:cNvSpPr/>
      </dsp:nvSpPr>
      <dsp:spPr>
        <a:xfrm rot="16200000">
          <a:off x="-33185" y="1197"/>
          <a:ext cx="3091001" cy="3091001"/>
        </a:xfrm>
        <a:prstGeom prst="up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Parent complainers</a:t>
          </a:r>
        </a:p>
        <a:p>
          <a:pPr lvl="0" algn="ctr" defTabSz="889000">
            <a:lnSpc>
              <a:spcPct val="90000"/>
            </a:lnSpc>
            <a:spcBef>
              <a:spcPct val="0"/>
            </a:spcBef>
            <a:spcAft>
              <a:spcPct val="35000"/>
            </a:spcAft>
          </a:pPr>
          <a:r>
            <a:rPr lang="en-US" sz="2000" kern="1200" dirty="0" smtClean="0"/>
            <a:t>Teachers : boycotters and  </a:t>
          </a:r>
          <a:r>
            <a:rPr lang="en-US" sz="2000" kern="1200" dirty="0" err="1" smtClean="0"/>
            <a:t>reluctants</a:t>
          </a:r>
          <a:r>
            <a:rPr lang="en-US" sz="2000" kern="1200" dirty="0" smtClean="0"/>
            <a:t> </a:t>
          </a:r>
          <a:endParaRPr lang="en-US" sz="2000" kern="1200" dirty="0" smtClean="0"/>
        </a:p>
        <a:p>
          <a:pPr lvl="0" algn="ctr" defTabSz="889000">
            <a:lnSpc>
              <a:spcPct val="90000"/>
            </a:lnSpc>
            <a:spcBef>
              <a:spcPct val="0"/>
            </a:spcBef>
            <a:spcAft>
              <a:spcPct val="35000"/>
            </a:spcAft>
          </a:pPr>
          <a:endParaRPr lang="en-US" sz="1700" kern="1200" dirty="0"/>
        </a:p>
      </dsp:txBody>
      <dsp:txXfrm rot="5400000">
        <a:off x="507741" y="773946"/>
        <a:ext cx="2550076" cy="1545501"/>
      </dsp:txXfrm>
    </dsp:sp>
    <dsp:sp modelId="{6944940B-9303-4564-9CD2-8591E2734A1B}">
      <dsp:nvSpPr>
        <dsp:cNvPr id="0" name=""/>
        <dsp:cNvSpPr/>
      </dsp:nvSpPr>
      <dsp:spPr>
        <a:xfrm rot="5400000">
          <a:off x="3577155" y="934"/>
          <a:ext cx="3226479" cy="3091526"/>
        </a:xfrm>
        <a:prstGeom prst="up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lvl="0" algn="ctr" defTabSz="1155700">
            <a:lnSpc>
              <a:spcPct val="90000"/>
            </a:lnSpc>
            <a:spcBef>
              <a:spcPct val="0"/>
            </a:spcBef>
            <a:spcAft>
              <a:spcPct val="35000"/>
            </a:spcAft>
          </a:pPr>
          <a:r>
            <a:rPr lang="en-US" sz="2600" kern="1200" dirty="0" smtClean="0"/>
            <a:t>Teacher: Willing followers and leaders</a:t>
          </a:r>
          <a:endParaRPr lang="en-US" sz="2600" kern="1200" dirty="0"/>
        </a:p>
      </dsp:txBody>
      <dsp:txXfrm rot="-5400000">
        <a:off x="3644632" y="740078"/>
        <a:ext cx="2550509" cy="1613239"/>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7046" cy="341463"/>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5629992" y="0"/>
            <a:ext cx="4307046" cy="341463"/>
          </a:xfrm>
          <a:prstGeom prst="rect">
            <a:avLst/>
          </a:prstGeom>
        </p:spPr>
        <p:txBody>
          <a:bodyPr vert="horz" lIns="91440" tIns="45720" rIns="91440" bIns="45720" rtlCol="0"/>
          <a:lstStyle>
            <a:lvl1pPr algn="r">
              <a:defRPr sz="1200"/>
            </a:lvl1pPr>
          </a:lstStyle>
          <a:p>
            <a:fld id="{4AA3B9F0-15B6-495D-A460-3382B66ADDB4}" type="datetimeFigureOut">
              <a:rPr lang="en-NZ" smtClean="0"/>
              <a:t>23/09/2019</a:t>
            </a:fld>
            <a:endParaRPr lang="en-NZ"/>
          </a:p>
        </p:txBody>
      </p:sp>
      <p:sp>
        <p:nvSpPr>
          <p:cNvPr id="4" name="Slide Image Placeholder 3"/>
          <p:cNvSpPr>
            <a:spLocks noGrp="1" noRot="1" noChangeAspect="1"/>
          </p:cNvSpPr>
          <p:nvPr>
            <p:ph type="sldImg" idx="2"/>
          </p:nvPr>
        </p:nvSpPr>
        <p:spPr>
          <a:xfrm>
            <a:off x="2927350" y="850900"/>
            <a:ext cx="4084638" cy="2297113"/>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993934" y="3275201"/>
            <a:ext cx="7951470" cy="2679711"/>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6" name="Footer Placeholder 5"/>
          <p:cNvSpPr>
            <a:spLocks noGrp="1"/>
          </p:cNvSpPr>
          <p:nvPr>
            <p:ph type="ftr" sz="quarter" idx="4"/>
          </p:nvPr>
        </p:nvSpPr>
        <p:spPr>
          <a:xfrm>
            <a:off x="0" y="6464151"/>
            <a:ext cx="4307046" cy="341462"/>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5629992" y="6464151"/>
            <a:ext cx="4307046" cy="341462"/>
          </a:xfrm>
          <a:prstGeom prst="rect">
            <a:avLst/>
          </a:prstGeom>
        </p:spPr>
        <p:txBody>
          <a:bodyPr vert="horz" lIns="91440" tIns="45720" rIns="91440" bIns="45720" rtlCol="0" anchor="b"/>
          <a:lstStyle>
            <a:lvl1pPr algn="r">
              <a:defRPr sz="1200"/>
            </a:lvl1pPr>
          </a:lstStyle>
          <a:p>
            <a:fld id="{B1A01893-7B45-4E01-9BC2-A937F6738FE8}" type="slidenum">
              <a:rPr lang="en-NZ" smtClean="0"/>
              <a:t>‹#›</a:t>
            </a:fld>
            <a:endParaRPr lang="en-NZ"/>
          </a:p>
        </p:txBody>
      </p:sp>
    </p:spTree>
    <p:extLst>
      <p:ext uri="{BB962C8B-B14F-4D97-AF65-F5344CB8AC3E}">
        <p14:creationId xmlns:p14="http://schemas.microsoft.com/office/powerpoint/2010/main" val="367919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B1A01893-7B45-4E01-9BC2-A937F6738FE8}" type="slidenum">
              <a:rPr lang="en-NZ" smtClean="0"/>
              <a:t>1</a:t>
            </a:fld>
            <a:endParaRPr lang="en-NZ"/>
          </a:p>
        </p:txBody>
      </p:sp>
    </p:spTree>
    <p:extLst>
      <p:ext uri="{BB962C8B-B14F-4D97-AF65-F5344CB8AC3E}">
        <p14:creationId xmlns:p14="http://schemas.microsoft.com/office/powerpoint/2010/main" val="3873539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NZ" sz="2800" b="0" i="0" u="none" strike="noStrike" kern="1200" cap="none" spc="0" normalizeH="0" baseline="0" noProof="0" dirty="0" smtClean="0">
                <a:ln>
                  <a:noFill/>
                </a:ln>
                <a:solidFill>
                  <a:prstClr val="black"/>
                </a:solidFill>
                <a:effectLst/>
                <a:uLnTx/>
                <a:uFillTx/>
                <a:latin typeface="+mn-lt"/>
                <a:ea typeface="+mn-ea"/>
                <a:cs typeface="+mn-cs"/>
              </a:rPr>
              <a:t>Two schools: Year 9 one year then Years 9-10 the next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NZ" sz="2800" b="0" i="0" u="none" strike="noStrike" kern="1200" cap="none" spc="0" normalizeH="0" baseline="0" noProof="0" dirty="0" smtClean="0">
                <a:ln>
                  <a:noFill/>
                </a:ln>
                <a:solidFill>
                  <a:prstClr val="black"/>
                </a:solidFill>
                <a:effectLst/>
                <a:uLnTx/>
                <a:uFillTx/>
                <a:latin typeface="+mn-lt"/>
                <a:ea typeface="+mn-ea"/>
                <a:cs typeface="+mn-cs"/>
              </a:rPr>
              <a:t>One school: Year 9-10 simultaneously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NZ" sz="2800" b="0" i="0" u="none" strike="noStrike" kern="1200" cap="none" spc="0" normalizeH="0" baseline="0" noProof="0" dirty="0" smtClean="0">
                <a:ln>
                  <a:noFill/>
                </a:ln>
                <a:solidFill>
                  <a:prstClr val="black"/>
                </a:solidFill>
                <a:effectLst/>
                <a:uLnTx/>
                <a:uFillTx/>
                <a:latin typeface="+mn-lt"/>
                <a:ea typeface="+mn-ea"/>
                <a:cs typeface="+mn-cs"/>
              </a:rPr>
              <a:t>Larger schools retained a </a:t>
            </a:r>
            <a:r>
              <a:rPr kumimoji="0" lang="en-NZ" sz="2800" b="0" i="0" u="none" strike="noStrike" kern="1200" cap="none" spc="0" normalizeH="0" baseline="0" noProof="0" dirty="0" err="1" smtClean="0">
                <a:ln>
                  <a:noFill/>
                </a:ln>
                <a:solidFill>
                  <a:prstClr val="black"/>
                </a:solidFill>
                <a:effectLst/>
                <a:uLnTx/>
                <a:uFillTx/>
                <a:latin typeface="+mn-lt"/>
                <a:ea typeface="+mn-ea"/>
                <a:cs typeface="+mn-cs"/>
              </a:rPr>
              <a:t>neurodiverse</a:t>
            </a:r>
            <a:r>
              <a:rPr kumimoji="0" lang="en-NZ" sz="2800" b="0" i="0" u="none" strike="noStrike" kern="1200" cap="none" spc="0" normalizeH="0" baseline="0" noProof="0" dirty="0" smtClean="0">
                <a:ln>
                  <a:noFill/>
                </a:ln>
                <a:solidFill>
                  <a:prstClr val="black"/>
                </a:solidFill>
                <a:effectLst/>
                <a:uLnTx/>
                <a:uFillTx/>
                <a:latin typeface="+mn-lt"/>
                <a:ea typeface="+mn-ea"/>
                <a:cs typeface="+mn-cs"/>
              </a:rPr>
              <a:t> class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NZ" sz="2800" b="0" i="0" u="none" strike="noStrike" kern="1200" cap="none" spc="0" normalizeH="0" baseline="0" noProof="0" dirty="0" smtClean="0">
                <a:ln>
                  <a:noFill/>
                </a:ln>
                <a:solidFill>
                  <a:prstClr val="black"/>
                </a:solidFill>
                <a:effectLst/>
                <a:uLnTx/>
                <a:uFillTx/>
                <a:latin typeface="+mn-lt"/>
                <a:ea typeface="+mn-ea"/>
                <a:cs typeface="+mn-cs"/>
              </a:rPr>
              <a:t>One retained a top-stream cross subject class, one  offered an extracurricular extension programme</a:t>
            </a:r>
          </a:p>
          <a:p>
            <a:endParaRPr lang="en-NZ" dirty="0"/>
          </a:p>
        </p:txBody>
      </p:sp>
      <p:sp>
        <p:nvSpPr>
          <p:cNvPr id="4" name="Slide Number Placeholder 3"/>
          <p:cNvSpPr>
            <a:spLocks noGrp="1"/>
          </p:cNvSpPr>
          <p:nvPr>
            <p:ph type="sldNum" sz="quarter" idx="10"/>
          </p:nvPr>
        </p:nvSpPr>
        <p:spPr/>
        <p:txBody>
          <a:bodyPr/>
          <a:lstStyle/>
          <a:p>
            <a:fld id="{B1A01893-7B45-4E01-9BC2-A937F6738FE8}" type="slidenum">
              <a:rPr lang="en-NZ" smtClean="0"/>
              <a:t>2</a:t>
            </a:fld>
            <a:endParaRPr lang="en-NZ"/>
          </a:p>
        </p:txBody>
      </p:sp>
    </p:spTree>
    <p:extLst>
      <p:ext uri="{BB962C8B-B14F-4D97-AF65-F5344CB8AC3E}">
        <p14:creationId xmlns:p14="http://schemas.microsoft.com/office/powerpoint/2010/main" val="1840691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Equity: </a:t>
            </a:r>
            <a:r>
              <a:rPr lang="en-US" sz="1200" i="1" dirty="0" smtClean="0">
                <a:effectLst/>
                <a:latin typeface="Calibri" panose="020F0502020204030204" pitchFamily="34" charset="0"/>
                <a:ea typeface="Calibri" panose="020F0502020204030204" pitchFamily="34" charset="0"/>
                <a:cs typeface="Times New Roman" panose="02020603050405020304" pitchFamily="18" charset="0"/>
              </a:rPr>
              <a:t>there was no real pathway for students in the bottom class to come out of that bottom class. We’ve seen a lot of kids, when they hit year 12 suddenly blossoming in their mathematical ability – they are getting things for the first time so we started looking at how much of a kids future in mathematics was based on a single assessment  - a PAT test that they did at the start of Y9, in their first couple of days at school. </a:t>
            </a:r>
          </a:p>
          <a:p>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en-US" sz="1200" i="1" dirty="0" smtClean="0">
                <a:effectLst/>
                <a:latin typeface="Calibri" panose="020F0502020204030204" pitchFamily="34" charset="0"/>
                <a:ea typeface="Calibri" panose="020F0502020204030204" pitchFamily="34" charset="0"/>
                <a:cs typeface="Times New Roman" panose="02020603050405020304" pitchFamily="18" charset="0"/>
              </a:rPr>
              <a:t>I went</a:t>
            </a:r>
            <a:r>
              <a:rPr lang="en-US" sz="1200" i="1" baseline="0" dirty="0" smtClean="0">
                <a:effectLst/>
                <a:latin typeface="Calibri" panose="020F0502020204030204" pitchFamily="34" charset="0"/>
                <a:ea typeface="Calibri" panose="020F0502020204030204" pitchFamily="34" charset="0"/>
                <a:cs typeface="Times New Roman" panose="02020603050405020304" pitchFamily="18" charset="0"/>
              </a:rPr>
              <a:t> away and did a literature review/read some research </a:t>
            </a:r>
            <a:r>
              <a:rPr lang="en-US" sz="1200" i="1" dirty="0" smtClean="0">
                <a:effectLst/>
                <a:latin typeface="Calibri" panose="020F0502020204030204" pitchFamily="34" charset="0"/>
                <a:ea typeface="Calibri" panose="020F0502020204030204" pitchFamily="34" charset="0"/>
                <a:cs typeface="Times New Roman" panose="02020603050405020304" pitchFamily="18" charset="0"/>
              </a:rPr>
              <a:t> </a:t>
            </a:r>
          </a:p>
          <a:p>
            <a:endParaRPr lang="en-US" sz="1200" i="1" dirty="0" smtClean="0">
              <a:effectLst/>
              <a:latin typeface="Calibri" panose="020F0502020204030204" pitchFamily="34" charset="0"/>
              <a:cs typeface="Times New Roman" panose="02020603050405020304" pitchFamily="18" charset="0"/>
            </a:endParaRPr>
          </a:p>
          <a:p>
            <a:pPr>
              <a:lnSpc>
                <a:spcPct val="107000"/>
              </a:lnSpc>
              <a:spcAft>
                <a:spcPts val="800"/>
              </a:spcAft>
            </a:pPr>
            <a:r>
              <a:rPr lang="en-US" sz="1200" b="0" i="0" dirty="0" smtClean="0">
                <a:effectLst/>
                <a:latin typeface="Calibri" panose="020F0502020204030204" pitchFamily="34" charset="0"/>
                <a:ea typeface="Calibri" panose="020F0502020204030204" pitchFamily="34" charset="0"/>
                <a:cs typeface="Times New Roman" panose="02020603050405020304" pitchFamily="18" charset="0"/>
              </a:rPr>
              <a:t>Teacher</a:t>
            </a:r>
            <a:r>
              <a:rPr lang="en-US" sz="1200" b="0" i="0" baseline="0" dirty="0" smtClean="0">
                <a:effectLst/>
                <a:latin typeface="Calibri" panose="020F0502020204030204" pitchFamily="34" charset="0"/>
                <a:ea typeface="Calibri" panose="020F0502020204030204" pitchFamily="34" charset="0"/>
                <a:cs typeface="Times New Roman" panose="02020603050405020304" pitchFamily="18" charset="0"/>
              </a:rPr>
              <a:t> Inquiry: </a:t>
            </a:r>
            <a:r>
              <a:rPr lang="en-US" sz="1200" i="1" dirty="0" smtClean="0">
                <a:effectLst/>
                <a:latin typeface="Calibri" panose="020F0502020204030204" pitchFamily="34" charset="0"/>
                <a:ea typeface="Calibri" panose="020F0502020204030204" pitchFamily="34" charset="0"/>
                <a:cs typeface="Times New Roman" panose="02020603050405020304" pitchFamily="18" charset="0"/>
              </a:rPr>
              <a:t>I’d just observed a PE lesson that had all this really rich conversation and I wondered why don’t we value that in our classes more – that’s where it all started, so I did my inquiry around that last year using rich tasks and group work in class. </a:t>
            </a:r>
            <a:endParaRPr lang="en-NZ" sz="1200" i="1"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NZ" i="1" dirty="0" smtClean="0"/>
          </a:p>
          <a:p>
            <a:r>
              <a:rPr lang="en-US" baseline="0" dirty="0" smtClean="0"/>
              <a:t>Leadership  -</a:t>
            </a:r>
          </a:p>
          <a:p>
            <a:r>
              <a:rPr lang="en-NZ" sz="1200" i="1" dirty="0" smtClean="0">
                <a:effectLst/>
                <a:latin typeface="Calibri" panose="020F0502020204030204" pitchFamily="34" charset="0"/>
                <a:ea typeface="Calibri" panose="020F0502020204030204" pitchFamily="34" charset="0"/>
                <a:cs typeface="Times New Roman" panose="02020603050405020304" pitchFamily="18" charset="0"/>
              </a:rPr>
              <a:t>What started that change is that it has come from the top, we had passionate SL members, the direction they are trying to go is they are trying to move towards more personalised curriculum, cross curricular, and two members of the SLT in particular are passionate about not having streamed classes.  </a:t>
            </a:r>
          </a:p>
          <a:p>
            <a:r>
              <a:rPr lang="en-US" sz="1200" i="1" dirty="0" smtClean="0">
                <a:effectLst/>
                <a:latin typeface="Calibri" panose="020F0502020204030204" pitchFamily="34" charset="0"/>
                <a:ea typeface="Calibri" panose="020F0502020204030204" pitchFamily="34" charset="0"/>
                <a:cs typeface="Times New Roman" panose="02020603050405020304" pitchFamily="18" charset="0"/>
              </a:rPr>
              <a:t>Our school goals are to increase endorsement in subjects and increase overall NCAE level endorsement.</a:t>
            </a:r>
            <a:endParaRPr lang="en-NZ" sz="1200" i="1"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NZ" i="1" baseline="0" dirty="0" smtClean="0"/>
          </a:p>
          <a:p>
            <a:r>
              <a:rPr lang="en-NZ" baseline="0" dirty="0" smtClean="0"/>
              <a:t>Curriculum</a:t>
            </a:r>
            <a:r>
              <a:rPr lang="en-NZ" baseline="0" dirty="0" smtClean="0"/>
              <a:t>: </a:t>
            </a:r>
            <a:r>
              <a:rPr lang="en-NZ" i="1" baseline="0" dirty="0" smtClean="0"/>
              <a:t>Our focus has been more cross curricula at the moment, but the fallout from that is that streaming will all go..</a:t>
            </a:r>
            <a:endParaRPr lang="en-NZ" i="1" baseline="0" dirty="0" smtClean="0"/>
          </a:p>
          <a:p>
            <a:endParaRPr lang="en-NZ" dirty="0"/>
          </a:p>
        </p:txBody>
      </p:sp>
      <p:sp>
        <p:nvSpPr>
          <p:cNvPr id="4" name="Slide Number Placeholder 3"/>
          <p:cNvSpPr>
            <a:spLocks noGrp="1"/>
          </p:cNvSpPr>
          <p:nvPr>
            <p:ph type="sldNum" sz="quarter" idx="10"/>
          </p:nvPr>
        </p:nvSpPr>
        <p:spPr/>
        <p:txBody>
          <a:bodyPr/>
          <a:lstStyle/>
          <a:p>
            <a:fld id="{B1A01893-7B45-4E01-9BC2-A937F6738FE8}" type="slidenum">
              <a:rPr lang="en-NZ" smtClean="0"/>
              <a:t>3</a:t>
            </a:fld>
            <a:endParaRPr lang="en-NZ"/>
          </a:p>
        </p:txBody>
      </p:sp>
    </p:spTree>
    <p:extLst>
      <p:ext uri="{BB962C8B-B14F-4D97-AF65-F5344CB8AC3E}">
        <p14:creationId xmlns:p14="http://schemas.microsoft.com/office/powerpoint/2010/main" val="2769772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What they told us the first time they </a:t>
            </a:r>
            <a:r>
              <a:rPr lang="en-NZ" dirty="0" smtClean="0"/>
              <a:t>met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 lack of explicit pedagogical change was</a:t>
            </a:r>
            <a:r>
              <a:rPr lang="en-US" baseline="0" dirty="0" smtClean="0"/>
              <a:t> related to a lack of clear exposition about the goal  - what would de-streaming look like and achieve? Notable absence of talk about students participation in the process of change.   - </a:t>
            </a:r>
            <a:endParaRPr lang="en-NZ" dirty="0" smtClean="0"/>
          </a:p>
          <a:p>
            <a:endParaRPr lang="en-US" baseline="0" dirty="0" smtClean="0"/>
          </a:p>
          <a:p>
            <a:endParaRPr lang="en-US" baseline="0" dirty="0" smtClean="0"/>
          </a:p>
          <a:p>
            <a:r>
              <a:rPr lang="en-US" baseline="0" dirty="0" smtClean="0"/>
              <a:t>Initially focus was very much on the ‘what does this mean for teachers – getting them on board “one of our goals this year is around teachers  - with their r teaching strategies for mixed ability classes, that is one of the things we want to work on… I think it will be for more than one year. </a:t>
            </a:r>
          </a:p>
          <a:p>
            <a:endParaRPr lang="en-US" baseline="0" dirty="0" smtClean="0"/>
          </a:p>
        </p:txBody>
      </p:sp>
      <p:sp>
        <p:nvSpPr>
          <p:cNvPr id="4" name="Slide Number Placeholder 3"/>
          <p:cNvSpPr>
            <a:spLocks noGrp="1"/>
          </p:cNvSpPr>
          <p:nvPr>
            <p:ph type="sldNum" sz="quarter" idx="10"/>
          </p:nvPr>
        </p:nvSpPr>
        <p:spPr/>
        <p:txBody>
          <a:bodyPr/>
          <a:lstStyle/>
          <a:p>
            <a:fld id="{B1A01893-7B45-4E01-9BC2-A937F6738FE8}" type="slidenum">
              <a:rPr lang="en-NZ" smtClean="0"/>
              <a:t>4</a:t>
            </a:fld>
            <a:endParaRPr lang="en-NZ"/>
          </a:p>
        </p:txBody>
      </p:sp>
    </p:spTree>
    <p:extLst>
      <p:ext uri="{BB962C8B-B14F-4D97-AF65-F5344CB8AC3E}">
        <p14:creationId xmlns:p14="http://schemas.microsoft.com/office/powerpoint/2010/main" val="3864935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I did an experiment where I left half of the class in rows exactly as they were, how they chose to seat, and with the other half of the class I arranged into two low ability  with two excellence and two other people so groups of six just to see if there would be more interaction and more peer learning and at the end all of the kids in the groups, where I’d chosen the groups, they all - </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the high kids and the low kids  -</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 went down in test results relative to the rest of the class –all of their results.:  the way I’d set it up didn’t work. They weren’t really working together, I’d even tried to put a couple of friends together to try and get the dynamics right</a:t>
            </a:r>
            <a:endParaRPr lang="en-NZ" sz="12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smtClean="0"/>
          </a:p>
          <a:p>
            <a:endParaRPr lang="en-US" dirty="0" smtClean="0"/>
          </a:p>
          <a:p>
            <a:r>
              <a:rPr lang="en-US" dirty="0" smtClean="0"/>
              <a:t>More awareness about the culture of the classroom  - the nature of interactions</a:t>
            </a:r>
            <a:r>
              <a:rPr lang="en-US" baseline="0" dirty="0" smtClean="0"/>
              <a:t> and starting to evidence of ‘listening’ to students  for some</a:t>
            </a:r>
          </a:p>
          <a:p>
            <a:endParaRPr lang="en-US" baseline="0" dirty="0" smtClean="0"/>
          </a:p>
          <a:p>
            <a:r>
              <a:rPr lang="en-US" baseline="0" dirty="0" smtClean="0"/>
              <a:t>P: “there were some interesting conversations… it was interesting the way the kids think… they did it in their little friend groups… it’s really important to get that buy in from the kids” </a:t>
            </a:r>
          </a:p>
          <a:p>
            <a:endParaRPr lang="en-US" i="1" baseline="0" dirty="0" smtClean="0"/>
          </a:p>
          <a:p>
            <a:pPr>
              <a:lnSpc>
                <a:spcPct val="107000"/>
              </a:lnSpc>
              <a:spcAft>
                <a:spcPts val="800"/>
              </a:spcAft>
            </a:pPr>
            <a:r>
              <a:rPr lang="en-US" i="1" baseline="0" dirty="0" smtClean="0"/>
              <a:t>“</a:t>
            </a:r>
            <a:r>
              <a:rPr lang="en-US" sz="1200" i="1" dirty="0" smtClean="0">
                <a:effectLst/>
                <a:latin typeface="Calibri" panose="020F0502020204030204" pitchFamily="34" charset="0"/>
                <a:ea typeface="Calibri" panose="020F0502020204030204" pitchFamily="34" charset="0"/>
                <a:cs typeface="Times New Roman" panose="02020603050405020304" pitchFamily="18" charset="0"/>
              </a:rPr>
              <a:t>it’s like that set up of not arguing with the person but saying, oh I don’t think your maths is correct here” and they really pick up what the other students are doing that way. That debrief, that conversation at the end, is for me the more important thing when working with the mixed abilities.</a:t>
            </a:r>
          </a:p>
          <a:p>
            <a:pPr>
              <a:lnSpc>
                <a:spcPct val="107000"/>
              </a:lnSpc>
              <a:spcAft>
                <a:spcPts val="800"/>
              </a:spcAft>
            </a:pPr>
            <a:endParaRPr lang="en-US" sz="1200" i="1"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i="0" dirty="0" smtClean="0">
                <a:effectLst/>
                <a:latin typeface="Calibri" panose="020F0502020204030204" pitchFamily="34" charset="0"/>
                <a:ea typeface="Calibri" panose="020F0502020204030204" pitchFamily="34" charset="0"/>
                <a:cs typeface="Times New Roman" panose="02020603050405020304" pitchFamily="18" charset="0"/>
              </a:rPr>
              <a:t>Motivation to be involved</a:t>
            </a:r>
            <a:r>
              <a:rPr lang="en-US" sz="1200" i="1" dirty="0" smtClean="0">
                <a:effectLst/>
                <a:latin typeface="Calibri" panose="020F0502020204030204" pitchFamily="34" charset="0"/>
                <a:ea typeface="Calibri" panose="020F0502020204030204" pitchFamily="34" charset="0"/>
                <a:cs typeface="Times New Roman" panose="02020603050405020304" pitchFamily="18" charset="0"/>
              </a:rPr>
              <a:t>:  Credit</a:t>
            </a:r>
            <a:r>
              <a:rPr lang="en-US" sz="1200" i="1" baseline="0" dirty="0" smtClean="0">
                <a:effectLst/>
                <a:latin typeface="Calibri" panose="020F0502020204030204" pitchFamily="34" charset="0"/>
                <a:ea typeface="Calibri" panose="020F0502020204030204" pitchFamily="34" charset="0"/>
                <a:cs typeface="Times New Roman" panose="02020603050405020304" pitchFamily="18" charset="0"/>
              </a:rPr>
              <a:t> system where the ‘bright’ kids earn extra credits by teaching and helping the less able one, and the less able or slow kids will earn extra credits by learning or asking the more capable ones on they can ask a question to me” </a:t>
            </a:r>
          </a:p>
          <a:p>
            <a:pPr>
              <a:lnSpc>
                <a:spcPct val="107000"/>
              </a:lnSpc>
              <a:spcAft>
                <a:spcPts val="800"/>
              </a:spcAft>
            </a:pPr>
            <a:r>
              <a:rPr lang="en-US" sz="1200" i="1" baseline="0" dirty="0" smtClean="0">
                <a:effectLst/>
                <a:latin typeface="Calibri" panose="020F0502020204030204" pitchFamily="34" charset="0"/>
                <a:ea typeface="Calibri" panose="020F0502020204030204" pitchFamily="34" charset="0"/>
                <a:cs typeface="Times New Roman" panose="02020603050405020304" pitchFamily="18" charset="0"/>
              </a:rPr>
              <a:t>“Group projects  - they are forced to collaborate</a:t>
            </a:r>
            <a:endParaRPr lang="en-US" sz="1200" i="1"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i="1"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NZ" sz="1200" i="1"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US" baseline="0" dirty="0" smtClean="0"/>
          </a:p>
          <a:p>
            <a:endParaRPr lang="en-US" baseline="0" dirty="0" smtClean="0"/>
          </a:p>
          <a:p>
            <a:endParaRPr lang="en-NZ" dirty="0"/>
          </a:p>
        </p:txBody>
      </p:sp>
      <p:sp>
        <p:nvSpPr>
          <p:cNvPr id="4" name="Slide Number Placeholder 3"/>
          <p:cNvSpPr>
            <a:spLocks noGrp="1"/>
          </p:cNvSpPr>
          <p:nvPr>
            <p:ph type="sldNum" sz="quarter" idx="10"/>
          </p:nvPr>
        </p:nvSpPr>
        <p:spPr/>
        <p:txBody>
          <a:bodyPr/>
          <a:lstStyle/>
          <a:p>
            <a:fld id="{B1A01893-7B45-4E01-9BC2-A937F6738FE8}" type="slidenum">
              <a:rPr lang="en-NZ" smtClean="0"/>
              <a:t>5</a:t>
            </a:fld>
            <a:endParaRPr lang="en-NZ"/>
          </a:p>
        </p:txBody>
      </p:sp>
    </p:spTree>
    <p:extLst>
      <p:ext uri="{BB962C8B-B14F-4D97-AF65-F5344CB8AC3E}">
        <p14:creationId xmlns:p14="http://schemas.microsoft.com/office/powerpoint/2010/main" val="2366908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PS: some</a:t>
            </a:r>
            <a:r>
              <a:rPr lang="en-NZ" baseline="0" dirty="0" smtClean="0"/>
              <a:t> discussion with science, PE, science, classroom observation</a:t>
            </a:r>
            <a:endParaRPr lang="en-NZ" dirty="0"/>
          </a:p>
        </p:txBody>
      </p:sp>
      <p:sp>
        <p:nvSpPr>
          <p:cNvPr id="4" name="Slide Number Placeholder 3"/>
          <p:cNvSpPr>
            <a:spLocks noGrp="1"/>
          </p:cNvSpPr>
          <p:nvPr>
            <p:ph type="sldNum" sz="quarter" idx="10"/>
          </p:nvPr>
        </p:nvSpPr>
        <p:spPr/>
        <p:txBody>
          <a:bodyPr/>
          <a:lstStyle/>
          <a:p>
            <a:fld id="{B1A01893-7B45-4E01-9BC2-A937F6738FE8}" type="slidenum">
              <a:rPr lang="en-NZ" smtClean="0"/>
              <a:t>6</a:t>
            </a:fld>
            <a:endParaRPr lang="en-NZ"/>
          </a:p>
        </p:txBody>
      </p:sp>
    </p:spTree>
    <p:extLst>
      <p:ext uri="{BB962C8B-B14F-4D97-AF65-F5344CB8AC3E}">
        <p14:creationId xmlns:p14="http://schemas.microsoft.com/office/powerpoint/2010/main" val="673296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“what success are we aiming for. That all the students are travelling the trajectory that they would in streamed classes or are we trying to move the gap so the accelerated kids are already performing at the top and we are going to bring the bottom up? </a:t>
            </a:r>
            <a:endParaRPr lang="en-NZ" dirty="0" smtClean="0"/>
          </a:p>
          <a:p>
            <a:r>
              <a:rPr lang="en-US" baseline="0" dirty="0" smtClean="0"/>
              <a:t>“</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So why do we have to </a:t>
            </a:r>
            <a:r>
              <a:rPr lang="en-US" sz="1200" dirty="0" smtClean="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sacrifice, or dismantle the socially well happy high achieving stude</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nts who want to learn something more advanced? …</a:t>
            </a:r>
            <a:endParaRPr lang="en-US" sz="1200" dirty="0" smtClean="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r>
              <a:rPr lang="en-US" sz="1200" dirty="0" smtClean="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we wondered if it is fair to  ‘close the gap’</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 cause surely the high achieving students are high achieving cause that’s what they want to be and they wouldn’t  want to be closing the gap cause that’s what they are they want to achieve better, higher”</a:t>
            </a:r>
          </a:p>
          <a:p>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Transmission: the teachers</a:t>
            </a:r>
            <a:r>
              <a:rPr lang="en-US" sz="1200" baseline="0" dirty="0" smtClean="0">
                <a:effectLst/>
                <a:latin typeface="Calibri" panose="020F0502020204030204" pitchFamily="34" charset="0"/>
                <a:ea typeface="Calibri" panose="020F0502020204030204" pitchFamily="34" charset="0"/>
                <a:cs typeface="Times New Roman" panose="02020603050405020304" pitchFamily="18" charset="0"/>
              </a:rPr>
              <a:t> that sill just teach from a textbook and have a really structure way in their class found the rich tasks/assessment really hare to implement because they haven’t been practicing in that study, some to them tried to copy us for one of the task, but not successfully because they hadn’t set up all those group routines, so it’s a hard thing just to do </a:t>
            </a:r>
            <a:r>
              <a:rPr lang="en-US" sz="1200" baseline="0" dirty="0" err="1" smtClean="0">
                <a:effectLst/>
                <a:latin typeface="Calibri" panose="020F0502020204030204" pitchFamily="34" charset="0"/>
                <a:ea typeface="Calibri" panose="020F0502020204030204" pitchFamily="34" charset="0"/>
                <a:cs typeface="Times New Roman" panose="02020603050405020304" pitchFamily="18" charset="0"/>
              </a:rPr>
              <a:t>litte</a:t>
            </a:r>
            <a:r>
              <a:rPr lang="en-US" sz="1200" baseline="0" dirty="0" smtClean="0">
                <a:effectLst/>
                <a:latin typeface="Calibri" panose="020F0502020204030204" pitchFamily="34" charset="0"/>
                <a:ea typeface="Calibri" panose="020F0502020204030204" pitchFamily="34" charset="0"/>
                <a:cs typeface="Times New Roman" panose="02020603050405020304" pitchFamily="18" charset="0"/>
              </a:rPr>
              <a:t> snippets of, </a:t>
            </a: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dirty="0" smtClean="0">
              <a:effectLst/>
              <a:latin typeface="Calibri" panose="020F0502020204030204" pitchFamily="34" charset="0"/>
              <a:cs typeface="Times New Roman" panose="02020603050405020304" pitchFamily="18" charset="0"/>
            </a:endParaRPr>
          </a:p>
          <a:p>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I have a </a:t>
            </a:r>
            <a:r>
              <a:rPr lang="en-US" sz="1200" dirty="0" smtClean="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philosophy that the cream will go to the top, it doesn’t matter what you put in</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 and so I’m quite happy with what I’m doing </a:t>
            </a:r>
            <a:endParaRPr lang="en-US" sz="1200" dirty="0" smtClean="0">
              <a:effectLst/>
              <a:latin typeface="Calibri" panose="020F0502020204030204" pitchFamily="34" charset="0"/>
              <a:cs typeface="Times New Roman" panose="02020603050405020304" pitchFamily="18" charset="0"/>
            </a:endParaRPr>
          </a:p>
          <a:p>
            <a:endParaRPr lang="en-US" sz="1200" dirty="0" smtClean="0">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 The rich tasks is good, but</a:t>
            </a:r>
            <a:r>
              <a:rPr lang="en-US" baseline="0" dirty="0" smtClean="0"/>
              <a:t> they still need the basic skills to start these, when will we teach these.?”  How much time should I spend on rich tasks, how often  - Friday routine?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Personal Histories: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I was in a very high flying class, and I was the bottom of the class, at the end of the year many kids got scholarships and </a:t>
            </a:r>
            <a:r>
              <a:rPr lang="en-US" sz="1200" dirty="0" smtClean="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 felt for two years a failure.</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 … and I don’t want any of my kids to feel like I felt. </a:t>
            </a:r>
          </a:p>
          <a:p>
            <a:pPr>
              <a:lnSpc>
                <a:spcPct val="107000"/>
              </a:lnSpc>
              <a:spcAft>
                <a:spcPts val="800"/>
              </a:spcAft>
            </a:pP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I had that same experience when I was in Y11, I was put in a top class and my teacher started the year off saying ‘lets just make it that to pass a test you get 75% and so I failed every test according to that standard – because I wasn’t like the top of the brightest. </a:t>
            </a:r>
            <a:r>
              <a:rPr lang="en-US" sz="1200" dirty="0" smtClean="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And that had a really bad impact on my belief about whether I was okay at maths or not.</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I asked to be moved out of my high stream class to the average class and was happy every after. I wanted to move out cause I didn’t enjoy the pressure. I felt I was on call every day to know the answers just cause I was in the top class, </a:t>
            </a:r>
            <a:r>
              <a:rPr lang="en-US" sz="1200" dirty="0" smtClean="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 didn’t like that feeling cause I didn’t always know the answers.</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 I </a:t>
            </a:r>
            <a:endParaRPr lang="en-NZ"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sz="1200" dirty="0" smtClean="0">
              <a:effectLst/>
              <a:latin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1A01893-7B45-4E01-9BC2-A937F6738FE8}" type="slidenum">
              <a:rPr lang="en-NZ" smtClean="0"/>
              <a:t>7</a:t>
            </a:fld>
            <a:endParaRPr lang="en-NZ"/>
          </a:p>
        </p:txBody>
      </p:sp>
    </p:spTree>
    <p:extLst>
      <p:ext uri="{BB962C8B-B14F-4D97-AF65-F5344CB8AC3E}">
        <p14:creationId xmlns:p14="http://schemas.microsoft.com/office/powerpoint/2010/main" val="3838354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Discussion about whether we should have more “Achieve” type questions to boost confident, let student show what they can do? </a:t>
            </a:r>
          </a:p>
          <a:p>
            <a:pPr>
              <a:lnSpc>
                <a:spcPct val="107000"/>
              </a:lnSpc>
              <a:spcAft>
                <a:spcPts val="800"/>
              </a:spcAft>
            </a:pP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For those students they can do little skills, a bit like the numeracy at L4 of curriculum  - they can still get achieved, they try and do the extension problem, but realistically, they can solve little problems, they can’t do Big problems.  Our ‘excellence’ kids they need to be thinking outside the box, if they hit Level 5 then it’s Merit,  and then it they have thinking skills then they get excellence – thinking skills beyond the problem, so that’s how I’m trying to assess, we don’t give them NA , we keep on giving them opportunities until the end of the year to show the skills that they are missing.</a:t>
            </a:r>
            <a:endParaRPr lang="en-NZ"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smtClean="0"/>
          </a:p>
          <a:p>
            <a:pPr>
              <a:lnSpc>
                <a:spcPct val="106000"/>
              </a:lnSpc>
              <a:spcAft>
                <a:spcPts val="80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“for me I would find that [ </a:t>
            </a:r>
            <a:r>
              <a:rPr lang="en-US" sz="1200" dirty="0" err="1" smtClean="0">
                <a:effectLst/>
                <a:latin typeface="Calibri" panose="020F0502020204030204" pitchFamily="34" charset="0"/>
                <a:ea typeface="Calibri" panose="020F0502020204030204" pitchFamily="34" charset="0"/>
                <a:cs typeface="Times New Roman" panose="02020603050405020304" pitchFamily="18" charset="0"/>
              </a:rPr>
              <a:t>rubic</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 thinking skills’ easier to mark, I just go through it and have those conversations and use my professional judgement but for some teachers in our </a:t>
            </a:r>
            <a:r>
              <a:rPr lang="en-US" sz="1200" dirty="0" err="1" smtClean="0">
                <a:effectLst/>
                <a:latin typeface="Calibri" panose="020F0502020204030204" pitchFamily="34" charset="0"/>
                <a:ea typeface="Calibri" panose="020F0502020204030204" pitchFamily="34" charset="0"/>
                <a:cs typeface="Times New Roman" panose="02020603050405020304" pitchFamily="18" charset="0"/>
              </a:rPr>
              <a:t>dpt</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200" dirty="0" smtClean="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it is really uncomfortable and it’s a lot more work for them and you have to appreciate that.</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 … when its’ a skill test it is really clear … we still</a:t>
            </a:r>
            <a:r>
              <a:rPr lang="en-US" sz="1200" baseline="0" dirty="0" smtClean="0">
                <a:effectLst/>
                <a:latin typeface="Calibri" panose="020F0502020204030204" pitchFamily="34" charset="0"/>
                <a:ea typeface="Calibri" panose="020F0502020204030204" pitchFamily="34" charset="0"/>
                <a:cs typeface="Times New Roman" panose="02020603050405020304" pitchFamily="18" charset="0"/>
              </a:rPr>
              <a:t> have to have skills tests alongside them cause we just could not let go of the skills test, we had to have that fro some teachers to feel comfortable, like how do we award the top student of Y9, like they were the things we were concerned with… </a:t>
            </a:r>
            <a:endParaRPr lang="en-NZ"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NZ" dirty="0" smtClean="0"/>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NZ" dirty="0" smtClean="0"/>
              <a:t>Assessment </a:t>
            </a:r>
            <a:r>
              <a:rPr lang="en-NZ" dirty="0" smtClean="0"/>
              <a:t>outcomes versus wellbeing [divergent end goals] </a:t>
            </a:r>
            <a:r>
              <a:rPr lang="en-NZ" dirty="0" smtClean="0"/>
              <a:t>“we just have this  </a:t>
            </a:r>
            <a:r>
              <a:rPr lang="en-NZ" dirty="0" smtClean="0"/>
              <a:t>constant hum of how is this preparing for NCEA</a:t>
            </a:r>
            <a:r>
              <a:rPr lang="en-NZ" dirty="0" smtClean="0"/>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NZ" dirty="0" smtClean="0"/>
          </a:p>
          <a:p>
            <a:pPr>
              <a:lnSpc>
                <a:spcPct val="107000"/>
              </a:lnSpc>
              <a:spcAft>
                <a:spcPts val="80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I think it is for me, because I would want to know, as a student, </a:t>
            </a:r>
            <a:r>
              <a:rPr lang="en-US" sz="1200" dirty="0" smtClean="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what have I achieved</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 am I tracking well? So giving a nilly willy, fairy telling  - oh you are doing well  but what it means is you can’t achieve at the level that you should by the end of the year or by the time you have to do the proper internal assessment task what you should be achieving  - it’s a lie right from the beginning </a:t>
            </a:r>
            <a:endParaRPr lang="en-NZ"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smtClean="0"/>
          </a:p>
          <a:p>
            <a:endParaRPr lang="en-NZ" dirty="0"/>
          </a:p>
        </p:txBody>
      </p:sp>
      <p:sp>
        <p:nvSpPr>
          <p:cNvPr id="4" name="Slide Number Placeholder 3"/>
          <p:cNvSpPr>
            <a:spLocks noGrp="1"/>
          </p:cNvSpPr>
          <p:nvPr>
            <p:ph type="sldNum" sz="quarter" idx="10"/>
          </p:nvPr>
        </p:nvSpPr>
        <p:spPr/>
        <p:txBody>
          <a:bodyPr/>
          <a:lstStyle/>
          <a:p>
            <a:fld id="{B1A01893-7B45-4E01-9BC2-A937F6738FE8}" type="slidenum">
              <a:rPr lang="en-NZ" smtClean="0"/>
              <a:t>8</a:t>
            </a:fld>
            <a:endParaRPr lang="en-NZ"/>
          </a:p>
        </p:txBody>
      </p:sp>
    </p:spTree>
    <p:extLst>
      <p:ext uri="{BB962C8B-B14F-4D97-AF65-F5344CB8AC3E}">
        <p14:creationId xmlns:p14="http://schemas.microsoft.com/office/powerpoint/2010/main" val="1895713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for some change was not sufficient to convince: </a:t>
            </a:r>
          </a:p>
          <a:p>
            <a:r>
              <a:rPr lang="en-US" dirty="0" smtClean="0"/>
              <a:t>“Mixed</a:t>
            </a:r>
            <a:r>
              <a:rPr lang="en-US" baseline="0" dirty="0" smtClean="0"/>
              <a:t> ability groups seem to move slower, … trying to bring everyone up to speed – so the top kids are not really getting extended. </a:t>
            </a:r>
            <a:endParaRPr lang="en-NZ" dirty="0" smtClean="0"/>
          </a:p>
          <a:p>
            <a:r>
              <a:rPr lang="en-NZ" dirty="0" smtClean="0"/>
              <a:t>Commitment</a:t>
            </a:r>
            <a:endParaRPr lang="en-NZ" dirty="0"/>
          </a:p>
        </p:txBody>
      </p:sp>
      <p:sp>
        <p:nvSpPr>
          <p:cNvPr id="4" name="Slide Number Placeholder 3"/>
          <p:cNvSpPr>
            <a:spLocks noGrp="1"/>
          </p:cNvSpPr>
          <p:nvPr>
            <p:ph type="sldNum" sz="quarter" idx="10"/>
          </p:nvPr>
        </p:nvSpPr>
        <p:spPr/>
        <p:txBody>
          <a:bodyPr/>
          <a:lstStyle/>
          <a:p>
            <a:fld id="{B1A01893-7B45-4E01-9BC2-A937F6738FE8}" type="slidenum">
              <a:rPr lang="en-NZ" smtClean="0"/>
              <a:t>9</a:t>
            </a:fld>
            <a:endParaRPr lang="en-NZ"/>
          </a:p>
        </p:txBody>
      </p:sp>
    </p:spTree>
    <p:extLst>
      <p:ext uri="{BB962C8B-B14F-4D97-AF65-F5344CB8AC3E}">
        <p14:creationId xmlns:p14="http://schemas.microsoft.com/office/powerpoint/2010/main" val="2187806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N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6C3BD415-0C26-449B-B599-DD58BF6FEF4C}" type="datetimeFigureOut">
              <a:rPr lang="en-NZ" smtClean="0"/>
              <a:t>23/09/2019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22717A42-D79B-4608-97AA-2BD27BC120FB}" type="slidenum">
              <a:rPr lang="en-NZ" smtClean="0"/>
              <a:t>‹#›</a:t>
            </a:fld>
            <a:endParaRPr lang="en-NZ"/>
          </a:p>
        </p:txBody>
      </p:sp>
    </p:spTree>
    <p:extLst>
      <p:ext uri="{BB962C8B-B14F-4D97-AF65-F5344CB8AC3E}">
        <p14:creationId xmlns:p14="http://schemas.microsoft.com/office/powerpoint/2010/main" val="997946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6C3BD415-0C26-449B-B599-DD58BF6FEF4C}" type="datetimeFigureOut">
              <a:rPr lang="en-NZ" smtClean="0"/>
              <a:t>23/09/2019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22717A42-D79B-4608-97AA-2BD27BC120FB}" type="slidenum">
              <a:rPr lang="en-NZ" smtClean="0"/>
              <a:t>‹#›</a:t>
            </a:fld>
            <a:endParaRPr lang="en-NZ"/>
          </a:p>
        </p:txBody>
      </p:sp>
    </p:spTree>
    <p:extLst>
      <p:ext uri="{BB962C8B-B14F-4D97-AF65-F5344CB8AC3E}">
        <p14:creationId xmlns:p14="http://schemas.microsoft.com/office/powerpoint/2010/main" val="1991029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NZ"/>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C3BD415-0C26-449B-B599-DD58BF6FEF4C}" type="datetimeFigureOut">
              <a:rPr lang="en-NZ" smtClean="0"/>
              <a:t>23/09/2019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22717A42-D79B-4608-97AA-2BD27BC120FB}" type="slidenum">
              <a:rPr lang="en-NZ" smtClean="0"/>
              <a:t>‹#›</a:t>
            </a:fld>
            <a:endParaRPr lang="en-NZ"/>
          </a:p>
        </p:txBody>
      </p:sp>
    </p:spTree>
    <p:extLst>
      <p:ext uri="{BB962C8B-B14F-4D97-AF65-F5344CB8AC3E}">
        <p14:creationId xmlns:p14="http://schemas.microsoft.com/office/powerpoint/2010/main" val="3254842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6C3BD415-0C26-449B-B599-DD58BF6FEF4C}" type="datetimeFigureOut">
              <a:rPr lang="en-NZ" smtClean="0"/>
              <a:t>23/09/2019</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22717A42-D79B-4608-97AA-2BD27BC120FB}" type="slidenum">
              <a:rPr lang="en-NZ" smtClean="0"/>
              <a:t>‹#›</a:t>
            </a:fld>
            <a:endParaRPr lang="en-NZ"/>
          </a:p>
        </p:txBody>
      </p:sp>
    </p:spTree>
    <p:extLst>
      <p:ext uri="{BB962C8B-B14F-4D97-AF65-F5344CB8AC3E}">
        <p14:creationId xmlns:p14="http://schemas.microsoft.com/office/powerpoint/2010/main" val="2717184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NZ"/>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6C3BD415-0C26-449B-B599-DD58BF6FEF4C}" type="datetimeFigureOut">
              <a:rPr lang="en-NZ" smtClean="0"/>
              <a:t>23/09/2019</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22717A42-D79B-4608-97AA-2BD27BC120FB}" type="slidenum">
              <a:rPr lang="en-NZ" smtClean="0"/>
              <a:t>‹#›</a:t>
            </a:fld>
            <a:endParaRPr lang="en-NZ"/>
          </a:p>
        </p:txBody>
      </p:sp>
    </p:spTree>
    <p:extLst>
      <p:ext uri="{BB962C8B-B14F-4D97-AF65-F5344CB8AC3E}">
        <p14:creationId xmlns:p14="http://schemas.microsoft.com/office/powerpoint/2010/main" val="821303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6C3BD415-0C26-449B-B599-DD58BF6FEF4C}" type="datetimeFigureOut">
              <a:rPr lang="en-NZ" smtClean="0"/>
              <a:t>23/09/2019</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22717A42-D79B-4608-97AA-2BD27BC120FB}" type="slidenum">
              <a:rPr lang="en-NZ" smtClean="0"/>
              <a:t>‹#›</a:t>
            </a:fld>
            <a:endParaRPr lang="en-NZ"/>
          </a:p>
        </p:txBody>
      </p:sp>
    </p:spTree>
    <p:extLst>
      <p:ext uri="{BB962C8B-B14F-4D97-AF65-F5344CB8AC3E}">
        <p14:creationId xmlns:p14="http://schemas.microsoft.com/office/powerpoint/2010/main" val="995153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3BD415-0C26-449B-B599-DD58BF6FEF4C}" type="datetimeFigureOut">
              <a:rPr lang="en-NZ" smtClean="0"/>
              <a:t>23/09/2019</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22717A42-D79B-4608-97AA-2BD27BC120FB}" type="slidenum">
              <a:rPr lang="en-NZ" smtClean="0"/>
              <a:t>‹#›</a:t>
            </a:fld>
            <a:endParaRPr lang="en-NZ"/>
          </a:p>
        </p:txBody>
      </p:sp>
    </p:spTree>
    <p:extLst>
      <p:ext uri="{BB962C8B-B14F-4D97-AF65-F5344CB8AC3E}">
        <p14:creationId xmlns:p14="http://schemas.microsoft.com/office/powerpoint/2010/main" val="38497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C3BD415-0C26-449B-B599-DD58BF6FEF4C}" type="datetimeFigureOut">
              <a:rPr lang="en-NZ" smtClean="0"/>
              <a:t>23/09/2019</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22717A42-D79B-4608-97AA-2BD27BC120FB}" type="slidenum">
              <a:rPr lang="en-NZ" smtClean="0"/>
              <a:t>‹#›</a:t>
            </a:fld>
            <a:endParaRPr lang="en-NZ"/>
          </a:p>
        </p:txBody>
      </p:sp>
    </p:spTree>
    <p:extLst>
      <p:ext uri="{BB962C8B-B14F-4D97-AF65-F5344CB8AC3E}">
        <p14:creationId xmlns:p14="http://schemas.microsoft.com/office/powerpoint/2010/main" val="1072815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C3BD415-0C26-449B-B599-DD58BF6FEF4C}" type="datetimeFigureOut">
              <a:rPr lang="en-NZ" smtClean="0"/>
              <a:t>23/09/2019</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22717A42-D79B-4608-97AA-2BD27BC120FB}" type="slidenum">
              <a:rPr lang="en-NZ" smtClean="0"/>
              <a:t>‹#›</a:t>
            </a:fld>
            <a:endParaRPr lang="en-NZ"/>
          </a:p>
        </p:txBody>
      </p:sp>
    </p:spTree>
    <p:extLst>
      <p:ext uri="{BB962C8B-B14F-4D97-AF65-F5344CB8AC3E}">
        <p14:creationId xmlns:p14="http://schemas.microsoft.com/office/powerpoint/2010/main" val="3435515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6C3BD415-0C26-449B-B599-DD58BF6FEF4C}" type="datetimeFigureOut">
              <a:rPr lang="en-NZ" smtClean="0"/>
              <a:t>23/09/2019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22717A42-D79B-4608-97AA-2BD27BC120FB}" type="slidenum">
              <a:rPr lang="en-NZ" smtClean="0"/>
              <a:t>‹#›</a:t>
            </a:fld>
            <a:endParaRPr lang="en-NZ"/>
          </a:p>
        </p:txBody>
      </p:sp>
    </p:spTree>
    <p:extLst>
      <p:ext uri="{BB962C8B-B14F-4D97-AF65-F5344CB8AC3E}">
        <p14:creationId xmlns:p14="http://schemas.microsoft.com/office/powerpoint/2010/main" val="54406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6C3BD415-0C26-449B-B599-DD58BF6FEF4C}" type="datetimeFigureOut">
              <a:rPr lang="en-NZ" smtClean="0"/>
              <a:t>23/09/2019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22717A42-D79B-4608-97AA-2BD27BC120FB}" type="slidenum">
              <a:rPr lang="en-NZ" smtClean="0"/>
              <a:t>‹#›</a:t>
            </a:fld>
            <a:endParaRPr lang="en-NZ"/>
          </a:p>
        </p:txBody>
      </p:sp>
    </p:spTree>
    <p:extLst>
      <p:ext uri="{BB962C8B-B14F-4D97-AF65-F5344CB8AC3E}">
        <p14:creationId xmlns:p14="http://schemas.microsoft.com/office/powerpoint/2010/main" val="3632693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3BD415-0C26-449B-B599-DD58BF6FEF4C}" type="datetimeFigureOut">
              <a:rPr lang="en-NZ" smtClean="0"/>
              <a:t>23/09/2019</a:t>
            </a:fld>
            <a:endParaRPr lang="en-NZ"/>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717A42-D79B-4608-97AA-2BD27BC120FB}" type="slidenum">
              <a:rPr lang="en-NZ" smtClean="0"/>
              <a:t>‹#›</a:t>
            </a:fld>
            <a:endParaRPr lang="en-NZ"/>
          </a:p>
        </p:txBody>
      </p:sp>
    </p:spTree>
    <p:extLst>
      <p:ext uri="{BB962C8B-B14F-4D97-AF65-F5344CB8AC3E}">
        <p14:creationId xmlns:p14="http://schemas.microsoft.com/office/powerpoint/2010/main" val="3192027340"/>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13452" y="546652"/>
            <a:ext cx="9144000" cy="2027584"/>
          </a:xfrm>
        </p:spPr>
        <p:txBody>
          <a:bodyPr>
            <a:normAutofit/>
          </a:bodyPr>
          <a:lstStyle/>
          <a:p>
            <a:r>
              <a:rPr lang="en-NZ" sz="4400" b="1" dirty="0"/>
              <a:t>Challenging the status quo: </a:t>
            </a:r>
            <a:r>
              <a:rPr lang="en-NZ" sz="4400" b="1" dirty="0" smtClean="0"/>
              <a:t/>
            </a:r>
            <a:br>
              <a:rPr lang="en-NZ" sz="4400" b="1" dirty="0" smtClean="0"/>
            </a:br>
            <a:r>
              <a:rPr lang="en-NZ" sz="4400" b="1" dirty="0" smtClean="0"/>
              <a:t>De-streaming </a:t>
            </a:r>
            <a:r>
              <a:rPr lang="en-NZ" sz="4400" b="1" dirty="0"/>
              <a:t>Year </a:t>
            </a:r>
            <a:r>
              <a:rPr lang="en-NZ" sz="4400" b="1" dirty="0" smtClean="0"/>
              <a:t>9-10 </a:t>
            </a:r>
            <a:r>
              <a:rPr lang="en-NZ" sz="4400" b="1" dirty="0"/>
              <a:t>mathematics </a:t>
            </a:r>
            <a:r>
              <a:rPr lang="en-NZ" sz="4400" b="1" dirty="0" smtClean="0"/>
              <a:t>classes</a:t>
            </a:r>
            <a:endParaRPr lang="en-NZ" sz="4400" dirty="0"/>
          </a:p>
        </p:txBody>
      </p:sp>
      <p:sp>
        <p:nvSpPr>
          <p:cNvPr id="3" name="Subtitle 2"/>
          <p:cNvSpPr>
            <a:spLocks noGrp="1"/>
          </p:cNvSpPr>
          <p:nvPr>
            <p:ph type="subTitle" idx="1"/>
          </p:nvPr>
        </p:nvSpPr>
        <p:spPr>
          <a:xfrm>
            <a:off x="1524000" y="3101010"/>
            <a:ext cx="9144000" cy="1328910"/>
          </a:xfrm>
        </p:spPr>
        <p:txBody>
          <a:bodyPr>
            <a:normAutofit/>
          </a:bodyPr>
          <a:lstStyle/>
          <a:p>
            <a:pPr>
              <a:lnSpc>
                <a:spcPct val="107000"/>
              </a:lnSpc>
              <a:spcAft>
                <a:spcPts val="800"/>
              </a:spcAft>
            </a:pPr>
            <a:r>
              <a:rPr lang="en-NZ" sz="4000" i="1" dirty="0">
                <a:latin typeface="Calibri" panose="020F0502020204030204" pitchFamily="34" charset="0"/>
                <a:ea typeface="Calibri" panose="020F0502020204030204" pitchFamily="34" charset="0"/>
                <a:cs typeface="Calibri" panose="020F0502020204030204" pitchFamily="34" charset="0"/>
              </a:rPr>
              <a:t>David Pomeroy </a:t>
            </a:r>
            <a:r>
              <a:rPr lang="en-NZ" sz="4000" i="1" dirty="0" smtClean="0">
                <a:latin typeface="Calibri" panose="020F0502020204030204" pitchFamily="34" charset="0"/>
                <a:ea typeface="Calibri" panose="020F0502020204030204" pitchFamily="34" charset="0"/>
                <a:cs typeface="Calibri" panose="020F0502020204030204" pitchFamily="34" charset="0"/>
              </a:rPr>
              <a:t> and </a:t>
            </a:r>
            <a:r>
              <a:rPr lang="en-NZ" sz="4000" i="1" u="sng" dirty="0" smtClean="0">
                <a:latin typeface="Calibri" panose="020F0502020204030204" pitchFamily="34" charset="0"/>
                <a:ea typeface="Calibri" panose="020F0502020204030204" pitchFamily="34" charset="0"/>
                <a:cs typeface="Calibri" panose="020F0502020204030204" pitchFamily="34" charset="0"/>
              </a:rPr>
              <a:t>Glenda Anthony</a:t>
            </a:r>
            <a:endParaRPr lang="en-NZ" sz="4000" dirty="0"/>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7696200" y="5306919"/>
            <a:ext cx="5943600" cy="1447800"/>
          </a:xfrm>
          <a:prstGeom prst="rect">
            <a:avLst/>
          </a:prstGeom>
          <a:noFill/>
          <a:ln>
            <a:noFill/>
          </a:ln>
        </p:spPr>
      </p:pic>
      <p:pic>
        <p:nvPicPr>
          <p:cNvPr id="1026" name="Picture 2" descr="Woolf Fisher Tru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4773" y="5051238"/>
            <a:ext cx="2428875"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o photo description availabl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7156" y="4429919"/>
            <a:ext cx="2313688" cy="2313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93798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t>The study</a:t>
            </a:r>
            <a:endParaRPr lang="en-NZ" b="1" dirty="0"/>
          </a:p>
        </p:txBody>
      </p:sp>
      <p:sp>
        <p:nvSpPr>
          <p:cNvPr id="3" name="Content Placeholder 2"/>
          <p:cNvSpPr>
            <a:spLocks noGrp="1"/>
          </p:cNvSpPr>
          <p:nvPr>
            <p:ph idx="1"/>
          </p:nvPr>
        </p:nvSpPr>
        <p:spPr>
          <a:xfrm>
            <a:off x="838200" y="1825624"/>
            <a:ext cx="10515600" cy="4617705"/>
          </a:xfrm>
        </p:spPr>
        <p:txBody>
          <a:bodyPr>
            <a:normAutofit/>
          </a:bodyPr>
          <a:lstStyle/>
          <a:p>
            <a:r>
              <a:rPr lang="en-NZ" sz="3200" dirty="0" smtClean="0"/>
              <a:t>Three high decile secondary schools </a:t>
            </a:r>
            <a:r>
              <a:rPr lang="en-NZ" sz="3200" dirty="0" smtClean="0"/>
              <a:t> - self-initiated </a:t>
            </a:r>
            <a:r>
              <a:rPr lang="en-NZ" sz="3200" dirty="0" smtClean="0"/>
              <a:t>a transition to reduce or eliminate streaming at Years 9-10</a:t>
            </a:r>
          </a:p>
          <a:p>
            <a:r>
              <a:rPr lang="en-NZ" sz="3200" dirty="0" smtClean="0"/>
              <a:t>Three teachers from each school and two researchers</a:t>
            </a:r>
          </a:p>
          <a:p>
            <a:r>
              <a:rPr lang="en-NZ" sz="3200" dirty="0" smtClean="0"/>
              <a:t>Four day-long co-generative dialogues across Terms 1-3, discussing:</a:t>
            </a:r>
          </a:p>
          <a:p>
            <a:pPr lvl="1"/>
            <a:r>
              <a:rPr lang="en-NZ" sz="2800" dirty="0" smtClean="0"/>
              <a:t>Why change?</a:t>
            </a:r>
          </a:p>
          <a:p>
            <a:pPr lvl="1"/>
            <a:r>
              <a:rPr lang="en-NZ" sz="2800" dirty="0" smtClean="0"/>
              <a:t>What has changed?</a:t>
            </a:r>
          </a:p>
          <a:p>
            <a:pPr lvl="1"/>
            <a:r>
              <a:rPr lang="en-NZ" sz="2800" dirty="0" smtClean="0"/>
              <a:t>Barriers to and enablers of change?</a:t>
            </a:r>
          </a:p>
        </p:txBody>
      </p:sp>
    </p:spTree>
    <p:extLst>
      <p:ext uri="{BB962C8B-B14F-4D97-AF65-F5344CB8AC3E}">
        <p14:creationId xmlns:p14="http://schemas.microsoft.com/office/powerpoint/2010/main" val="40149414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4800" b="1" dirty="0" smtClean="0"/>
              <a:t>Why change? </a:t>
            </a:r>
            <a:endParaRPr lang="en-NZ" sz="4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32392844"/>
              </p:ext>
            </p:extLst>
          </p:nvPr>
        </p:nvGraphicFramePr>
        <p:xfrm>
          <a:off x="1488559" y="1196502"/>
          <a:ext cx="10526232" cy="53956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660824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284" y="-72620"/>
            <a:ext cx="10204315" cy="1325563"/>
          </a:xfrm>
        </p:spPr>
        <p:txBody>
          <a:bodyPr/>
          <a:lstStyle/>
          <a:p>
            <a:r>
              <a:rPr lang="en-NZ" b="1" dirty="0" smtClean="0"/>
              <a:t>Initial: Resistance and Adaption</a:t>
            </a:r>
            <a:endParaRPr lang="en-NZ" b="1" dirty="0"/>
          </a:p>
        </p:txBody>
      </p:sp>
      <p:sp>
        <p:nvSpPr>
          <p:cNvPr id="3" name="Content Placeholder 2"/>
          <p:cNvSpPr>
            <a:spLocks noGrp="1"/>
          </p:cNvSpPr>
          <p:nvPr>
            <p:ph idx="1"/>
          </p:nvPr>
        </p:nvSpPr>
        <p:spPr>
          <a:xfrm>
            <a:off x="838200" y="1050587"/>
            <a:ext cx="10515600" cy="5690681"/>
          </a:xfrm>
        </p:spPr>
        <p:txBody>
          <a:bodyPr>
            <a:normAutofit/>
          </a:bodyPr>
          <a:lstStyle/>
          <a:p>
            <a:pPr>
              <a:spcBef>
                <a:spcPts val="600"/>
              </a:spcBef>
              <a:spcAft>
                <a:spcPts val="600"/>
              </a:spcAft>
            </a:pPr>
            <a:r>
              <a:rPr lang="en-NZ" dirty="0" smtClean="0"/>
              <a:t>Uncertainty around pedagogical </a:t>
            </a:r>
            <a:r>
              <a:rPr lang="en-NZ" dirty="0"/>
              <a:t>change</a:t>
            </a:r>
          </a:p>
          <a:p>
            <a:pPr>
              <a:spcBef>
                <a:spcPts val="600"/>
              </a:spcBef>
              <a:spcAft>
                <a:spcPts val="600"/>
              </a:spcAft>
            </a:pPr>
            <a:r>
              <a:rPr lang="en-NZ" dirty="0" smtClean="0"/>
              <a:t>Pseudo-ability </a:t>
            </a:r>
            <a:r>
              <a:rPr lang="en-NZ" dirty="0"/>
              <a:t>grouping within classes</a:t>
            </a:r>
          </a:p>
          <a:p>
            <a:pPr lvl="1">
              <a:spcBef>
                <a:spcPts val="600"/>
              </a:spcBef>
              <a:spcAft>
                <a:spcPts val="600"/>
              </a:spcAft>
            </a:pPr>
            <a:r>
              <a:rPr lang="en-NZ" dirty="0"/>
              <a:t>Differentiated tasks: Must, Should, </a:t>
            </a:r>
            <a:r>
              <a:rPr lang="en-NZ" dirty="0" smtClean="0"/>
              <a:t>Could;  </a:t>
            </a:r>
            <a:r>
              <a:rPr lang="en-NZ" dirty="0"/>
              <a:t>or extension for fast workers</a:t>
            </a:r>
          </a:p>
          <a:p>
            <a:pPr>
              <a:spcBef>
                <a:spcPts val="600"/>
              </a:spcBef>
              <a:spcAft>
                <a:spcPts val="600"/>
              </a:spcAft>
            </a:pPr>
            <a:r>
              <a:rPr lang="en-US" dirty="0" smtClean="0"/>
              <a:t>Potential </a:t>
            </a:r>
            <a:r>
              <a:rPr lang="en-US" dirty="0"/>
              <a:t>of thematic units, practical problems</a:t>
            </a:r>
            <a:endParaRPr lang="en-NZ" dirty="0"/>
          </a:p>
          <a:p>
            <a:pPr>
              <a:spcBef>
                <a:spcPts val="600"/>
              </a:spcBef>
              <a:spcAft>
                <a:spcPts val="600"/>
              </a:spcAft>
            </a:pPr>
            <a:r>
              <a:rPr lang="en-NZ" dirty="0" smtClean="0"/>
              <a:t>Rich </a:t>
            </a:r>
            <a:r>
              <a:rPr lang="en-NZ" dirty="0"/>
              <a:t>tasks in groups [some teachers, sometimes</a:t>
            </a:r>
            <a:r>
              <a:rPr lang="en-NZ" dirty="0" smtClean="0"/>
              <a:t>]</a:t>
            </a:r>
          </a:p>
          <a:p>
            <a:pPr>
              <a:spcBef>
                <a:spcPts val="600"/>
              </a:spcBef>
              <a:spcAft>
                <a:spcPts val="600"/>
              </a:spcAft>
            </a:pPr>
            <a:endParaRPr lang="en-NZ" dirty="0"/>
          </a:p>
          <a:p>
            <a:pPr>
              <a:spcBef>
                <a:spcPts val="600"/>
              </a:spcBef>
              <a:spcAft>
                <a:spcPts val="600"/>
              </a:spcAft>
            </a:pPr>
            <a:endParaRPr lang="en-NZ" dirty="0" smtClean="0"/>
          </a:p>
          <a:p>
            <a:pPr>
              <a:spcBef>
                <a:spcPts val="600"/>
              </a:spcBef>
              <a:spcAft>
                <a:spcPts val="600"/>
              </a:spcAft>
            </a:pPr>
            <a:endParaRPr lang="en-NZ" dirty="0"/>
          </a:p>
          <a:p>
            <a:pPr>
              <a:spcBef>
                <a:spcPts val="600"/>
              </a:spcBef>
              <a:spcAft>
                <a:spcPts val="600"/>
              </a:spcAft>
            </a:pPr>
            <a:endParaRPr lang="en-NZ" dirty="0" smtClean="0"/>
          </a:p>
          <a:p>
            <a:pPr>
              <a:spcBef>
                <a:spcPts val="600"/>
              </a:spcBef>
              <a:spcAft>
                <a:spcPts val="600"/>
              </a:spcAft>
            </a:pPr>
            <a:endParaRPr lang="en-NZ" dirty="0" smtClean="0"/>
          </a:p>
          <a:p>
            <a:pPr>
              <a:spcBef>
                <a:spcPts val="600"/>
              </a:spcBef>
              <a:spcAft>
                <a:spcPts val="600"/>
              </a:spcAft>
            </a:pPr>
            <a:endParaRPr lang="en-NZ" dirty="0" smtClean="0"/>
          </a:p>
          <a:p>
            <a:endParaRPr lang="en-NZ" dirty="0"/>
          </a:p>
        </p:txBody>
      </p:sp>
      <p:graphicFrame>
        <p:nvGraphicFramePr>
          <p:cNvPr id="4" name="Diagram 3"/>
          <p:cNvGraphicFramePr/>
          <p:nvPr>
            <p:extLst>
              <p:ext uri="{D42A27DB-BD31-4B8C-83A1-F6EECF244321}">
                <p14:modId xmlns:p14="http://schemas.microsoft.com/office/powerpoint/2010/main" val="1281554130"/>
              </p:ext>
            </p:extLst>
          </p:nvPr>
        </p:nvGraphicFramePr>
        <p:xfrm>
          <a:off x="2791839" y="3647872"/>
          <a:ext cx="6770450" cy="30933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242881" y="3883259"/>
            <a:ext cx="3706238" cy="523220"/>
          </a:xfrm>
          <a:prstGeom prst="rect">
            <a:avLst/>
          </a:prstGeom>
          <a:noFill/>
        </p:spPr>
        <p:txBody>
          <a:bodyPr wrap="square" rtlCol="0">
            <a:spAutoFit/>
          </a:bodyPr>
          <a:lstStyle/>
          <a:p>
            <a:r>
              <a:rPr lang="en-NZ" sz="2800" dirty="0" smtClean="0"/>
              <a:t>“It’s an adult problem” </a:t>
            </a:r>
            <a:endParaRPr lang="en-NZ" sz="2800" dirty="0"/>
          </a:p>
        </p:txBody>
      </p:sp>
    </p:spTree>
    <p:extLst>
      <p:ext uri="{BB962C8B-B14F-4D97-AF65-F5344CB8AC3E}">
        <p14:creationId xmlns:p14="http://schemas.microsoft.com/office/powerpoint/2010/main" val="84879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t>Pedagogical experimentation</a:t>
            </a:r>
            <a:endParaRPr lang="en-NZ" b="1" dirty="0"/>
          </a:p>
        </p:txBody>
      </p:sp>
      <p:sp>
        <p:nvSpPr>
          <p:cNvPr id="3" name="Content Placeholder 2"/>
          <p:cNvSpPr>
            <a:spLocks noGrp="1"/>
          </p:cNvSpPr>
          <p:nvPr>
            <p:ph idx="1"/>
          </p:nvPr>
        </p:nvSpPr>
        <p:spPr/>
        <p:txBody>
          <a:bodyPr>
            <a:normAutofit/>
          </a:bodyPr>
          <a:lstStyle/>
          <a:p>
            <a:pPr>
              <a:spcAft>
                <a:spcPts val="1200"/>
              </a:spcAft>
            </a:pPr>
            <a:r>
              <a:rPr lang="en-NZ" dirty="0" smtClean="0"/>
              <a:t>Changing classroom layout</a:t>
            </a:r>
          </a:p>
          <a:p>
            <a:pPr>
              <a:spcAft>
                <a:spcPts val="1200"/>
              </a:spcAft>
            </a:pPr>
            <a:r>
              <a:rPr lang="en-NZ" dirty="0"/>
              <a:t>Assignment to groups</a:t>
            </a:r>
          </a:p>
          <a:p>
            <a:pPr>
              <a:spcAft>
                <a:spcPts val="1200"/>
              </a:spcAft>
            </a:pPr>
            <a:r>
              <a:rPr lang="en-NZ" dirty="0" smtClean="0"/>
              <a:t>Introducing </a:t>
            </a:r>
            <a:r>
              <a:rPr lang="en-NZ" dirty="0" smtClean="0"/>
              <a:t>group tasks</a:t>
            </a:r>
          </a:p>
          <a:p>
            <a:pPr>
              <a:spcAft>
                <a:spcPts val="1200"/>
              </a:spcAft>
            </a:pPr>
            <a:r>
              <a:rPr lang="en-NZ" dirty="0" smtClean="0"/>
              <a:t>Co-constructing </a:t>
            </a:r>
            <a:r>
              <a:rPr lang="en-NZ" dirty="0"/>
              <a:t>new classroom </a:t>
            </a:r>
            <a:r>
              <a:rPr lang="en-NZ" dirty="0" smtClean="0"/>
              <a:t>norms/culture</a:t>
            </a:r>
          </a:p>
          <a:p>
            <a:pPr>
              <a:spcAft>
                <a:spcPts val="1200"/>
              </a:spcAft>
            </a:pPr>
            <a:r>
              <a:rPr lang="en-NZ" dirty="0" smtClean="0"/>
              <a:t>Supporting mathematical talk: plenary discussion</a:t>
            </a:r>
          </a:p>
          <a:p>
            <a:pPr>
              <a:spcAft>
                <a:spcPts val="1200"/>
              </a:spcAft>
            </a:pPr>
            <a:r>
              <a:rPr lang="en-NZ" dirty="0" smtClean="0"/>
              <a:t>Adapting assessment practices</a:t>
            </a:r>
          </a:p>
          <a:p>
            <a:endParaRPr lang="en-NZ" dirty="0"/>
          </a:p>
        </p:txBody>
      </p:sp>
    </p:spTree>
    <p:extLst>
      <p:ext uri="{BB962C8B-B14F-4D97-AF65-F5344CB8AC3E}">
        <p14:creationId xmlns:p14="http://schemas.microsoft.com/office/powerpoint/2010/main" val="36161046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t>Challenges</a:t>
            </a:r>
            <a:endParaRPr lang="en-NZ" b="1" dirty="0"/>
          </a:p>
        </p:txBody>
      </p:sp>
      <p:sp>
        <p:nvSpPr>
          <p:cNvPr id="3" name="Content Placeholder 2"/>
          <p:cNvSpPr>
            <a:spLocks noGrp="1"/>
          </p:cNvSpPr>
          <p:nvPr>
            <p:ph idx="1"/>
          </p:nvPr>
        </p:nvSpPr>
        <p:spPr>
          <a:xfrm>
            <a:off x="838200" y="1614790"/>
            <a:ext cx="10515600" cy="5009745"/>
          </a:xfrm>
        </p:spPr>
        <p:txBody>
          <a:bodyPr>
            <a:normAutofit lnSpcReduction="10000"/>
          </a:bodyPr>
          <a:lstStyle/>
          <a:p>
            <a:pPr>
              <a:spcAft>
                <a:spcPts val="1200"/>
              </a:spcAft>
            </a:pPr>
            <a:r>
              <a:rPr lang="en-NZ" dirty="0" smtClean="0"/>
              <a:t>Lack of professional </a:t>
            </a:r>
            <a:r>
              <a:rPr lang="en-NZ" dirty="0" smtClean="0"/>
              <a:t>support: </a:t>
            </a:r>
          </a:p>
          <a:p>
            <a:pPr marL="457200" lvl="1" indent="0">
              <a:spcBef>
                <a:spcPts val="0"/>
              </a:spcBef>
              <a:spcAft>
                <a:spcPts val="1200"/>
              </a:spcAft>
              <a:buNone/>
            </a:pPr>
            <a:r>
              <a:rPr lang="en-NZ" dirty="0" smtClean="0"/>
              <a:t>“</a:t>
            </a:r>
            <a:r>
              <a:rPr lang="en-NZ" i="1" dirty="0"/>
              <a:t>I’m winging it” “I don’t know what to do” </a:t>
            </a:r>
            <a:endParaRPr lang="en-NZ" dirty="0" smtClean="0"/>
          </a:p>
          <a:p>
            <a:pPr>
              <a:lnSpc>
                <a:spcPct val="107000"/>
              </a:lnSpc>
              <a:spcAft>
                <a:spcPts val="800"/>
              </a:spcAft>
            </a:pPr>
            <a:r>
              <a:rPr lang="en-NZ" dirty="0" smtClean="0"/>
              <a:t>Lack of </a:t>
            </a:r>
            <a:r>
              <a:rPr lang="en-NZ" dirty="0" smtClean="0"/>
              <a:t>resources: </a:t>
            </a:r>
          </a:p>
          <a:p>
            <a:pPr marL="457200" lvl="1" indent="0">
              <a:lnSpc>
                <a:spcPct val="107000"/>
              </a:lnSpc>
              <a:spcBef>
                <a:spcPts val="0"/>
              </a:spcBef>
              <a:spcAft>
                <a:spcPts val="800"/>
              </a:spcAft>
              <a:buNone/>
            </a:pPr>
            <a:r>
              <a:rPr lang="en-NZ" dirty="0" smtClean="0"/>
              <a:t>“</a:t>
            </a:r>
            <a:r>
              <a:rPr lang="en-US" i="1" dirty="0">
                <a:latin typeface="Calibri" panose="020F0502020204030204" pitchFamily="34" charset="0"/>
                <a:ea typeface="Calibri" panose="020F0502020204030204" pitchFamily="34" charset="0"/>
                <a:cs typeface="Times New Roman" panose="02020603050405020304" pitchFamily="18" charset="0"/>
              </a:rPr>
              <a:t>there are a lot of really cool </a:t>
            </a:r>
            <a:r>
              <a:rPr lang="en-US" i="1" dirty="0" smtClean="0">
                <a:latin typeface="Calibri" panose="020F0502020204030204" pitchFamily="34" charset="0"/>
                <a:ea typeface="Calibri" panose="020F0502020204030204" pitchFamily="34" charset="0"/>
                <a:cs typeface="Times New Roman" panose="02020603050405020304" pitchFamily="18" charset="0"/>
              </a:rPr>
              <a:t>resources, </a:t>
            </a:r>
            <a:r>
              <a:rPr lang="en-US" i="1" dirty="0">
                <a:latin typeface="Calibri" panose="020F0502020204030204" pitchFamily="34" charset="0"/>
                <a:ea typeface="Calibri" panose="020F0502020204030204" pitchFamily="34" charset="0"/>
                <a:cs typeface="Times New Roman" panose="02020603050405020304" pitchFamily="18" charset="0"/>
              </a:rPr>
              <a:t>like NRICH</a:t>
            </a:r>
            <a:r>
              <a:rPr lang="en-US" i="1" dirty="0" smtClean="0">
                <a:latin typeface="Calibri" panose="020F0502020204030204" pitchFamily="34" charset="0"/>
                <a:ea typeface="Calibri" panose="020F0502020204030204" pitchFamily="34" charset="0"/>
                <a:cs typeface="Times New Roman" panose="02020603050405020304" pitchFamily="18" charset="0"/>
              </a:rPr>
              <a:t>, but your can’t just take it and chuck it in front of your class; you </a:t>
            </a:r>
            <a:r>
              <a:rPr lang="en-US" i="1" dirty="0">
                <a:latin typeface="Calibri" panose="020F0502020204030204" pitchFamily="34" charset="0"/>
                <a:ea typeface="Calibri" panose="020F0502020204030204" pitchFamily="34" charset="0"/>
                <a:cs typeface="Times New Roman" panose="02020603050405020304" pitchFamily="18" charset="0"/>
              </a:rPr>
              <a:t>have to try the task first, cause some of the tasks will be great, but not necessarily for your class</a:t>
            </a:r>
            <a:r>
              <a:rPr lang="en-US" i="1" dirty="0" smtClean="0">
                <a:latin typeface="Calibri" panose="020F0502020204030204" pitchFamily="34" charset="0"/>
                <a:ea typeface="Calibri" panose="020F0502020204030204" pitchFamily="34" charset="0"/>
                <a:cs typeface="Times New Roman" panose="02020603050405020304" pitchFamily="18" charset="0"/>
              </a:rPr>
              <a:t>. </a:t>
            </a:r>
            <a:endParaRPr lang="en-NZ" i="1" dirty="0">
              <a:latin typeface="Calibri" panose="020F0502020204030204" pitchFamily="34" charset="0"/>
              <a:ea typeface="Calibri" panose="020F0502020204030204" pitchFamily="34" charset="0"/>
              <a:cs typeface="Times New Roman" panose="02020603050405020304" pitchFamily="18" charset="0"/>
            </a:endParaRPr>
          </a:p>
          <a:p>
            <a:pPr>
              <a:spcAft>
                <a:spcPts val="1200"/>
              </a:spcAft>
            </a:pPr>
            <a:r>
              <a:rPr lang="en-NZ" dirty="0" smtClean="0"/>
              <a:t>Lack </a:t>
            </a:r>
            <a:r>
              <a:rPr lang="en-NZ" dirty="0" smtClean="0"/>
              <a:t>of </a:t>
            </a:r>
            <a:r>
              <a:rPr lang="en-NZ" dirty="0" smtClean="0"/>
              <a:t>time: </a:t>
            </a:r>
          </a:p>
          <a:p>
            <a:pPr marL="457200" lvl="1" indent="0">
              <a:spcBef>
                <a:spcPts val="0"/>
              </a:spcBef>
              <a:spcAft>
                <a:spcPts val="1200"/>
              </a:spcAft>
              <a:buNone/>
            </a:pPr>
            <a:r>
              <a:rPr lang="en-NZ" dirty="0" smtClean="0"/>
              <a:t>“</a:t>
            </a:r>
            <a:r>
              <a:rPr lang="en-NZ" i="1" dirty="0" smtClean="0"/>
              <a:t>Trying </a:t>
            </a:r>
            <a:r>
              <a:rPr lang="en-NZ" i="1" dirty="0"/>
              <a:t>to change in a sustainable way when we’re so time-poor” </a:t>
            </a:r>
            <a:endParaRPr lang="en-NZ" dirty="0" smtClean="0"/>
          </a:p>
          <a:p>
            <a:pPr>
              <a:spcAft>
                <a:spcPts val="1200"/>
              </a:spcAft>
            </a:pPr>
            <a:r>
              <a:rPr lang="en-NZ" dirty="0" smtClean="0"/>
              <a:t>Coping with multiple changes within </a:t>
            </a:r>
            <a:r>
              <a:rPr lang="en-NZ" dirty="0" smtClean="0"/>
              <a:t>school: </a:t>
            </a:r>
          </a:p>
          <a:p>
            <a:pPr marL="457200" lvl="1" indent="0">
              <a:spcBef>
                <a:spcPts val="0"/>
              </a:spcBef>
              <a:spcAft>
                <a:spcPts val="1200"/>
              </a:spcAft>
              <a:buNone/>
            </a:pPr>
            <a:r>
              <a:rPr lang="en-NZ" dirty="0" smtClean="0"/>
              <a:t>“</a:t>
            </a:r>
            <a:r>
              <a:rPr lang="en-NZ" i="1" dirty="0" smtClean="0"/>
              <a:t>the </a:t>
            </a:r>
            <a:r>
              <a:rPr lang="en-NZ" i="1" dirty="0" smtClean="0"/>
              <a:t>landscape is changing so much, so quickly, and our workloads are huge”</a:t>
            </a:r>
            <a:endParaRPr lang="en-NZ" i="1" dirty="0"/>
          </a:p>
          <a:p>
            <a:endParaRPr lang="en-NZ" dirty="0" smtClean="0"/>
          </a:p>
        </p:txBody>
      </p:sp>
    </p:spTree>
    <p:extLst>
      <p:ext uri="{BB962C8B-B14F-4D97-AF65-F5344CB8AC3E}">
        <p14:creationId xmlns:p14="http://schemas.microsoft.com/office/powerpoint/2010/main" val="4068503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t>Tensions</a:t>
            </a:r>
            <a:endParaRPr lang="en-NZ" b="1" dirty="0"/>
          </a:p>
        </p:txBody>
      </p:sp>
      <p:sp>
        <p:nvSpPr>
          <p:cNvPr id="3" name="Content Placeholder 2"/>
          <p:cNvSpPr>
            <a:spLocks noGrp="1"/>
          </p:cNvSpPr>
          <p:nvPr>
            <p:ph idx="1"/>
          </p:nvPr>
        </p:nvSpPr>
        <p:spPr>
          <a:xfrm>
            <a:off x="838200" y="1690688"/>
            <a:ext cx="10515600" cy="4993891"/>
          </a:xfrm>
        </p:spPr>
        <p:txBody>
          <a:bodyPr>
            <a:normAutofit/>
          </a:bodyPr>
          <a:lstStyle/>
          <a:p>
            <a:pPr>
              <a:spcAft>
                <a:spcPts val="1200"/>
              </a:spcAft>
            </a:pPr>
            <a:r>
              <a:rPr lang="en-NZ" dirty="0"/>
              <a:t>What </a:t>
            </a:r>
            <a:r>
              <a:rPr lang="en-NZ" dirty="0" smtClean="0"/>
              <a:t>is the goal -raising </a:t>
            </a:r>
            <a:r>
              <a:rPr lang="en-NZ" dirty="0"/>
              <a:t>the bar vs closing the </a:t>
            </a:r>
            <a:r>
              <a:rPr lang="en-NZ" dirty="0" smtClean="0"/>
              <a:t>gap?</a:t>
            </a:r>
            <a:endParaRPr lang="en-NZ" dirty="0"/>
          </a:p>
          <a:p>
            <a:pPr>
              <a:spcAft>
                <a:spcPts val="1200"/>
              </a:spcAft>
            </a:pPr>
            <a:r>
              <a:rPr lang="en-NZ" dirty="0"/>
              <a:t>Perception that high achievers are ‘sacrificed’ to teach the low achievers</a:t>
            </a:r>
          </a:p>
          <a:p>
            <a:pPr>
              <a:spcAft>
                <a:spcPts val="1200"/>
              </a:spcAft>
            </a:pPr>
            <a:r>
              <a:rPr lang="en-NZ" dirty="0" smtClean="0"/>
              <a:t>Rich </a:t>
            </a:r>
            <a:r>
              <a:rPr lang="en-NZ" dirty="0" smtClean="0"/>
              <a:t>tasks versus explicit teaching of content </a:t>
            </a:r>
          </a:p>
          <a:p>
            <a:pPr>
              <a:spcAft>
                <a:spcPts val="1200"/>
              </a:spcAft>
            </a:pPr>
            <a:r>
              <a:rPr lang="en-NZ" dirty="0" smtClean="0"/>
              <a:t>Transmission </a:t>
            </a:r>
            <a:r>
              <a:rPr lang="en-NZ" dirty="0" smtClean="0"/>
              <a:t>vs ambitious teaching </a:t>
            </a:r>
          </a:p>
          <a:p>
            <a:pPr>
              <a:spcAft>
                <a:spcPts val="1200"/>
              </a:spcAft>
            </a:pPr>
            <a:r>
              <a:rPr lang="en-NZ" dirty="0" smtClean="0"/>
              <a:t>Personal </a:t>
            </a:r>
            <a:r>
              <a:rPr lang="en-NZ" dirty="0" smtClean="0"/>
              <a:t>history and teacher beliefs – countering and affirming personal experience</a:t>
            </a:r>
            <a:endParaRPr lang="en-NZ" dirty="0"/>
          </a:p>
        </p:txBody>
      </p:sp>
    </p:spTree>
    <p:extLst>
      <p:ext uri="{BB962C8B-B14F-4D97-AF65-F5344CB8AC3E}">
        <p14:creationId xmlns:p14="http://schemas.microsoft.com/office/powerpoint/2010/main" val="22919015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b="1" dirty="0" smtClean="0"/>
              <a:t>Interweaving of teacher expectations and role of assessment </a:t>
            </a:r>
            <a:endParaRPr lang="en-NZ" b="1" dirty="0"/>
          </a:p>
        </p:txBody>
      </p:sp>
      <p:sp>
        <p:nvSpPr>
          <p:cNvPr id="3" name="Content Placeholder 2"/>
          <p:cNvSpPr>
            <a:spLocks noGrp="1"/>
          </p:cNvSpPr>
          <p:nvPr>
            <p:ph idx="1"/>
          </p:nvPr>
        </p:nvSpPr>
        <p:spPr/>
        <p:txBody>
          <a:bodyPr>
            <a:normAutofit/>
          </a:bodyPr>
          <a:lstStyle/>
          <a:p>
            <a:pPr>
              <a:spcAft>
                <a:spcPts val="1200"/>
              </a:spcAft>
            </a:pPr>
            <a:r>
              <a:rPr lang="en-NZ" dirty="0"/>
              <a:t>Skills = Achieve, Some thinking = Merit, Outside the box = Excellent entangled with low, medium, high ability expectations</a:t>
            </a:r>
          </a:p>
          <a:p>
            <a:pPr lvl="0">
              <a:spcAft>
                <a:spcPts val="1200"/>
              </a:spcAft>
            </a:pPr>
            <a:r>
              <a:rPr lang="en-NZ" dirty="0" smtClean="0"/>
              <a:t>Labels vs </a:t>
            </a:r>
            <a:r>
              <a:rPr lang="en-NZ" dirty="0" smtClean="0"/>
              <a:t>confidence, </a:t>
            </a:r>
            <a:r>
              <a:rPr lang="en-NZ" dirty="0" smtClean="0"/>
              <a:t>well-being, </a:t>
            </a:r>
            <a:r>
              <a:rPr lang="en-NZ" dirty="0" smtClean="0">
                <a:solidFill>
                  <a:prstClr val="black"/>
                </a:solidFill>
              </a:rPr>
              <a:t>role </a:t>
            </a:r>
            <a:r>
              <a:rPr lang="en-NZ" dirty="0">
                <a:solidFill>
                  <a:prstClr val="black"/>
                </a:solidFill>
              </a:rPr>
              <a:t>of key competencies in the mathematics classroom </a:t>
            </a:r>
          </a:p>
          <a:p>
            <a:pPr>
              <a:spcAft>
                <a:spcPts val="1200"/>
              </a:spcAft>
            </a:pPr>
            <a:r>
              <a:rPr lang="en-NZ" dirty="0" smtClean="0"/>
              <a:t>Reduce/get </a:t>
            </a:r>
            <a:r>
              <a:rPr lang="en-NZ" dirty="0" smtClean="0"/>
              <a:t>rid of assessment vs need to compare and rank </a:t>
            </a:r>
          </a:p>
          <a:p>
            <a:pPr>
              <a:spcAft>
                <a:spcPts val="1200"/>
              </a:spcAft>
            </a:pPr>
            <a:r>
              <a:rPr lang="en-NZ" dirty="0" smtClean="0"/>
              <a:t>What are we assessing  - MCAT type vs skills</a:t>
            </a:r>
          </a:p>
          <a:p>
            <a:pPr>
              <a:spcAft>
                <a:spcPts val="1200"/>
              </a:spcAft>
            </a:pPr>
            <a:r>
              <a:rPr lang="en-NZ" dirty="0" smtClean="0"/>
              <a:t>Right to know where you are at</a:t>
            </a:r>
          </a:p>
          <a:p>
            <a:pPr marL="0" indent="0">
              <a:buNone/>
            </a:pPr>
            <a:endParaRPr lang="en-NZ" dirty="0" smtClean="0"/>
          </a:p>
          <a:p>
            <a:pPr marL="0" indent="0">
              <a:buNone/>
            </a:pPr>
            <a:endParaRPr lang="en-NZ" dirty="0"/>
          </a:p>
        </p:txBody>
      </p:sp>
    </p:spTree>
    <p:extLst>
      <p:ext uri="{BB962C8B-B14F-4D97-AF65-F5344CB8AC3E}">
        <p14:creationId xmlns:p14="http://schemas.microsoft.com/office/powerpoint/2010/main" val="31369134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b="1" dirty="0" smtClean="0"/>
              <a:t>It’s a long journey </a:t>
            </a:r>
            <a:r>
              <a:rPr lang="en-NZ" b="1" dirty="0" smtClean="0"/>
              <a:t>…  Not for the fainthearted!</a:t>
            </a:r>
            <a:endParaRPr lang="en-NZ" b="1" dirty="0"/>
          </a:p>
        </p:txBody>
      </p:sp>
      <p:sp>
        <p:nvSpPr>
          <p:cNvPr id="3" name="Content Placeholder 2"/>
          <p:cNvSpPr>
            <a:spLocks noGrp="1"/>
          </p:cNvSpPr>
          <p:nvPr>
            <p:ph idx="1"/>
          </p:nvPr>
        </p:nvSpPr>
        <p:spPr>
          <a:xfrm>
            <a:off x="838200" y="1825625"/>
            <a:ext cx="10515600" cy="4740546"/>
          </a:xfrm>
        </p:spPr>
        <p:txBody>
          <a:bodyPr>
            <a:normAutofit lnSpcReduction="10000"/>
          </a:bodyPr>
          <a:lstStyle/>
          <a:p>
            <a:r>
              <a:rPr lang="en-NZ" dirty="0" smtClean="0"/>
              <a:t>Evidence of change for the better (students, teachers) helps sustain the journey                             </a:t>
            </a:r>
          </a:p>
          <a:p>
            <a:pPr lvl="1">
              <a:spcBef>
                <a:spcPts val="1200"/>
              </a:spcBef>
              <a:spcAft>
                <a:spcPts val="600"/>
              </a:spcAft>
            </a:pPr>
            <a:r>
              <a:rPr lang="en-NZ" dirty="0" smtClean="0"/>
              <a:t>“I </a:t>
            </a:r>
            <a:r>
              <a:rPr lang="en-NZ" dirty="0" smtClean="0"/>
              <a:t>have seen with my own eyes that top kids are still </a:t>
            </a:r>
            <a:r>
              <a:rPr lang="en-NZ" dirty="0" smtClean="0"/>
              <a:t>thriving”</a:t>
            </a:r>
            <a:endParaRPr lang="en-NZ" dirty="0" smtClean="0"/>
          </a:p>
          <a:p>
            <a:pPr lvl="1">
              <a:spcAft>
                <a:spcPts val="600"/>
              </a:spcAft>
            </a:pPr>
            <a:r>
              <a:rPr lang="en-NZ" dirty="0" smtClean="0"/>
              <a:t>“I feel more comfortable in my own skin in my classroom now</a:t>
            </a:r>
            <a:r>
              <a:rPr lang="en-NZ" dirty="0" smtClean="0"/>
              <a:t>”</a:t>
            </a:r>
          </a:p>
          <a:p>
            <a:pPr lvl="1">
              <a:spcAft>
                <a:spcPts val="600"/>
              </a:spcAft>
            </a:pPr>
            <a:r>
              <a:rPr lang="en-US" dirty="0" smtClean="0"/>
              <a:t>“Their thought of what mathematics was has moved massively to problem solving, finding patterns, arguing your point, learning how to argue with each other” </a:t>
            </a:r>
            <a:endParaRPr lang="en-NZ" dirty="0" smtClean="0"/>
          </a:p>
          <a:p>
            <a:pPr>
              <a:spcBef>
                <a:spcPts val="1800"/>
              </a:spcBef>
              <a:spcAft>
                <a:spcPts val="600"/>
              </a:spcAft>
            </a:pPr>
            <a:r>
              <a:rPr lang="en-NZ" dirty="0" smtClean="0"/>
              <a:t>Working </a:t>
            </a:r>
            <a:r>
              <a:rPr lang="en-NZ" dirty="0" smtClean="0"/>
              <a:t>within a whole school/education change/uncertainty environment was not helpful</a:t>
            </a:r>
          </a:p>
          <a:p>
            <a:pPr>
              <a:spcBef>
                <a:spcPts val="1800"/>
              </a:spcBef>
              <a:spcAft>
                <a:spcPts val="600"/>
              </a:spcAft>
            </a:pPr>
            <a:r>
              <a:rPr lang="en-NZ" dirty="0" smtClean="0"/>
              <a:t>Without </a:t>
            </a:r>
            <a:r>
              <a:rPr lang="en-NZ" dirty="0" smtClean="0"/>
              <a:t>support, before and during makin</a:t>
            </a:r>
            <a:r>
              <a:rPr lang="en-NZ" dirty="0"/>
              <a:t>g</a:t>
            </a:r>
            <a:r>
              <a:rPr lang="en-NZ" dirty="0" smtClean="0"/>
              <a:t> and sustaining change is overwhelming.</a:t>
            </a:r>
            <a:endParaRPr lang="en-NZ" dirty="0"/>
          </a:p>
        </p:txBody>
      </p:sp>
    </p:spTree>
    <p:extLst>
      <p:ext uri="{BB962C8B-B14F-4D97-AF65-F5344CB8AC3E}">
        <p14:creationId xmlns:p14="http://schemas.microsoft.com/office/powerpoint/2010/main" val="1616238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352</TotalTime>
  <Words>2146</Words>
  <Application>Microsoft Office PowerPoint</Application>
  <PresentationFormat>Widescreen</PresentationFormat>
  <Paragraphs>144</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Times New Roman</vt:lpstr>
      <vt:lpstr>Office Theme</vt:lpstr>
      <vt:lpstr>Challenging the status quo:  De-streaming Year 9-10 mathematics classes</vt:lpstr>
      <vt:lpstr>The study</vt:lpstr>
      <vt:lpstr>Why change? </vt:lpstr>
      <vt:lpstr>Initial: Resistance and Adaption</vt:lpstr>
      <vt:lpstr>Pedagogical experimentation</vt:lpstr>
      <vt:lpstr>Challenges</vt:lpstr>
      <vt:lpstr>Tensions</vt:lpstr>
      <vt:lpstr>Interweaving of teacher expectations and role of assessment </vt:lpstr>
      <vt:lpstr>It’s a long journey …  Not for the fainthearted!</vt:lpstr>
    </vt:vector>
  </TitlesOfParts>
  <Company>University of Canterbury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Pomeroy</dc:creator>
  <cp:lastModifiedBy>Anthony, Glenda</cp:lastModifiedBy>
  <cp:revision>48</cp:revision>
  <cp:lastPrinted>2019-09-23T00:16:14Z</cp:lastPrinted>
  <dcterms:created xsi:type="dcterms:W3CDTF">2019-09-17T03:19:04Z</dcterms:created>
  <dcterms:modified xsi:type="dcterms:W3CDTF">2019-09-23T00:16:18Z</dcterms:modified>
</cp:coreProperties>
</file>