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1"/>
  </p:notesMasterIdLst>
  <p:sldIdLst>
    <p:sldId id="256" r:id="rId2"/>
    <p:sldId id="335" r:id="rId3"/>
    <p:sldId id="257" r:id="rId4"/>
    <p:sldId id="284" r:id="rId5"/>
    <p:sldId id="297" r:id="rId6"/>
    <p:sldId id="321" r:id="rId7"/>
    <p:sldId id="322" r:id="rId8"/>
    <p:sldId id="328" r:id="rId9"/>
    <p:sldId id="349" r:id="rId10"/>
    <p:sldId id="352" r:id="rId11"/>
    <p:sldId id="260" r:id="rId12"/>
    <p:sldId id="318" r:id="rId13"/>
    <p:sldId id="342" r:id="rId14"/>
    <p:sldId id="325" r:id="rId15"/>
    <p:sldId id="341" r:id="rId16"/>
    <p:sldId id="336" r:id="rId17"/>
    <p:sldId id="337" r:id="rId18"/>
    <p:sldId id="351" r:id="rId19"/>
    <p:sldId id="294" r:id="rId20"/>
    <p:sldId id="319" r:id="rId21"/>
    <p:sldId id="320" r:id="rId22"/>
    <p:sldId id="344" r:id="rId23"/>
    <p:sldId id="345" r:id="rId24"/>
    <p:sldId id="330" r:id="rId25"/>
    <p:sldId id="295" r:id="rId26"/>
    <p:sldId id="333" r:id="rId27"/>
    <p:sldId id="309" r:id="rId28"/>
    <p:sldId id="327" r:id="rId29"/>
    <p:sldId id="338" r:id="rId30"/>
    <p:sldId id="296" r:id="rId31"/>
    <p:sldId id="332" r:id="rId32"/>
    <p:sldId id="347" r:id="rId33"/>
    <p:sldId id="270" r:id="rId34"/>
    <p:sldId id="348" r:id="rId35"/>
    <p:sldId id="278" r:id="rId36"/>
    <p:sldId id="346" r:id="rId37"/>
    <p:sldId id="350" r:id="rId38"/>
    <p:sldId id="291" r:id="rId39"/>
    <p:sldId id="334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8CC8956-180F-4DE8-A1A4-EF7C6FD11177}">
          <p14:sldIdLst>
            <p14:sldId id="256"/>
            <p14:sldId id="335"/>
            <p14:sldId id="257"/>
            <p14:sldId id="284"/>
            <p14:sldId id="297"/>
            <p14:sldId id="321"/>
            <p14:sldId id="322"/>
            <p14:sldId id="328"/>
            <p14:sldId id="349"/>
            <p14:sldId id="352"/>
            <p14:sldId id="260"/>
            <p14:sldId id="318"/>
            <p14:sldId id="342"/>
            <p14:sldId id="325"/>
            <p14:sldId id="341"/>
            <p14:sldId id="336"/>
            <p14:sldId id="337"/>
            <p14:sldId id="351"/>
            <p14:sldId id="294"/>
            <p14:sldId id="319"/>
            <p14:sldId id="320"/>
            <p14:sldId id="344"/>
            <p14:sldId id="345"/>
            <p14:sldId id="330"/>
            <p14:sldId id="295"/>
            <p14:sldId id="333"/>
            <p14:sldId id="309"/>
            <p14:sldId id="327"/>
            <p14:sldId id="338"/>
            <p14:sldId id="296"/>
            <p14:sldId id="332"/>
            <p14:sldId id="347"/>
            <p14:sldId id="270"/>
            <p14:sldId id="348"/>
            <p14:sldId id="278"/>
            <p14:sldId id="346"/>
            <p14:sldId id="350"/>
          </p14:sldIdLst>
        </p14:section>
        <p14:section name="Untitled Section" id="{2E96FB18-B01F-4137-B1B7-F0666A5BB460}">
          <p14:sldIdLst>
            <p14:sldId id="291"/>
            <p14:sldId id="33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8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31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A4D918-8DDE-4F04-B28F-25E15A71DF75}" type="datetimeFigureOut">
              <a:rPr lang="en-NZ" smtClean="0"/>
              <a:t>15/09/2017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063FE4-1ADB-4905-B573-5B458837D60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08674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721D09F-057B-4377-BE31-E08C671026F0}" type="slidenum">
              <a:rPr lang="en-US" altLang="en-US"/>
              <a:pPr eaLnBrk="1" hangingPunct="1"/>
              <a:t>38</a:t>
            </a:fld>
            <a:endParaRPr lang="en-US" alt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019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721D09F-057B-4377-BE31-E08C671026F0}" type="slidenum">
              <a:rPr lang="en-US" altLang="en-US"/>
              <a:pPr eaLnBrk="1" hangingPunct="1"/>
              <a:t>39</a:t>
            </a:fld>
            <a:endParaRPr lang="en-US" alt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501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9538-146E-4E8E-830E-336615DA869F}" type="datetimeFigureOut">
              <a:rPr lang="en-NZ" smtClean="0"/>
              <a:t>15/09/2017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EAA6C-D0D1-4F78-9D65-77BBED88C0E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78809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9538-146E-4E8E-830E-336615DA869F}" type="datetimeFigureOut">
              <a:rPr lang="en-NZ" smtClean="0"/>
              <a:t>15/09/2017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EAA6C-D0D1-4F78-9D65-77BBED88C0E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79678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9538-146E-4E8E-830E-336615DA869F}" type="datetimeFigureOut">
              <a:rPr lang="en-NZ" smtClean="0"/>
              <a:t>15/09/2017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EAA6C-D0D1-4F78-9D65-77BBED88C0E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32462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9538-146E-4E8E-830E-336615DA869F}" type="datetimeFigureOut">
              <a:rPr lang="en-NZ" smtClean="0"/>
              <a:t>15/09/2017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EAA6C-D0D1-4F78-9D65-77BBED88C0E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99597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9538-146E-4E8E-830E-336615DA869F}" type="datetimeFigureOut">
              <a:rPr lang="en-NZ" smtClean="0"/>
              <a:t>15/09/2017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EAA6C-D0D1-4F78-9D65-77BBED88C0E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44706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9538-146E-4E8E-830E-336615DA869F}" type="datetimeFigureOut">
              <a:rPr lang="en-NZ" smtClean="0"/>
              <a:t>15/09/2017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EAA6C-D0D1-4F78-9D65-77BBED88C0E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1989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9538-146E-4E8E-830E-336615DA869F}" type="datetimeFigureOut">
              <a:rPr lang="en-NZ" smtClean="0"/>
              <a:t>15/09/2017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EAA6C-D0D1-4F78-9D65-77BBED88C0E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41359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9538-146E-4E8E-830E-336615DA869F}" type="datetimeFigureOut">
              <a:rPr lang="en-NZ" smtClean="0"/>
              <a:t>15/09/2017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EAA6C-D0D1-4F78-9D65-77BBED88C0E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9676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9538-146E-4E8E-830E-336615DA869F}" type="datetimeFigureOut">
              <a:rPr lang="en-NZ" smtClean="0"/>
              <a:t>15/09/2017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EAA6C-D0D1-4F78-9D65-77BBED88C0E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76624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9538-146E-4E8E-830E-336615DA869F}" type="datetimeFigureOut">
              <a:rPr lang="en-NZ" smtClean="0"/>
              <a:t>15/09/2017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EAA6C-D0D1-4F78-9D65-77BBED88C0E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77680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9538-146E-4E8E-830E-336615DA869F}" type="datetimeFigureOut">
              <a:rPr lang="en-NZ" smtClean="0"/>
              <a:t>15/09/2017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EAA6C-D0D1-4F78-9D65-77BBED88C0E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81028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19538-146E-4E8E-830E-336615DA869F}" type="datetimeFigureOut">
              <a:rPr lang="en-NZ" smtClean="0"/>
              <a:t>15/09/2017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EAA6C-D0D1-4F78-9D65-77BBED88C0E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38374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390" y="-590309"/>
            <a:ext cx="8403220" cy="4041584"/>
          </a:xfrm>
        </p:spPr>
        <p:txBody>
          <a:bodyPr>
            <a:normAutofit/>
          </a:bodyPr>
          <a:lstStyle/>
          <a:p>
            <a:r>
              <a:rPr lang="en-AU" sz="4400" b="1" dirty="0"/>
              <a:t>Development of a computational framework for the prediction of free-ion activities, ionic equilibria and solubility in dairy </a:t>
            </a:r>
            <a:r>
              <a:rPr lang="en-AU" sz="4400" b="1" dirty="0" smtClean="0"/>
              <a:t>liquids</a:t>
            </a:r>
            <a:endParaRPr lang="en-NZ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284944"/>
            <a:ext cx="9144000" cy="1655762"/>
          </a:xfrm>
        </p:spPr>
        <p:txBody>
          <a:bodyPr>
            <a:normAutofit fontScale="92500" lnSpcReduction="20000"/>
          </a:bodyPr>
          <a:lstStyle/>
          <a:p>
            <a:r>
              <a:rPr lang="en-NZ" sz="2800" dirty="0"/>
              <a:t>Ken </a:t>
            </a:r>
            <a:r>
              <a:rPr lang="en-NZ" sz="2800" dirty="0"/>
              <a:t>Morison &amp; Pariya Noeparvar</a:t>
            </a:r>
            <a:endParaRPr lang="en-NZ" sz="2800" dirty="0"/>
          </a:p>
          <a:p>
            <a:r>
              <a:rPr lang="en-NZ" sz="2800" dirty="0"/>
              <a:t>Chemical and Process Engineering</a:t>
            </a:r>
          </a:p>
          <a:p>
            <a:r>
              <a:rPr lang="en-NZ" sz="2800" dirty="0"/>
              <a:t>University of Canterbury</a:t>
            </a:r>
          </a:p>
          <a:p>
            <a:r>
              <a:rPr lang="en-NZ" sz="2800" dirty="0"/>
              <a:t>MADP, September 2017</a:t>
            </a:r>
            <a:endParaRPr lang="en-NZ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134" y="5112825"/>
            <a:ext cx="1550043" cy="119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2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b="1" dirty="0">
                <a:solidFill>
                  <a:srgbClr val="8A002E"/>
                </a:solidFill>
                <a:ea typeface="SimSun" panose="02010600030101010101" pitchFamily="2" charset="-122"/>
              </a:rPr>
              <a:t>Background</a:t>
            </a:r>
            <a:endParaRPr lang="en-NZ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Z" dirty="0" smtClean="0"/>
              <a:t>When milk, whey, whey permeate or milk protein concentrates are concentrated, calcium phosphate exceeds the solubility limit.</a:t>
            </a:r>
          </a:p>
          <a:p>
            <a:pPr marL="0" indent="0">
              <a:buNone/>
            </a:pPr>
            <a:r>
              <a:rPr lang="en-NZ" dirty="0" smtClean="0"/>
              <a:t>This leads to fouling, and/or changes in the solubility of the dried products.</a:t>
            </a:r>
            <a:endParaRPr lang="en-N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01708" y="3417351"/>
            <a:ext cx="2293819" cy="34369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16638" y="6311899"/>
            <a:ext cx="4016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dirty="0"/>
              <a:t>Fouling from simulated whey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23" y="3997827"/>
            <a:ext cx="3650753" cy="227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94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Aim</a:t>
            </a:r>
            <a:endParaRPr lang="en-NZ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517" y="1758157"/>
            <a:ext cx="575261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dirty="0" smtClean="0"/>
              <a:t>To develop a robust method for predicting the state of minerals in milk </a:t>
            </a:r>
            <a:r>
              <a:rPr lang="en-NZ" b="1" dirty="0" smtClean="0"/>
              <a:t>concentrated</a:t>
            </a:r>
            <a:r>
              <a:rPr lang="en-NZ" dirty="0" smtClean="0"/>
              <a:t> by reverse osmosis or evaporation</a:t>
            </a:r>
          </a:p>
          <a:p>
            <a:pPr marL="457200" lvl="1" indent="0">
              <a:buNone/>
            </a:pPr>
            <a:r>
              <a:rPr lang="en-NZ" dirty="0" smtClean="0"/>
              <a:t>To </a:t>
            </a:r>
            <a:r>
              <a:rPr lang="en-NZ" dirty="0"/>
              <a:t>develop </a:t>
            </a:r>
            <a:r>
              <a:rPr lang="en-NZ" dirty="0" smtClean="0"/>
              <a:t>a </a:t>
            </a:r>
            <a:r>
              <a:rPr lang="en-NZ" dirty="0"/>
              <a:t>robust method for predicting the state of minerals </a:t>
            </a:r>
            <a:r>
              <a:rPr lang="en-NZ" dirty="0" smtClean="0"/>
              <a:t>in solution</a:t>
            </a:r>
          </a:p>
          <a:p>
            <a:pPr marL="457200" lvl="1" indent="0">
              <a:buNone/>
            </a:pPr>
            <a:endParaRPr lang="en-NZ" dirty="0"/>
          </a:p>
          <a:p>
            <a:pPr marL="457200" lvl="1" indent="0">
              <a:buNone/>
            </a:pPr>
            <a:r>
              <a:rPr lang="en-NZ" dirty="0" smtClean="0"/>
              <a:t>To develop a robust method for predicting precipitation and dissolution dynamics</a:t>
            </a:r>
            <a:endParaRPr lang="en-NZ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033" y="365126"/>
            <a:ext cx="3142637" cy="2356978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300" y="2936646"/>
            <a:ext cx="3158700" cy="3858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159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Components of the model</a:t>
            </a:r>
            <a:endParaRPr lang="en-NZ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625" y="1871925"/>
            <a:ext cx="8252750" cy="37539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NZ" dirty="0" smtClean="0"/>
              <a:t>The behaviour of mineral in milk depends on their </a:t>
            </a:r>
            <a:r>
              <a:rPr lang="en-NZ" b="1" dirty="0" smtClean="0"/>
              <a:t>activity</a:t>
            </a:r>
            <a:r>
              <a:rPr lang="en-NZ" dirty="0" smtClean="0"/>
              <a:t>, not on concentration. Any good model needs:</a:t>
            </a:r>
            <a:endParaRPr lang="en-NZ" dirty="0" smtClean="0"/>
          </a:p>
          <a:p>
            <a:r>
              <a:rPr lang="en-NZ" dirty="0" smtClean="0"/>
              <a:t>Free ion </a:t>
            </a:r>
            <a:r>
              <a:rPr lang="en-NZ" dirty="0" smtClean="0"/>
              <a:t>activity coefficients but without 100’s of parameters</a:t>
            </a:r>
            <a:endParaRPr lang="en-NZ" dirty="0" smtClean="0"/>
          </a:p>
          <a:p>
            <a:r>
              <a:rPr lang="en-NZ" dirty="0" smtClean="0"/>
              <a:t>Ion-pair equilibria </a:t>
            </a:r>
            <a:endParaRPr lang="en-NZ" dirty="0"/>
          </a:p>
          <a:p>
            <a:r>
              <a:rPr lang="en-NZ" dirty="0" smtClean="0"/>
              <a:t>Solubility</a:t>
            </a:r>
          </a:p>
          <a:p>
            <a:r>
              <a:rPr lang="en-NZ" dirty="0" smtClean="0"/>
              <a:t>Precipitation and dissolution dynamics</a:t>
            </a:r>
          </a:p>
          <a:p>
            <a:r>
              <a:rPr lang="en-NZ" dirty="0" smtClean="0"/>
              <a:t>Numerical methods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3436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Ion Activities</a:t>
            </a:r>
            <a:r>
              <a:rPr lang="en-NZ" dirty="0" smtClean="0"/>
              <a:t>	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861" y="1427867"/>
            <a:ext cx="7905509" cy="494821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dirty="0" smtClean="0">
                <a:ea typeface="Cambria Math" panose="02040503050406030204" pitchFamily="18" charset="0"/>
              </a:rPr>
              <a:t>Numerous equations are available.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NZ" b="0" dirty="0">
              <a:ea typeface="Cambria Math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dirty="0" smtClean="0">
                <a:ea typeface="Cambria Math" panose="02040503050406030204" pitchFamily="18" charset="0"/>
              </a:rPr>
              <a:t>We require equations suitable </a:t>
            </a:r>
            <a:r>
              <a:rPr lang="en-NZ" dirty="0" smtClean="0">
                <a:ea typeface="Cambria Math" panose="02040503050406030204" pitchFamily="18" charset="0"/>
              </a:rPr>
              <a:t>for: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dirty="0" smtClean="0">
                <a:ea typeface="Cambria Math" panose="02040503050406030204" pitchFamily="18" charset="0"/>
              </a:rPr>
              <a:t>Electrolytes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dirty="0" smtClean="0">
                <a:ea typeface="Cambria Math" panose="02040503050406030204" pitchFamily="18" charset="0"/>
              </a:rPr>
              <a:t>Multiple </a:t>
            </a:r>
            <a:r>
              <a:rPr lang="en-NZ" dirty="0" smtClean="0">
                <a:ea typeface="Cambria Math" panose="02040503050406030204" pitchFamily="18" charset="0"/>
              </a:rPr>
              <a:t>ions (Na</a:t>
            </a:r>
            <a:r>
              <a:rPr lang="en-NZ" baseline="30000" dirty="0" smtClean="0">
                <a:ea typeface="Cambria Math" panose="02040503050406030204" pitchFamily="18" charset="0"/>
              </a:rPr>
              <a:t>+</a:t>
            </a:r>
            <a:r>
              <a:rPr lang="en-NZ" dirty="0" smtClean="0">
                <a:ea typeface="Cambria Math" panose="02040503050406030204" pitchFamily="18" charset="0"/>
              </a:rPr>
              <a:t>, K</a:t>
            </a:r>
            <a:r>
              <a:rPr lang="en-NZ" baseline="30000" dirty="0" smtClean="0">
                <a:ea typeface="Cambria Math" panose="02040503050406030204" pitchFamily="18" charset="0"/>
              </a:rPr>
              <a:t>+</a:t>
            </a:r>
            <a:r>
              <a:rPr lang="en-NZ" dirty="0" smtClean="0">
                <a:ea typeface="Cambria Math" panose="02040503050406030204" pitchFamily="18" charset="0"/>
              </a:rPr>
              <a:t>, Ca</a:t>
            </a:r>
            <a:r>
              <a:rPr lang="en-NZ" baseline="30000" dirty="0" smtClean="0">
                <a:ea typeface="Cambria Math" panose="02040503050406030204" pitchFamily="18" charset="0"/>
              </a:rPr>
              <a:t>2+</a:t>
            </a:r>
            <a:r>
              <a:rPr lang="en-NZ" dirty="0" smtClean="0">
                <a:ea typeface="Cambria Math" panose="02040503050406030204" pitchFamily="18" charset="0"/>
              </a:rPr>
              <a:t>, Mg</a:t>
            </a:r>
            <a:r>
              <a:rPr lang="en-NZ" baseline="30000" dirty="0" smtClean="0">
                <a:ea typeface="Cambria Math" panose="02040503050406030204" pitchFamily="18" charset="0"/>
              </a:rPr>
              <a:t>2+</a:t>
            </a:r>
            <a:r>
              <a:rPr lang="en-NZ" dirty="0" smtClean="0">
                <a:ea typeface="Cambria Math" panose="02040503050406030204" pitchFamily="18" charset="0"/>
              </a:rPr>
              <a:t>, H</a:t>
            </a:r>
            <a:r>
              <a:rPr lang="en-NZ" baseline="30000" dirty="0" smtClean="0">
                <a:ea typeface="Cambria Math" panose="02040503050406030204" pitchFamily="18" charset="0"/>
              </a:rPr>
              <a:t>+</a:t>
            </a:r>
            <a:r>
              <a:rPr lang="en-NZ" dirty="0" smtClean="0">
                <a:ea typeface="Cambria Math" panose="02040503050406030204" pitchFamily="18" charset="0"/>
              </a:rPr>
              <a:t>, Cl</a:t>
            </a:r>
            <a:r>
              <a:rPr lang="en-NZ" baseline="30000" dirty="0" smtClean="0">
                <a:ea typeface="Cambria Math" panose="02040503050406030204" pitchFamily="18" charset="0"/>
              </a:rPr>
              <a:t>-</a:t>
            </a:r>
            <a:r>
              <a:rPr lang="en-NZ" dirty="0" smtClean="0">
                <a:ea typeface="Cambria Math" panose="02040503050406030204" pitchFamily="18" charset="0"/>
              </a:rPr>
              <a:t>, CO</a:t>
            </a:r>
            <a:r>
              <a:rPr lang="en-NZ" baseline="-25000" dirty="0" smtClean="0">
                <a:ea typeface="Cambria Math" panose="02040503050406030204" pitchFamily="18" charset="0"/>
              </a:rPr>
              <a:t>3</a:t>
            </a:r>
            <a:r>
              <a:rPr lang="en-NZ" baseline="30000" dirty="0" smtClean="0">
                <a:ea typeface="Cambria Math" panose="02040503050406030204" pitchFamily="18" charset="0"/>
              </a:rPr>
              <a:t>2-</a:t>
            </a:r>
            <a:r>
              <a:rPr lang="en-NZ" dirty="0" smtClean="0">
                <a:ea typeface="Cambria Math" panose="02040503050406030204" pitchFamily="18" charset="0"/>
              </a:rPr>
              <a:t>, PO</a:t>
            </a:r>
            <a:r>
              <a:rPr lang="en-NZ" baseline="-25000" dirty="0" smtClean="0">
                <a:ea typeface="Cambria Math" panose="02040503050406030204" pitchFamily="18" charset="0"/>
              </a:rPr>
              <a:t>4</a:t>
            </a:r>
            <a:r>
              <a:rPr lang="en-NZ" baseline="30000" dirty="0" smtClean="0">
                <a:ea typeface="Cambria Math" panose="02040503050406030204" pitchFamily="18" charset="0"/>
              </a:rPr>
              <a:t>3-</a:t>
            </a:r>
            <a:r>
              <a:rPr lang="en-NZ" dirty="0" smtClean="0">
                <a:ea typeface="Cambria Math" panose="02040503050406030204" pitchFamily="18" charset="0"/>
              </a:rPr>
              <a:t>, </a:t>
            </a:r>
            <a:r>
              <a:rPr lang="en-NZ" dirty="0" err="1" smtClean="0">
                <a:ea typeface="Cambria Math" panose="02040503050406030204" pitchFamily="18" charset="0"/>
              </a:rPr>
              <a:t>etc</a:t>
            </a:r>
            <a:r>
              <a:rPr lang="en-NZ" dirty="0" smtClean="0">
                <a:ea typeface="Cambria Math" panose="02040503050406030204" pitchFamily="18" charset="0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dirty="0" smtClean="0">
                <a:ea typeface="Cambria Math" panose="02040503050406030204" pitchFamily="18" charset="0"/>
              </a:rPr>
              <a:t>	</a:t>
            </a:r>
            <a:endParaRPr lang="en-NZ" b="0" dirty="0" smtClean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71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422753" cy="1325563"/>
          </a:xfrm>
        </p:spPr>
        <p:txBody>
          <a:bodyPr/>
          <a:lstStyle/>
          <a:p>
            <a:r>
              <a:rPr lang="en-NZ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Multiple Ions </a:t>
            </a:r>
            <a:r>
              <a:rPr lang="en-NZ" sz="3200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(Holt, </a:t>
            </a:r>
            <a:r>
              <a:rPr lang="en-NZ" sz="3200" b="1" dirty="0" err="1" smtClean="0">
                <a:solidFill>
                  <a:srgbClr val="8A002E"/>
                </a:solidFill>
                <a:ea typeface="SimSun" panose="02010600030101010101" pitchFamily="2" charset="-122"/>
              </a:rPr>
              <a:t>Dalgleish</a:t>
            </a:r>
            <a:r>
              <a:rPr lang="en-NZ" sz="3200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, </a:t>
            </a:r>
            <a:r>
              <a:rPr lang="en-NZ" sz="3200" b="1" dirty="0" err="1" smtClean="0">
                <a:solidFill>
                  <a:srgbClr val="8A002E"/>
                </a:solidFill>
                <a:ea typeface="SimSun" panose="02010600030101010101" pitchFamily="2" charset="-122"/>
              </a:rPr>
              <a:t>Jenness</a:t>
            </a:r>
            <a:r>
              <a:rPr lang="en-NZ" sz="3200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, 1981)</a:t>
            </a:r>
            <a:r>
              <a:rPr lang="en-NZ" dirty="0" smtClean="0"/>
              <a:t>	</a:t>
            </a:r>
            <a:endParaRPr lang="en-NZ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41" y="2118952"/>
            <a:ext cx="8409391" cy="42436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9285" y="1563897"/>
            <a:ext cx="8201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 smtClean="0"/>
              <a:t>Equilibrium association/dissociation constants, </a:t>
            </a:r>
            <a:r>
              <a:rPr lang="en-NZ" sz="2400" i="1" dirty="0" err="1" smtClean="0"/>
              <a:t>K</a:t>
            </a:r>
            <a:r>
              <a:rPr lang="en-NZ" sz="2400" i="1" baseline="-25000" dirty="0" err="1" smtClean="0"/>
              <a:t>a</a:t>
            </a:r>
            <a:r>
              <a:rPr lang="en-NZ" sz="2400" i="1" dirty="0" smtClean="0"/>
              <a:t> </a:t>
            </a:r>
            <a:r>
              <a:rPr lang="en-NZ" sz="2400" dirty="0" smtClean="0"/>
              <a:t>are available</a:t>
            </a:r>
            <a:endParaRPr lang="en-NZ" sz="2400" dirty="0"/>
          </a:p>
        </p:txBody>
      </p:sp>
    </p:spTree>
    <p:extLst>
      <p:ext uri="{BB962C8B-B14F-4D97-AF65-F5344CB8AC3E}">
        <p14:creationId xmlns:p14="http://schemas.microsoft.com/office/powerpoint/2010/main" val="184783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Ion Activities</a:t>
            </a:r>
            <a:r>
              <a:rPr lang="en-NZ" dirty="0" smtClean="0"/>
              <a:t>	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561" y="1427867"/>
            <a:ext cx="8287473" cy="494821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dirty="0" smtClean="0">
                <a:ea typeface="Cambria Math" panose="02040503050406030204" pitchFamily="18" charset="0"/>
              </a:rPr>
              <a:t>Numerous equations are available.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NZ" b="0" dirty="0">
              <a:ea typeface="Cambria Math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dirty="0" smtClean="0">
                <a:ea typeface="Cambria Math" panose="02040503050406030204" pitchFamily="18" charset="0"/>
              </a:rPr>
              <a:t>We require equations suitable for: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b="0" dirty="0" smtClean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Electrolytes</a:t>
            </a:r>
            <a:endParaRPr lang="en-NZ" b="0" dirty="0" smtClean="0">
              <a:solidFill>
                <a:schemeClr val="bg1">
                  <a:lumMod val="65000"/>
                </a:schemeClr>
              </a:solidFill>
              <a:ea typeface="Cambria Math" panose="02040503050406030204" pitchFamily="18" charset="0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dirty="0" smtClean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Multiple </a:t>
            </a:r>
            <a:r>
              <a:rPr lang="en-NZ" dirty="0" smtClean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ions (Na</a:t>
            </a:r>
            <a:r>
              <a:rPr lang="en-NZ" baseline="30000" dirty="0" smtClean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+</a:t>
            </a:r>
            <a:r>
              <a:rPr lang="en-NZ" dirty="0" smtClean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, K</a:t>
            </a:r>
            <a:r>
              <a:rPr lang="en-NZ" baseline="30000" dirty="0" smtClean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+</a:t>
            </a:r>
            <a:r>
              <a:rPr lang="en-NZ" dirty="0" smtClean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, Ca</a:t>
            </a:r>
            <a:r>
              <a:rPr lang="en-NZ" baseline="30000" dirty="0" smtClean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2+</a:t>
            </a:r>
            <a:r>
              <a:rPr lang="en-NZ" dirty="0" smtClean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, Mg</a:t>
            </a:r>
            <a:r>
              <a:rPr lang="en-NZ" baseline="30000" dirty="0" smtClean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2+</a:t>
            </a:r>
            <a:r>
              <a:rPr lang="en-NZ" dirty="0" smtClean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, H</a:t>
            </a:r>
            <a:r>
              <a:rPr lang="en-NZ" baseline="30000" dirty="0" smtClean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+</a:t>
            </a:r>
            <a:r>
              <a:rPr lang="en-NZ" dirty="0" smtClean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, Cl</a:t>
            </a:r>
            <a:r>
              <a:rPr lang="en-NZ" baseline="30000" dirty="0" smtClean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-</a:t>
            </a:r>
            <a:r>
              <a:rPr lang="en-NZ" dirty="0" smtClean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, CO</a:t>
            </a:r>
            <a:r>
              <a:rPr lang="en-NZ" baseline="-25000" dirty="0" smtClean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3</a:t>
            </a:r>
            <a:r>
              <a:rPr lang="en-NZ" baseline="30000" dirty="0" smtClean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2-</a:t>
            </a:r>
            <a:r>
              <a:rPr lang="en-NZ" dirty="0" smtClean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, PO</a:t>
            </a:r>
            <a:r>
              <a:rPr lang="en-NZ" baseline="-25000" dirty="0" smtClean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4</a:t>
            </a:r>
            <a:r>
              <a:rPr lang="en-NZ" baseline="30000" dirty="0" smtClean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3-</a:t>
            </a:r>
            <a:r>
              <a:rPr lang="en-NZ" dirty="0" smtClean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, </a:t>
            </a:r>
            <a:r>
              <a:rPr lang="en-NZ" dirty="0" err="1" smtClean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etc</a:t>
            </a:r>
            <a:r>
              <a:rPr lang="en-NZ" dirty="0" smtClean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)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dirty="0" smtClean="0">
                <a:ea typeface="Cambria Math" panose="02040503050406030204" pitchFamily="18" charset="0"/>
              </a:rPr>
              <a:t>Free </a:t>
            </a:r>
            <a:r>
              <a:rPr lang="en-NZ" dirty="0">
                <a:ea typeface="Cambria Math" panose="02040503050406030204" pitchFamily="18" charset="0"/>
              </a:rPr>
              <a:t>ions and ion pairs (e.g. </a:t>
            </a:r>
            <a:r>
              <a:rPr lang="en-NZ" dirty="0" err="1">
                <a:ea typeface="Cambria Math" panose="02040503050406030204" pitchFamily="18" charset="0"/>
              </a:rPr>
              <a:t>CaCl</a:t>
            </a:r>
            <a:r>
              <a:rPr lang="en-NZ" baseline="30000" dirty="0" smtClean="0">
                <a:ea typeface="Cambria Math" panose="02040503050406030204" pitchFamily="18" charset="0"/>
              </a:rPr>
              <a:t>+</a:t>
            </a:r>
            <a:r>
              <a:rPr lang="en-NZ" dirty="0" smtClean="0">
                <a:ea typeface="Cambria Math" panose="02040503050406030204" pitchFamily="18" charset="0"/>
              </a:rPr>
              <a:t>, </a:t>
            </a:r>
            <a:r>
              <a:rPr lang="en-NZ" dirty="0" err="1" smtClean="0">
                <a:ea typeface="Cambria Math" panose="02040503050406030204" pitchFamily="18" charset="0"/>
              </a:rPr>
              <a:t>CaCit</a:t>
            </a:r>
            <a:r>
              <a:rPr lang="en-NZ" baseline="30000" dirty="0" smtClean="0">
                <a:ea typeface="Cambria Math" panose="02040503050406030204" pitchFamily="18" charset="0"/>
              </a:rPr>
              <a:t>-</a:t>
            </a:r>
            <a:r>
              <a:rPr lang="en-NZ" dirty="0" smtClean="0">
                <a:ea typeface="Cambria Math" panose="02040503050406030204" pitchFamily="18" charset="0"/>
              </a:rPr>
              <a:t> )</a:t>
            </a:r>
            <a:endParaRPr lang="en-NZ" dirty="0">
              <a:ea typeface="Cambria Math" panose="02040503050406030204" pitchFamily="18" charset="0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dirty="0" smtClean="0">
                <a:ea typeface="Cambria Math" panose="02040503050406030204" pitchFamily="18" charset="0"/>
              </a:rPr>
              <a:t>High </a:t>
            </a:r>
            <a:r>
              <a:rPr lang="en-NZ" dirty="0" smtClean="0">
                <a:ea typeface="Cambria Math" panose="02040503050406030204" pitchFamily="18" charset="0"/>
              </a:rPr>
              <a:t>concentrations (concentrated milk, whey, permeate)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b="1" dirty="0" smtClean="0">
                <a:ea typeface="Cambria Math" panose="02040503050406030204" pitchFamily="18" charset="0"/>
              </a:rPr>
              <a:t>Lactose </a:t>
            </a:r>
            <a:r>
              <a:rPr lang="en-NZ" b="1" dirty="0" smtClean="0">
                <a:ea typeface="Cambria Math" panose="02040503050406030204" pitchFamily="18" charset="0"/>
              </a:rPr>
              <a:t>(non-electrolyte)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dirty="0">
                <a:ea typeface="Cambria Math" panose="02040503050406030204" pitchFamily="18" charset="0"/>
              </a:rPr>
              <a:t>	</a:t>
            </a:r>
            <a:endParaRPr lang="en-NZ" dirty="0" smtClean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98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Ion Activities</a:t>
            </a:r>
            <a:r>
              <a:rPr lang="en-NZ" dirty="0" smtClean="0"/>
              <a:t>	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563" y="1427867"/>
            <a:ext cx="8040788" cy="494821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dirty="0" smtClean="0">
                <a:ea typeface="Cambria Math" panose="02040503050406030204" pitchFamily="18" charset="0"/>
              </a:rPr>
              <a:t>Numerous equations are available.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NZ" b="0" dirty="0">
              <a:ea typeface="Cambria Math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dirty="0">
                <a:ea typeface="Cambria Math" panose="02040503050406030204" pitchFamily="18" charset="0"/>
              </a:rPr>
              <a:t>We require equations suitable for: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dirty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Electrolytes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dirty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Multiple ions (Na</a:t>
            </a:r>
            <a:r>
              <a:rPr lang="en-NZ" baseline="30000" dirty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+</a:t>
            </a:r>
            <a:r>
              <a:rPr lang="en-NZ" dirty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, K</a:t>
            </a:r>
            <a:r>
              <a:rPr lang="en-NZ" baseline="30000" dirty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+</a:t>
            </a:r>
            <a:r>
              <a:rPr lang="en-NZ" dirty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, Ca</a:t>
            </a:r>
            <a:r>
              <a:rPr lang="en-NZ" baseline="30000" dirty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2+</a:t>
            </a:r>
            <a:r>
              <a:rPr lang="en-NZ" dirty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, Mg</a:t>
            </a:r>
            <a:r>
              <a:rPr lang="en-NZ" baseline="30000" dirty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2+</a:t>
            </a:r>
            <a:r>
              <a:rPr lang="en-NZ" dirty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, H</a:t>
            </a:r>
            <a:r>
              <a:rPr lang="en-NZ" baseline="30000" dirty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+</a:t>
            </a:r>
            <a:r>
              <a:rPr lang="en-NZ" dirty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, Cl</a:t>
            </a:r>
            <a:r>
              <a:rPr lang="en-NZ" baseline="30000" dirty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-</a:t>
            </a:r>
            <a:r>
              <a:rPr lang="en-NZ" dirty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, CO</a:t>
            </a:r>
            <a:r>
              <a:rPr lang="en-NZ" baseline="-25000" dirty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3</a:t>
            </a:r>
            <a:r>
              <a:rPr lang="en-NZ" baseline="30000" dirty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2-</a:t>
            </a:r>
            <a:r>
              <a:rPr lang="en-NZ" dirty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, PO</a:t>
            </a:r>
            <a:r>
              <a:rPr lang="en-NZ" baseline="-25000" dirty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4</a:t>
            </a:r>
            <a:r>
              <a:rPr lang="en-NZ" baseline="30000" dirty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3-</a:t>
            </a:r>
            <a:r>
              <a:rPr lang="en-NZ" dirty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, </a:t>
            </a:r>
            <a:r>
              <a:rPr lang="en-NZ" dirty="0" err="1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etc</a:t>
            </a:r>
            <a:r>
              <a:rPr lang="en-NZ" dirty="0">
                <a:solidFill>
                  <a:schemeClr val="bg1">
                    <a:lumMod val="65000"/>
                  </a:schemeClr>
                </a:solidFill>
                <a:ea typeface="Cambria Math" panose="02040503050406030204" pitchFamily="18" charset="0"/>
              </a:rPr>
              <a:t>)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dirty="0">
                <a:ea typeface="Cambria Math" panose="02040503050406030204" pitchFamily="18" charset="0"/>
              </a:rPr>
              <a:t>Free ions and ion pairs (e.g. </a:t>
            </a:r>
            <a:r>
              <a:rPr lang="en-NZ" dirty="0" err="1" smtClean="0">
                <a:ea typeface="Cambria Math" panose="02040503050406030204" pitchFamily="18" charset="0"/>
              </a:rPr>
              <a:t>CaCl</a:t>
            </a:r>
            <a:r>
              <a:rPr lang="en-NZ" baseline="30000" dirty="0" smtClean="0">
                <a:ea typeface="Cambria Math" panose="02040503050406030204" pitchFamily="18" charset="0"/>
              </a:rPr>
              <a:t>+</a:t>
            </a:r>
            <a:r>
              <a:rPr lang="en-NZ" dirty="0" smtClean="0">
                <a:ea typeface="Cambria Math" panose="02040503050406030204" pitchFamily="18" charset="0"/>
              </a:rPr>
              <a:t>, </a:t>
            </a:r>
            <a:r>
              <a:rPr lang="en-NZ" dirty="0" err="1" smtClean="0">
                <a:ea typeface="Cambria Math" panose="02040503050406030204" pitchFamily="18" charset="0"/>
              </a:rPr>
              <a:t>CaCit</a:t>
            </a:r>
            <a:r>
              <a:rPr lang="en-NZ" baseline="30000" dirty="0" smtClean="0">
                <a:ea typeface="Cambria Math" panose="02040503050406030204" pitchFamily="18" charset="0"/>
              </a:rPr>
              <a:t>-</a:t>
            </a:r>
            <a:r>
              <a:rPr lang="en-NZ" dirty="0" smtClean="0">
                <a:ea typeface="Cambria Math" panose="02040503050406030204" pitchFamily="18" charset="0"/>
              </a:rPr>
              <a:t>)</a:t>
            </a:r>
            <a:endParaRPr lang="en-NZ" dirty="0">
              <a:ea typeface="Cambria Math" panose="02040503050406030204" pitchFamily="18" charset="0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dirty="0">
                <a:ea typeface="Cambria Math" panose="02040503050406030204" pitchFamily="18" charset="0"/>
              </a:rPr>
              <a:t>High concentrations (concentrated milk, whey, permeate)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dirty="0">
                <a:ea typeface="Cambria Math" panose="02040503050406030204" pitchFamily="18" charset="0"/>
              </a:rPr>
              <a:t>Lactose (non-electrolyte)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NZ" dirty="0">
                <a:ea typeface="Cambria Math" panose="02040503050406030204" pitchFamily="18" charset="0"/>
              </a:rPr>
              <a:t>	</a:t>
            </a:r>
            <a:endParaRPr lang="en-NZ" dirty="0" smtClean="0">
              <a:ea typeface="Cambria Math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b="0" dirty="0" smtClean="0">
                <a:ea typeface="Cambria Math" panose="02040503050406030204" pitchFamily="18" charset="0"/>
              </a:rPr>
              <a:t>Options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dirty="0" smtClean="0">
                <a:ea typeface="Cambria Math" panose="02040503050406030204" pitchFamily="18" charset="0"/>
              </a:rPr>
              <a:t>Debye-</a:t>
            </a:r>
            <a:r>
              <a:rPr lang="en-NZ" dirty="0" err="1" smtClean="0">
                <a:ea typeface="Cambria Math" panose="02040503050406030204" pitchFamily="18" charset="0"/>
              </a:rPr>
              <a:t>Hückel</a:t>
            </a:r>
            <a:r>
              <a:rPr lang="en-NZ" dirty="0" smtClean="0">
                <a:ea typeface="Cambria Math" panose="02040503050406030204" pitchFamily="18" charset="0"/>
              </a:rPr>
              <a:t>, Extended </a:t>
            </a:r>
            <a:r>
              <a:rPr lang="en-NZ" dirty="0">
                <a:ea typeface="Cambria Math" panose="02040503050406030204" pitchFamily="18" charset="0"/>
              </a:rPr>
              <a:t>Debye-</a:t>
            </a:r>
            <a:r>
              <a:rPr lang="en-NZ" dirty="0" err="1">
                <a:ea typeface="Cambria Math" panose="02040503050406030204" pitchFamily="18" charset="0"/>
              </a:rPr>
              <a:t>Hückel</a:t>
            </a:r>
            <a:r>
              <a:rPr lang="en-NZ" dirty="0" smtClean="0">
                <a:ea typeface="Cambria Math" panose="02040503050406030204" pitchFamily="18" charset="0"/>
              </a:rPr>
              <a:t>, Davies, </a:t>
            </a:r>
            <a:br>
              <a:rPr lang="en-NZ" dirty="0" smtClean="0">
                <a:ea typeface="Cambria Math" panose="02040503050406030204" pitchFamily="18" charset="0"/>
              </a:rPr>
            </a:br>
            <a:r>
              <a:rPr lang="en-NZ" dirty="0" smtClean="0">
                <a:ea typeface="Cambria Math" panose="02040503050406030204" pitchFamily="18" charset="0"/>
              </a:rPr>
              <a:t>Non-Primitive Mean Spherical Approximation, MSA </a:t>
            </a:r>
            <a:r>
              <a:rPr lang="en-NZ" dirty="0" smtClean="0">
                <a:ea typeface="Cambria Math" panose="02040503050406030204" pitchFamily="18" charset="0"/>
              </a:rPr>
              <a:t>(Blum), Unrestricted Primitive MSA, etc.</a:t>
            </a:r>
            <a:endParaRPr lang="en-NZ" b="0" dirty="0" smtClean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8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b="1" dirty="0">
                <a:solidFill>
                  <a:srgbClr val="8A002E"/>
                </a:solidFill>
                <a:ea typeface="SimSun" panose="02010600030101010101" pitchFamily="2" charset="-122"/>
              </a:rPr>
              <a:t>Davies Equation</a:t>
            </a:r>
            <a:endParaRPr lang="en-NZ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547833"/>
                <a:ext cx="8388028" cy="4351338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NZ" b="1" dirty="0" smtClean="0">
                    <a:ea typeface="SimSun" panose="02010600030101010101" pitchFamily="2" charset="-122"/>
                  </a:rPr>
                  <a:t>Davies Equation</a:t>
                </a:r>
                <a:endParaRPr lang="en-NZ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NZ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NZ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sSub>
                            <m:sSubPr>
                              <m:ctrlPr>
                                <a:rPr lang="en-NZ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NZ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NZ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func>
                      <m:r>
                        <a:rPr lang="en-NZ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NZ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NZ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NZ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NZ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NZ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NZ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NZ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NZ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NZ" b="0" i="1" smtClean="0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NZ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NZ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NZ" b="0" i="1" smtClean="0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</m:rad>
                            </m:den>
                          </m:f>
                          <m:r>
                            <a:rPr lang="en-NZ" b="0" i="1" smtClean="0">
                              <a:latin typeface="Cambria Math" panose="02040503050406030204" pitchFamily="18" charset="0"/>
                            </a:rPr>
                            <m:t>−0.2</m:t>
                          </m:r>
                          <m:r>
                            <a:rPr lang="en-NZ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</m:oMath>
                  </m:oMathPara>
                </a14:m>
                <a:endParaRPr lang="en-NZ" dirty="0" smtClean="0"/>
              </a:p>
              <a:p>
                <a:pPr marL="0" indent="0">
                  <a:buNone/>
                </a:pPr>
                <a:r>
                  <a:rPr lang="en-NZ" dirty="0" smtClean="0"/>
                  <a:t>Only applied to charged ions.  </a:t>
                </a:r>
              </a:p>
              <a:p>
                <a:pPr marL="0" indent="0">
                  <a:buNone/>
                </a:pPr>
                <a:r>
                  <a:rPr lang="en-NZ" dirty="0" smtClean="0"/>
                  <a:t>All ions of the same charge have the same activity coefficient.</a:t>
                </a:r>
                <a:endParaRPr lang="en-NZ" dirty="0"/>
              </a:p>
              <a:p>
                <a:pPr marL="0" indent="0">
                  <a:buNone/>
                </a:pPr>
                <a:r>
                  <a:rPr lang="en-NZ" b="1" dirty="0" smtClean="0"/>
                  <a:t>Extended Debye-</a:t>
                </a:r>
                <a:r>
                  <a:rPr lang="en-NZ" b="1" dirty="0" err="1" smtClean="0"/>
                  <a:t>Hückel</a:t>
                </a:r>
                <a:endParaRPr lang="en-NZ" b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NZ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NZ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sSub>
                            <m:sSubPr>
                              <m:ctrlPr>
                                <a:rPr lang="en-NZ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NZ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NZ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func>
                      <m:r>
                        <a:rPr lang="en-NZ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NZ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NZ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NZ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NZ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NZ" i="1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NZ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NZ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NZ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NZ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NZ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NZ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sSub>
                                <m:sSubPr>
                                  <m:ctrlPr>
                                    <a:rPr lang="en-NZ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NZ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NZ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  <m:rad>
                                <m:radPr>
                                  <m:degHide m:val="on"/>
                                  <m:ctrlPr>
                                    <a:rPr lang="en-NZ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NZ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</m:rad>
                            </m:den>
                          </m:f>
                        </m:e>
                      </m:d>
                    </m:oMath>
                  </m:oMathPara>
                </a14:m>
                <a:endParaRPr lang="en-NZ" dirty="0" smtClean="0"/>
              </a:p>
              <a:p>
                <a:pPr marL="0" indent="0">
                  <a:buNone/>
                </a:pPr>
                <a:r>
                  <a:rPr lang="en-NZ" dirty="0"/>
                  <a:t>I</a:t>
                </a:r>
                <a:r>
                  <a:rPr lang="en-NZ" dirty="0" smtClean="0"/>
                  <a:t>ncludes a size term</a:t>
                </a:r>
                <a:endParaRPr lang="en-NZ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547833"/>
                <a:ext cx="8388028" cy="4351338"/>
              </a:xfrm>
              <a:blipFill>
                <a:blip r:embed="rId2"/>
                <a:stretch>
                  <a:fillRect l="-1308" t="-2801" b="-3641"/>
                </a:stretch>
              </a:blipFill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341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b="1" dirty="0">
                <a:solidFill>
                  <a:srgbClr val="8A002E"/>
                </a:solidFill>
                <a:ea typeface="SimSun" panose="02010600030101010101" pitchFamily="2" charset="-122"/>
              </a:rPr>
              <a:t>Davies Equation</a:t>
            </a:r>
            <a:endParaRPr lang="en-NZ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547833"/>
                <a:ext cx="8388028" cy="4351338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NZ" b="1" dirty="0" smtClean="0">
                    <a:ea typeface="SimSun" panose="02010600030101010101" pitchFamily="2" charset="-122"/>
                  </a:rPr>
                  <a:t>Davies Equation</a:t>
                </a:r>
                <a:endParaRPr lang="en-NZ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NZ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NZ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sSub>
                            <m:sSubPr>
                              <m:ctrlPr>
                                <a:rPr lang="en-NZ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NZ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NZ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func>
                      <m:r>
                        <a:rPr lang="en-NZ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NZ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NZ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NZ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NZ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NZ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NZ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NZ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NZ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NZ" b="0" i="1" smtClean="0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NZ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NZ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NZ" b="0" i="1" smtClean="0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</m:rad>
                            </m:den>
                          </m:f>
                          <m:r>
                            <a:rPr lang="en-NZ" b="0" i="1" smtClean="0">
                              <a:latin typeface="Cambria Math" panose="02040503050406030204" pitchFamily="18" charset="0"/>
                            </a:rPr>
                            <m:t>−0.2</m:t>
                          </m:r>
                          <m:r>
                            <a:rPr lang="en-NZ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</m:oMath>
                  </m:oMathPara>
                </a14:m>
                <a:endParaRPr lang="en-NZ" dirty="0" smtClean="0"/>
              </a:p>
              <a:p>
                <a:pPr marL="0" indent="0">
                  <a:buNone/>
                </a:pPr>
                <a:r>
                  <a:rPr lang="en-NZ" dirty="0" smtClean="0"/>
                  <a:t>Only applied to charged ions.  </a:t>
                </a:r>
              </a:p>
              <a:p>
                <a:pPr marL="0" indent="0">
                  <a:buNone/>
                </a:pPr>
                <a:r>
                  <a:rPr lang="en-NZ" dirty="0" smtClean="0"/>
                  <a:t>All ions of the same charge have the same activity coefficient.</a:t>
                </a:r>
                <a:endParaRPr lang="en-NZ" dirty="0"/>
              </a:p>
              <a:p>
                <a:pPr marL="0" indent="0">
                  <a:buNone/>
                </a:pPr>
                <a:r>
                  <a:rPr lang="en-NZ" b="1" dirty="0" smtClean="0"/>
                  <a:t>Extended Debye-</a:t>
                </a:r>
                <a:r>
                  <a:rPr lang="en-NZ" b="1" dirty="0" err="1" smtClean="0"/>
                  <a:t>Hückel</a:t>
                </a:r>
                <a:endParaRPr lang="en-NZ" b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NZ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NZ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sSub>
                            <m:sSubPr>
                              <m:ctrlPr>
                                <a:rPr lang="en-NZ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NZ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NZ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func>
                      <m:r>
                        <a:rPr lang="en-NZ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NZ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NZ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NZ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NZ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NZ" i="1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NZ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NZ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NZ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NZ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NZ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NZ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sSub>
                                <m:sSubPr>
                                  <m:ctrlPr>
                                    <a:rPr lang="en-NZ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NZ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NZ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  <m:rad>
                                <m:radPr>
                                  <m:degHide m:val="on"/>
                                  <m:ctrlPr>
                                    <a:rPr lang="en-NZ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NZ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</m:rad>
                            </m:den>
                          </m:f>
                        </m:e>
                      </m:d>
                    </m:oMath>
                  </m:oMathPara>
                </a14:m>
                <a:endParaRPr lang="en-NZ" dirty="0" smtClean="0"/>
              </a:p>
              <a:p>
                <a:pPr marL="0" indent="0">
                  <a:buNone/>
                </a:pPr>
                <a:r>
                  <a:rPr lang="en-NZ" dirty="0">
                    <a:solidFill>
                      <a:srgbClr val="FF0000"/>
                    </a:solidFill>
                  </a:rPr>
                  <a:t>I</a:t>
                </a:r>
                <a:r>
                  <a:rPr lang="en-NZ" dirty="0" smtClean="0">
                    <a:solidFill>
                      <a:srgbClr val="FF0000"/>
                    </a:solidFill>
                  </a:rPr>
                  <a:t>ncludes a size term</a:t>
                </a:r>
                <a:endParaRPr lang="en-NZ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547833"/>
                <a:ext cx="8388028" cy="4351338"/>
              </a:xfrm>
              <a:blipFill>
                <a:blip r:embed="rId2"/>
                <a:stretch>
                  <a:fillRect l="-1308" t="-2801" b="-3641"/>
                </a:stretch>
              </a:blipFill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/>
          <p:nvPr/>
        </p:nvSpPr>
        <p:spPr>
          <a:xfrm>
            <a:off x="5694744" y="4897458"/>
            <a:ext cx="489996" cy="6829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2442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b="1" dirty="0">
                <a:solidFill>
                  <a:srgbClr val="8A002E"/>
                </a:solidFill>
                <a:ea typeface="SimSun" panose="02010600030101010101" pitchFamily="2" charset="-122"/>
              </a:rPr>
              <a:t>Blum and </a:t>
            </a:r>
            <a:r>
              <a:rPr lang="en-NZ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co-workers: </a:t>
            </a:r>
            <a:r>
              <a:rPr lang="en-NZ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/>
            </a:r>
            <a:br>
              <a:rPr lang="en-NZ" b="1" dirty="0" smtClean="0">
                <a:solidFill>
                  <a:srgbClr val="8A002E"/>
                </a:solidFill>
                <a:ea typeface="SimSun" panose="02010600030101010101" pitchFamily="2" charset="-122"/>
              </a:rPr>
            </a:br>
            <a:r>
              <a:rPr lang="en-NZ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Primitive </a:t>
            </a:r>
            <a:r>
              <a:rPr lang="en-NZ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MSA model</a:t>
            </a:r>
            <a:endParaRPr lang="en-NZ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28263" y="1652476"/>
                <a:ext cx="8437945" cy="4796962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30000"/>
                  </a:lnSpc>
                  <a:spcBef>
                    <a:spcPts val="0"/>
                  </a:spcBef>
                </a:pPr>
                <a:r>
                  <a:rPr lang="en-NZ" sz="2400" b="0" dirty="0" smtClean="0"/>
                  <a:t>Blum used customary units of his time and place (based on the ESU system). They were never defined in his papers. </a:t>
                </a:r>
              </a:p>
              <a:p>
                <a:pPr marL="0" indent="0" algn="ctr">
                  <a:lnSpc>
                    <a:spcPct val="13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NZ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NZ" sz="2400" i="1">
                        <a:latin typeface="Cambria Math" panose="02040503050406030204" pitchFamily="18" charset="0"/>
                      </a:rPr>
                      <m:t>=4</m:t>
                    </m:r>
                    <m:r>
                      <a:rPr lang="en-NZ" sz="2400" i="1">
                        <a:latin typeface="Cambria Math" panose="02040503050406030204" pitchFamily="18" charset="0"/>
                      </a:rPr>
                      <m:t>𝜋𝛽</m:t>
                    </m:r>
                    <m:sSup>
                      <m:sSupPr>
                        <m:ctrlPr>
                          <a:rPr lang="en-NZ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NZ" sz="240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NZ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NZ" sz="2400" dirty="0"/>
                  <a:t>ESU units</a:t>
                </a:r>
              </a:p>
              <a:p>
                <a:pPr marL="0" indent="0" algn="ctr">
                  <a:lnSpc>
                    <a:spcPct val="13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NZ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NZ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NZ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𝜋𝛽</m:t>
                        </m:r>
                        <m:sSup>
                          <m:sSupPr>
                            <m:ctrlPr>
                              <a:rPr lang="en-NZ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NZ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NZ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𝜋</m:t>
                        </m:r>
                        <m:sSub>
                          <m:sSubPr>
                            <m:ctrlPr>
                              <a:rPr lang="en-NZ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NZ" sz="2400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NZ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NZ" sz="2400" dirty="0"/>
                  <a:t> SI units</a:t>
                </a:r>
              </a:p>
              <a:p>
                <a:pPr>
                  <a:lnSpc>
                    <a:spcPct val="130000"/>
                  </a:lnSpc>
                  <a:spcBef>
                    <a:spcPts val="0"/>
                  </a:spcBef>
                </a:pPr>
                <a:r>
                  <a:rPr lang="en-NZ" sz="2400" b="0" dirty="0" smtClean="0"/>
                  <a:t>His and other papers contained </a:t>
                </a:r>
                <a:r>
                  <a:rPr lang="en-NZ" sz="2400" dirty="0" smtClean="0"/>
                  <a:t>typographical errors.</a:t>
                </a:r>
              </a:p>
              <a:p>
                <a:pPr>
                  <a:lnSpc>
                    <a:spcPct val="130000"/>
                  </a:lnSpc>
                  <a:spcBef>
                    <a:spcPts val="0"/>
                  </a:spcBef>
                </a:pPr>
                <a:r>
                  <a:rPr lang="en-NZ" sz="2400" dirty="0" smtClean="0"/>
                  <a:t>The resulting equations showed signs of being </a:t>
                </a:r>
                <a:r>
                  <a:rPr lang="en-NZ" sz="2400" b="0" dirty="0" smtClean="0"/>
                  <a:t>ill-conditioned.</a:t>
                </a:r>
              </a:p>
              <a:p>
                <a:pPr>
                  <a:lnSpc>
                    <a:spcPct val="130000"/>
                  </a:lnSpc>
                  <a:spcBef>
                    <a:spcPts val="0"/>
                  </a:spcBef>
                </a:pPr>
                <a:r>
                  <a:rPr lang="en-NZ" sz="2400" dirty="0" smtClean="0"/>
                  <a:t>We couldn’t get them to work!!</a:t>
                </a:r>
                <a:endParaRPr lang="en-NZ" sz="2400" b="0" dirty="0" smtClean="0"/>
              </a:p>
              <a:p>
                <a:pPr marL="0" indent="0">
                  <a:lnSpc>
                    <a:spcPct val="130000"/>
                  </a:lnSpc>
                  <a:spcBef>
                    <a:spcPts val="0"/>
                  </a:spcBef>
                  <a:buNone/>
                </a:pPr>
                <a:endParaRPr lang="en-NZ" b="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8263" y="1652476"/>
                <a:ext cx="8437945" cy="4796962"/>
              </a:xfrm>
              <a:blipFill>
                <a:blip r:embed="rId2"/>
                <a:stretch>
                  <a:fillRect l="-939"/>
                </a:stretch>
              </a:blipFill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666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585" y="365126"/>
            <a:ext cx="8407549" cy="1325563"/>
          </a:xfrm>
        </p:spPr>
        <p:txBody>
          <a:bodyPr/>
          <a:lstStyle/>
          <a:p>
            <a:r>
              <a:rPr lang="en-NZ" sz="4000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Mean Spherical Approximation Ion Activities</a:t>
            </a:r>
            <a:r>
              <a:rPr lang="en-NZ" dirty="0" smtClean="0"/>
              <a:t>	</a:t>
            </a:r>
            <a:endParaRPr lang="en-NZ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39838" y="1690688"/>
                <a:ext cx="8523296" cy="4794420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NZ" sz="2400" b="0" dirty="0" smtClean="0">
                    <a:ea typeface="Cambria Math" panose="02040503050406030204" pitchFamily="18" charset="0"/>
                  </a:rPr>
                  <a:t>As summarised by van </a:t>
                </a:r>
                <a:r>
                  <a:rPr lang="en-NZ" sz="2400" b="0" dirty="0" err="1" smtClean="0">
                    <a:ea typeface="Cambria Math" panose="02040503050406030204" pitchFamily="18" charset="0"/>
                  </a:rPr>
                  <a:t>Boekel</a:t>
                </a:r>
                <a:r>
                  <a:rPr lang="en-NZ" sz="2400" b="0" dirty="0" smtClean="0">
                    <a:ea typeface="Cambria Math" panose="02040503050406030204" pitchFamily="18" charset="0"/>
                  </a:rPr>
                  <a:t> (2008) from Blum (1975), </a:t>
                </a:r>
                <a:r>
                  <a:rPr lang="en-NZ" sz="2400" b="0" dirty="0" err="1" smtClean="0">
                    <a:ea typeface="Cambria Math" panose="02040503050406030204" pitchFamily="18" charset="0"/>
                  </a:rPr>
                  <a:t>Mansoori</a:t>
                </a:r>
                <a:r>
                  <a:rPr lang="en-NZ" sz="2400" b="0" dirty="0" smtClean="0">
                    <a:ea typeface="Cambria Math" panose="02040503050406030204" pitchFamily="18" charset="0"/>
                  </a:rPr>
                  <a:t> et al. (1970).</a:t>
                </a:r>
                <a:endParaRPr lang="en-NZ" sz="2400" b="0" dirty="0" smtClean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NZ" sz="2400" b="0" dirty="0" smtClean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NZ" sz="2400" dirty="0" smtClean="0">
                    <a:ea typeface="Cambria Math" panose="02040503050406030204" pitchFamily="18" charset="0"/>
                  </a:rPr>
                  <a:t>Electrostatic and hard sphere terms for ion activity coefficients,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NZ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NZ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NZ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NZ" sz="2400" dirty="0" smtClean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NZ" sz="240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b>
                            <m:sSub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func>
                      <m:r>
                        <a:rPr lang="en-NZ" sz="2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NZ" sz="240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bSup>
                            <m:sSubSup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𝑒𝑠</m:t>
                              </m:r>
                            </m:sup>
                          </m:sSubSup>
                        </m:e>
                      </m:func>
                      <m:r>
                        <a:rPr lang="en-NZ" sz="2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NZ" sz="240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bSup>
                            <m:sSubSup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h𝑠</m:t>
                              </m:r>
                            </m:sup>
                          </m:sSubSup>
                        </m:e>
                      </m:func>
                    </m:oMath>
                  </m:oMathPara>
                </a14:m>
                <a:endParaRPr lang="en-NZ" sz="2400" dirty="0" smtClean="0"/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NZ" sz="2400" b="0" dirty="0" smtClean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NZ" sz="2400" i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bSup>
                            <m:sSubSup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𝑒𝑠</m:t>
                              </m:r>
                            </m:sup>
                          </m:sSubSup>
                        </m:e>
                      </m:func>
                      <m:r>
                        <a:rPr lang="en-NZ" sz="2400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𝛤</m:t>
                              </m:r>
                              <m:sSubSup>
                                <m:sSubSupPr>
                                  <m:ctrlP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𝛤</m:t>
                              </m:r>
                              <m:sSub>
                                <m:sSubPr>
                                  <m:ctrlP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NZ" sz="2400" b="0" i="1" smtClean="0">
                              <a:latin typeface="Cambria Math" panose="02040503050406030204" pitchFamily="18" charset="0"/>
                            </a:rPr>
                            <m:t>𝜁</m:t>
                          </m:r>
                          <m:sSub>
                            <m:sSub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NZ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NZ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sSub>
                                        <m:sSubPr>
                                          <m:ctrlP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NZ" sz="2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NZ" sz="2400" b="0" i="1" smtClean="0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  <m:sSubSup>
                                        <m:sSubSupPr>
                                          <m:ctrlP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  <m:sup>
                                          <m: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num>
                                    <m:den>
                                      <m:r>
                                        <a:rPr lang="en-NZ" sz="2400" i="1">
                                          <a:latin typeface="Cambria Math" panose="02040503050406030204" pitchFamily="18" charset="0"/>
                                        </a:rPr>
                                        <m:t>1+</m:t>
                                      </m:r>
                                      <m:r>
                                        <a:rPr lang="en-NZ" sz="2400" i="1">
                                          <a:latin typeface="Cambria Math" panose="02040503050406030204" pitchFamily="18" charset="0"/>
                                        </a:rPr>
                                        <m:t>𝛤</m:t>
                                      </m:r>
                                      <m:sSub>
                                        <m:sSubPr>
                                          <m:ctrlP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NZ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NZ" sz="2400" b="0" i="1" smtClean="0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  <m:sSubSup>
                                        <m:sSubSupPr>
                                          <m:ctrlP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  <m:sup>
                                          <m: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num>
                                    <m:den>
                                      <m:r>
                                        <a:rPr lang="en-NZ" sz="24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NZ" sz="2400" b="0" dirty="0" smtClean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NZ" sz="2400" dirty="0" smtClean="0">
                    <a:ea typeface="Cambria Math" panose="02040503050406030204" pitchFamily="18" charset="0"/>
                  </a:rPr>
                  <a:t>Hard sphere </a:t>
                </a:r>
                <a:r>
                  <a:rPr lang="en-NZ" sz="2400" dirty="0" smtClean="0">
                    <a:ea typeface="Cambria Math" panose="02040503050406030204" pitchFamily="18" charset="0"/>
                  </a:rPr>
                  <a:t>depends on space occupied (from </a:t>
                </a:r>
                <a:r>
                  <a:rPr lang="en-NZ" sz="2400" dirty="0" smtClean="0">
                    <a:ea typeface="Cambria Math" panose="02040503050406030204" pitchFamily="18" charset="0"/>
                  </a:rPr>
                  <a:t>size and number density)</a:t>
                </a:r>
                <a:endParaRPr lang="en-NZ" sz="2400" b="0" dirty="0" smtClean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NZ" sz="240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bSup>
                            <m:sSubSup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h𝑠</m:t>
                              </m:r>
                            </m:sup>
                          </m:sSubSup>
                        </m:e>
                      </m:func>
                      <m:r>
                        <a:rPr lang="en-NZ" sz="2400" i="1"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NZ" sz="240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NZ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NZ" sz="2400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NZ" sz="2400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  <m:sSub>
                        <m:sSub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NZ" sz="2400" b="0" dirty="0" smtClean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NZ" b="0" dirty="0" smtClean="0"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9838" y="1690688"/>
                <a:ext cx="8523296" cy="4794420"/>
              </a:xfrm>
              <a:blipFill>
                <a:blip r:embed="rId2"/>
                <a:stretch>
                  <a:fillRect l="-1073" t="-1017"/>
                </a:stretch>
              </a:blipFill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404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MSA Ion Activities</a:t>
            </a:r>
            <a:r>
              <a:rPr lang="en-NZ" dirty="0" smtClean="0"/>
              <a:t>	</a:t>
            </a:r>
            <a:endParaRPr lang="en-NZ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39838" y="1690688"/>
                <a:ext cx="8523296" cy="4794420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NZ" sz="2400" b="0" dirty="0" smtClean="0">
                    <a:ea typeface="Cambria Math" panose="02040503050406030204" pitchFamily="18" charset="0"/>
                  </a:rPr>
                  <a:t>As summarised by van </a:t>
                </a:r>
                <a:r>
                  <a:rPr lang="en-NZ" sz="2400" b="0" dirty="0" err="1" smtClean="0">
                    <a:ea typeface="Cambria Math" panose="02040503050406030204" pitchFamily="18" charset="0"/>
                  </a:rPr>
                  <a:t>Boekel</a:t>
                </a:r>
                <a:r>
                  <a:rPr lang="en-NZ" sz="2400" b="0" dirty="0" smtClean="0">
                    <a:ea typeface="Cambria Math" panose="02040503050406030204" pitchFamily="18" charset="0"/>
                  </a:rPr>
                  <a:t> (2008) from Blum (1975), </a:t>
                </a:r>
                <a:r>
                  <a:rPr lang="en-NZ" sz="2400" b="0" dirty="0" err="1" smtClean="0">
                    <a:ea typeface="Cambria Math" panose="02040503050406030204" pitchFamily="18" charset="0"/>
                  </a:rPr>
                  <a:t>Mansoori</a:t>
                </a:r>
                <a:r>
                  <a:rPr lang="en-NZ" sz="2400" b="0" dirty="0" smtClean="0">
                    <a:ea typeface="Cambria Math" panose="02040503050406030204" pitchFamily="18" charset="0"/>
                  </a:rPr>
                  <a:t> et al. (1970).</a:t>
                </a:r>
                <a:endParaRPr lang="en-NZ" sz="2400" b="0" dirty="0" smtClean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NZ" sz="2400" b="0" dirty="0" smtClean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NZ" sz="2400" dirty="0" smtClean="0">
                    <a:ea typeface="Cambria Math" panose="02040503050406030204" pitchFamily="18" charset="0"/>
                  </a:rPr>
                  <a:t>Electrostatic and hard sphere terms for ion activity coefficients,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NZ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NZ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NZ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NZ" sz="2400" dirty="0" smtClean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NZ" sz="240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b>
                            <m:sSub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func>
                      <m:r>
                        <a:rPr lang="en-NZ" sz="2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NZ" sz="240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bSup>
                            <m:sSubSup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𝑒𝑠</m:t>
                              </m:r>
                            </m:sup>
                          </m:sSubSup>
                        </m:e>
                      </m:func>
                      <m:r>
                        <a:rPr lang="en-NZ" sz="2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NZ" sz="240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bSup>
                            <m:sSubSup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h𝑠</m:t>
                              </m:r>
                            </m:sup>
                          </m:sSubSup>
                        </m:e>
                      </m:func>
                    </m:oMath>
                  </m:oMathPara>
                </a14:m>
                <a:endParaRPr lang="en-NZ" sz="2400" dirty="0" smtClean="0"/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NZ" sz="2400" b="0" dirty="0" smtClean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NZ" sz="2400" i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bSup>
                            <m:sSubSup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𝑒𝑠</m:t>
                              </m:r>
                            </m:sup>
                          </m:sSubSup>
                        </m:e>
                      </m:func>
                      <m:r>
                        <a:rPr lang="en-NZ" sz="2400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𝛤</m:t>
                              </m:r>
                              <m:sSubSup>
                                <m:sSubSupPr>
                                  <m:ctrlP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𝛤</m:t>
                              </m:r>
                              <m:sSub>
                                <m:sSubPr>
                                  <m:ctrlP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NZ" sz="2400" b="0" i="1" smtClean="0">
                              <a:latin typeface="Cambria Math" panose="02040503050406030204" pitchFamily="18" charset="0"/>
                            </a:rPr>
                            <m:t>𝜁</m:t>
                          </m:r>
                          <m:sSub>
                            <m:sSub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NZ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NZ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sSub>
                                        <m:sSubPr>
                                          <m:ctrlP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NZ" sz="2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NZ" sz="2400" b="0" i="1" smtClean="0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  <m:sSubSup>
                                        <m:sSubSupPr>
                                          <m:ctrlP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  <m:sup>
                                          <m: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num>
                                    <m:den>
                                      <m:r>
                                        <a:rPr lang="en-NZ" sz="2400" i="1">
                                          <a:latin typeface="Cambria Math" panose="02040503050406030204" pitchFamily="18" charset="0"/>
                                        </a:rPr>
                                        <m:t>1+</m:t>
                                      </m:r>
                                      <m:r>
                                        <a:rPr lang="en-NZ" sz="2400" i="1">
                                          <a:latin typeface="Cambria Math" panose="02040503050406030204" pitchFamily="18" charset="0"/>
                                        </a:rPr>
                                        <m:t>𝛤</m:t>
                                      </m:r>
                                      <m:sSub>
                                        <m:sSubPr>
                                          <m:ctrlP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NZ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NZ" sz="2400" b="0" i="1" smtClean="0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  <m:sSubSup>
                                        <m:sSubSupPr>
                                          <m:ctrlP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  <m:sup>
                                          <m:r>
                                            <a:rPr lang="en-NZ" sz="2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num>
                                    <m:den>
                                      <m:r>
                                        <a:rPr lang="en-NZ" sz="24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NZ" sz="2400" b="0" dirty="0" smtClean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NZ" sz="2400" dirty="0" smtClean="0">
                    <a:ea typeface="Cambria Math" panose="02040503050406030204" pitchFamily="18" charset="0"/>
                  </a:rPr>
                  <a:t>Hard sphere (from size and number density)</a:t>
                </a:r>
                <a:endParaRPr lang="en-NZ" sz="2400" b="0" dirty="0" smtClean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NZ" sz="240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bSup>
                            <m:sSubSup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h𝑠</m:t>
                              </m:r>
                            </m:sup>
                          </m:sSubSup>
                        </m:e>
                      </m:func>
                      <m:r>
                        <a:rPr lang="en-NZ" sz="2400" i="1"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NZ" sz="240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NZ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NZ" sz="2400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NZ" sz="2400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  <m:sSub>
                        <m:sSub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NZ" sz="2400" b="0" dirty="0" smtClean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NZ" b="0" dirty="0" smtClean="0"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9838" y="1690688"/>
                <a:ext cx="8523296" cy="4794420"/>
              </a:xfrm>
              <a:blipFill>
                <a:blip r:embed="rId2"/>
                <a:stretch>
                  <a:fillRect l="-1073" t="-1017"/>
                </a:stretch>
              </a:blipFill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4734046" y="254129"/>
            <a:ext cx="4409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>
                <a:solidFill>
                  <a:srgbClr val="FF0000"/>
                </a:solidFill>
              </a:rPr>
              <a:t>Important for high concentrations and the contribution of non-electrolytes, e.g., lactose.</a:t>
            </a:r>
            <a:endParaRPr lang="en-NZ" sz="2400" dirty="0">
              <a:solidFill>
                <a:srgbClr val="FF00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5142197" y="3080233"/>
            <a:ext cx="1204588" cy="6829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744491" y="1454458"/>
            <a:ext cx="401666" cy="161476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3993266" y="4525700"/>
            <a:ext cx="397398" cy="4629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9" name="TextBox 8"/>
          <p:cNvSpPr txBox="1"/>
          <p:nvPr/>
        </p:nvSpPr>
        <p:spPr>
          <a:xfrm>
            <a:off x="156752" y="3256901"/>
            <a:ext cx="31073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>
                <a:solidFill>
                  <a:srgbClr val="FF0000"/>
                </a:solidFill>
              </a:rPr>
              <a:t>Diameter is only fitting parameter for each ion</a:t>
            </a:r>
            <a:endParaRPr lang="en-NZ" sz="2400" dirty="0">
              <a:solidFill>
                <a:srgbClr val="FF0000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 flipV="1">
            <a:off x="2985738" y="4087898"/>
            <a:ext cx="1184596" cy="4378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335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MSA Ion Activities</a:t>
            </a:r>
            <a:r>
              <a:rPr lang="en-NZ" dirty="0" smtClean="0"/>
              <a:t>	</a:t>
            </a:r>
            <a:endParaRPr lang="en-NZ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35666" y="1690688"/>
                <a:ext cx="8380071" cy="4794420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NZ" b="0" dirty="0" smtClean="0">
                    <a:ea typeface="Cambria Math" panose="02040503050406030204" pitchFamily="18" charset="0"/>
                  </a:rPr>
                  <a:t>The Bjerrum distance is based on our best estimate of the solution (not solvent) dielectric constant.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NZ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Z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NZ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NZ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NZ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NZ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NZ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NZ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NZ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NZ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NZ" i="1"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NZ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NZ" i="1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NZ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NZ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NZ" i="1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NZ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NZ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NZ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NZ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NZ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NZ" i="1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NZ" dirty="0" smtClean="0"/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NZ" b="0" dirty="0" smtClean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NZ" b="0" dirty="0" smtClean="0">
                    <a:ea typeface="Cambria Math" panose="02040503050406030204" pitchFamily="18" charset="0"/>
                  </a:rPr>
                  <a:t>Dielectric constant of the solution depends on the solute concentration.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NZ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Z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NZ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NZ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NZ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NZ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NZ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NZ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NZ" b="0" dirty="0" smtClean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NZ" b="0" dirty="0" smtClean="0"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5666" y="1690688"/>
                <a:ext cx="8380071" cy="4794420"/>
              </a:xfrm>
              <a:blipFill>
                <a:blip r:embed="rId2"/>
                <a:stretch>
                  <a:fillRect l="-1455" t="-1144" r="-2327"/>
                </a:stretch>
              </a:blipFill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>
          <a:xfrm>
            <a:off x="4761054" y="3148314"/>
            <a:ext cx="451413" cy="5208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6024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Numerical Methods</a:t>
            </a:r>
            <a:r>
              <a:rPr lang="en-NZ" dirty="0" smtClean="0"/>
              <a:t>	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838" y="1690688"/>
            <a:ext cx="8345347" cy="479442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b="0" dirty="0" smtClean="0">
                <a:ea typeface="Cambria Math" panose="02040503050406030204" pitchFamily="18" charset="0"/>
              </a:rPr>
              <a:t>Newton’s method was used to solve ion equilibria equations (up to 100 equations)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dirty="0">
                <a:ea typeface="Cambria Math" panose="02040503050406030204" pitchFamily="18" charset="0"/>
              </a:rPr>
              <a:t>	</a:t>
            </a:r>
            <a:r>
              <a:rPr lang="en-NZ" dirty="0" smtClean="0">
                <a:ea typeface="Cambria Math" panose="02040503050406030204" pitchFamily="18" charset="0"/>
              </a:rPr>
              <a:t>Variables were bounded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b="0" dirty="0">
                <a:ea typeface="Cambria Math" panose="02040503050406030204" pitchFamily="18" charset="0"/>
              </a:rPr>
              <a:t>	</a:t>
            </a:r>
            <a:r>
              <a:rPr lang="en-NZ" b="0" dirty="0" smtClean="0">
                <a:ea typeface="Cambria Math" panose="02040503050406030204" pitchFamily="18" charset="0"/>
              </a:rPr>
              <a:t>“Relaxation” (fractional steps) was used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dirty="0">
                <a:ea typeface="Cambria Math" panose="02040503050406030204" pitchFamily="18" charset="0"/>
              </a:rPr>
              <a:t>	</a:t>
            </a:r>
            <a:r>
              <a:rPr lang="en-NZ" dirty="0" smtClean="0">
                <a:ea typeface="Cambria Math" panose="02040503050406030204" pitchFamily="18" charset="0"/>
              </a:rPr>
              <a:t>Reasonable initial guesses required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NZ" dirty="0" smtClean="0">
              <a:ea typeface="Cambria Math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NZ" b="0" dirty="0" smtClean="0">
                <a:ea typeface="Cambria Math" panose="02040503050406030204" pitchFamily="18" charset="0"/>
              </a:rPr>
              <a:t>Euler’s method or Heun’s (Modified Euler’s) method was used, with Newton’s method to solve the differential equations for precipitation dynamics.</a:t>
            </a:r>
            <a:endParaRPr lang="en-NZ" b="0" dirty="0" smtClean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62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3600" b="1" dirty="0">
                <a:solidFill>
                  <a:srgbClr val="8A002E"/>
                </a:solidFill>
                <a:ea typeface="SimSun" panose="02010600030101010101" pitchFamily="2" charset="-122"/>
              </a:rPr>
              <a:t>Does </a:t>
            </a:r>
            <a:r>
              <a:rPr lang="en-NZ" sz="3600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the model </a:t>
            </a:r>
            <a:r>
              <a:rPr lang="en-NZ" sz="3600" b="1" dirty="0">
                <a:solidFill>
                  <a:srgbClr val="8A002E"/>
                </a:solidFill>
                <a:ea typeface="SimSun" panose="02010600030101010101" pitchFamily="2" charset="-122"/>
              </a:rPr>
              <a:t>make any difference?</a:t>
            </a:r>
            <a:endParaRPr lang="en-NZ" sz="3600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Z" dirty="0" smtClean="0"/>
              <a:t>Is the MSA model different from the Davies or Extended Debye-</a:t>
            </a:r>
            <a:r>
              <a:rPr lang="en-NZ" dirty="0" err="1" smtClean="0"/>
              <a:t>Hückel</a:t>
            </a:r>
            <a:r>
              <a:rPr lang="en-NZ" dirty="0" smtClean="0"/>
              <a:t> model?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9566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353304" cy="1325563"/>
          </a:xfrm>
        </p:spPr>
        <p:txBody>
          <a:bodyPr>
            <a:normAutofit/>
          </a:bodyPr>
          <a:lstStyle/>
          <a:p>
            <a:r>
              <a:rPr lang="en-NZ" sz="3600" b="1" dirty="0">
                <a:solidFill>
                  <a:srgbClr val="8A002E"/>
                </a:solidFill>
                <a:ea typeface="SimSun" panose="02010600030101010101" pitchFamily="2" charset="-122"/>
              </a:rPr>
              <a:t>Does </a:t>
            </a:r>
            <a:r>
              <a:rPr lang="en-NZ" sz="3600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the model </a:t>
            </a:r>
            <a:r>
              <a:rPr lang="en-NZ" sz="3600" b="1" dirty="0">
                <a:solidFill>
                  <a:srgbClr val="8A002E"/>
                </a:solidFill>
                <a:ea typeface="SimSun" panose="02010600030101010101" pitchFamily="2" charset="-122"/>
              </a:rPr>
              <a:t>make any difference</a:t>
            </a:r>
            <a:r>
              <a:rPr lang="en-NZ" sz="3600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?  Yes</a:t>
            </a:r>
            <a:endParaRPr lang="en-NZ" sz="3600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32362" y="1852733"/>
            <a:ext cx="32495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dirty="0"/>
              <a:t>Davies model is inadequate at higher concentrations.  </a:t>
            </a:r>
            <a:endParaRPr lang="en-NZ" sz="2000" dirty="0" smtClean="0"/>
          </a:p>
          <a:p>
            <a:endParaRPr lang="en-NZ" sz="2000" dirty="0"/>
          </a:p>
          <a:p>
            <a:r>
              <a:rPr lang="en-NZ" sz="2000" dirty="0" smtClean="0"/>
              <a:t>Extended Debye-</a:t>
            </a:r>
            <a:r>
              <a:rPr lang="en-NZ" sz="2000" dirty="0" err="1" smtClean="0"/>
              <a:t>Hückel</a:t>
            </a:r>
            <a:r>
              <a:rPr lang="en-NZ" sz="2000" dirty="0" smtClean="0"/>
              <a:t> is OK</a:t>
            </a:r>
            <a:endParaRPr lang="en-NZ" sz="2000" dirty="0"/>
          </a:p>
          <a:p>
            <a:endParaRPr lang="en-NZ" sz="2000" dirty="0"/>
          </a:p>
          <a:p>
            <a:r>
              <a:rPr lang="en-NZ" sz="2000" dirty="0"/>
              <a:t>MSA is better but not perfect.</a:t>
            </a:r>
          </a:p>
          <a:p>
            <a:endParaRPr lang="en-NZ" sz="2000" dirty="0"/>
          </a:p>
          <a:p>
            <a:r>
              <a:rPr lang="en-NZ" sz="2000" dirty="0"/>
              <a:t>More parameter checking required.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63" y="1690689"/>
            <a:ext cx="5218374" cy="392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11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353304" cy="1325563"/>
          </a:xfrm>
        </p:spPr>
        <p:txBody>
          <a:bodyPr>
            <a:normAutofit/>
          </a:bodyPr>
          <a:lstStyle/>
          <a:p>
            <a:r>
              <a:rPr lang="en-NZ" sz="3600" b="1" dirty="0">
                <a:solidFill>
                  <a:srgbClr val="8A002E"/>
                </a:solidFill>
                <a:ea typeface="SimSun" panose="02010600030101010101" pitchFamily="2" charset="-122"/>
              </a:rPr>
              <a:t>Does </a:t>
            </a:r>
            <a:r>
              <a:rPr lang="en-NZ" sz="3600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the model </a:t>
            </a:r>
            <a:r>
              <a:rPr lang="en-NZ" sz="3600" b="1" dirty="0">
                <a:solidFill>
                  <a:srgbClr val="8A002E"/>
                </a:solidFill>
                <a:ea typeface="SimSun" panose="02010600030101010101" pitchFamily="2" charset="-122"/>
              </a:rPr>
              <a:t>make any difference</a:t>
            </a:r>
            <a:r>
              <a:rPr lang="en-NZ" sz="3600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?  Yes</a:t>
            </a:r>
            <a:endParaRPr lang="en-NZ" sz="3600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32362" y="1852733"/>
            <a:ext cx="32495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dirty="0"/>
              <a:t>Davies model is inadequate at higher concentrations.  </a:t>
            </a:r>
            <a:endParaRPr lang="en-NZ" sz="2000" dirty="0" smtClean="0"/>
          </a:p>
          <a:p>
            <a:endParaRPr lang="en-NZ" sz="2000" dirty="0"/>
          </a:p>
          <a:p>
            <a:r>
              <a:rPr lang="en-NZ" sz="2000" dirty="0" smtClean="0"/>
              <a:t>Extended Debye-</a:t>
            </a:r>
            <a:r>
              <a:rPr lang="en-NZ" sz="2000" dirty="0" err="1" smtClean="0"/>
              <a:t>Hückel</a:t>
            </a:r>
            <a:r>
              <a:rPr lang="en-NZ" sz="2000" dirty="0" smtClean="0"/>
              <a:t> is OK</a:t>
            </a:r>
            <a:endParaRPr lang="en-NZ" sz="2000" dirty="0"/>
          </a:p>
          <a:p>
            <a:endParaRPr lang="en-NZ" sz="2000" dirty="0"/>
          </a:p>
          <a:p>
            <a:r>
              <a:rPr lang="en-NZ" sz="2000" dirty="0"/>
              <a:t>MSA is better but not perfect.</a:t>
            </a:r>
          </a:p>
          <a:p>
            <a:endParaRPr lang="en-NZ" sz="2000" dirty="0"/>
          </a:p>
          <a:p>
            <a:r>
              <a:rPr lang="en-NZ" sz="2000" dirty="0"/>
              <a:t>More parameter checking required</a:t>
            </a:r>
            <a:r>
              <a:rPr lang="en-NZ" sz="2000" dirty="0" smtClean="0"/>
              <a:t>.</a:t>
            </a:r>
          </a:p>
          <a:p>
            <a:endParaRPr lang="en-NZ" sz="2000" dirty="0"/>
          </a:p>
          <a:p>
            <a:r>
              <a:rPr lang="en-NZ" sz="2000" b="1" dirty="0" smtClean="0"/>
              <a:t>Hard Sphere contribution</a:t>
            </a:r>
            <a:endParaRPr lang="en-NZ" sz="20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25" y="1690689"/>
            <a:ext cx="5218374" cy="3923033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 rot="21005993">
            <a:off x="2765569" y="2692669"/>
            <a:ext cx="2889812" cy="64716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NZ"/>
          </a:p>
        </p:txBody>
      </p:sp>
      <p:cxnSp>
        <p:nvCxnSpPr>
          <p:cNvPr id="7" name="Straight Connector 6"/>
          <p:cNvCxnSpPr/>
          <p:nvPr/>
        </p:nvCxnSpPr>
        <p:spPr>
          <a:xfrm>
            <a:off x="4379089" y="3260597"/>
            <a:ext cx="1310410" cy="194801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134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Validation</a:t>
            </a:r>
            <a:endParaRPr lang="en-NZ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Activities and water activities of NaCl, CaCl</a:t>
            </a:r>
            <a:r>
              <a:rPr lang="en-NZ" baseline="-25000" dirty="0" smtClean="0"/>
              <a:t>2</a:t>
            </a:r>
            <a:r>
              <a:rPr lang="en-NZ" dirty="0"/>
              <a:t> </a:t>
            </a:r>
            <a:r>
              <a:rPr lang="en-NZ" dirty="0" smtClean="0"/>
              <a:t>and H</a:t>
            </a:r>
            <a:r>
              <a:rPr lang="en-NZ" baseline="-25000" dirty="0" smtClean="0"/>
              <a:t>2</a:t>
            </a:r>
            <a:r>
              <a:rPr lang="en-NZ" dirty="0" smtClean="0"/>
              <a:t>SO</a:t>
            </a:r>
            <a:r>
              <a:rPr lang="en-NZ" baseline="-25000" dirty="0" smtClean="0"/>
              <a:t>4</a:t>
            </a:r>
            <a:r>
              <a:rPr lang="en-NZ" dirty="0" smtClean="0"/>
              <a:t> </a:t>
            </a:r>
            <a:r>
              <a:rPr lang="en-NZ" dirty="0" smtClean="0"/>
              <a:t>solutions  </a:t>
            </a:r>
            <a:r>
              <a:rPr lang="en-NZ" sz="4000" dirty="0">
                <a:solidFill>
                  <a:srgbClr val="FF0000"/>
                </a:solidFill>
                <a:sym typeface="Wingdings 2" panose="05020102010507070707" pitchFamily="18" charset="2"/>
              </a:rPr>
              <a:t></a:t>
            </a:r>
            <a:endParaRPr lang="en-NZ" dirty="0" smtClean="0">
              <a:solidFill>
                <a:srgbClr val="FF0000"/>
              </a:solidFill>
            </a:endParaRPr>
          </a:p>
          <a:p>
            <a:r>
              <a:rPr lang="en-NZ" dirty="0" smtClean="0"/>
              <a:t>pH of buffers </a:t>
            </a:r>
            <a:r>
              <a:rPr lang="en-NZ" sz="3600" dirty="0">
                <a:solidFill>
                  <a:srgbClr val="FF0000"/>
                </a:solidFill>
                <a:sym typeface="Wingdings 2" panose="05020102010507070707" pitchFamily="18" charset="2"/>
              </a:rPr>
              <a:t></a:t>
            </a:r>
            <a:endParaRPr lang="en-NZ" sz="3600" dirty="0"/>
          </a:p>
          <a:p>
            <a:r>
              <a:rPr lang="en-NZ" dirty="0" smtClean="0"/>
              <a:t>Ion </a:t>
            </a:r>
            <a:r>
              <a:rPr lang="en-NZ" dirty="0" smtClean="0"/>
              <a:t>concentration </a:t>
            </a:r>
            <a:r>
              <a:rPr lang="en-NZ" dirty="0" smtClean="0"/>
              <a:t>vs pH </a:t>
            </a:r>
            <a:r>
              <a:rPr lang="en-NZ" sz="3600" dirty="0" smtClean="0">
                <a:solidFill>
                  <a:srgbClr val="FF0000"/>
                </a:solidFill>
                <a:sym typeface="Wingdings 2" panose="05020102010507070707" pitchFamily="18" charset="2"/>
              </a:rPr>
              <a:t></a:t>
            </a:r>
            <a:endParaRPr lang="en-NZ" sz="3600" dirty="0"/>
          </a:p>
          <a:p>
            <a:endParaRPr lang="en-NZ" dirty="0" smtClean="0"/>
          </a:p>
          <a:p>
            <a:endParaRPr lang="en-NZ" dirty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0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125180" cy="1325563"/>
          </a:xfrm>
        </p:spPr>
        <p:txBody>
          <a:bodyPr>
            <a:normAutofit/>
          </a:bodyPr>
          <a:lstStyle/>
          <a:p>
            <a:r>
              <a:rPr lang="en-NZ" sz="4000" b="1" dirty="0">
                <a:solidFill>
                  <a:srgbClr val="8A002E"/>
                </a:solidFill>
                <a:ea typeface="SimSun" panose="02010600030101010101" pitchFamily="2" charset="-122"/>
              </a:rPr>
              <a:t>Validation: Phosphate &amp; Citrate Buffers</a:t>
            </a:r>
            <a:endParaRPr lang="en-NZ" sz="4000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967" y="2905245"/>
            <a:ext cx="4215863" cy="31693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64" y="2905245"/>
            <a:ext cx="4107802" cy="308813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0402" y="6305726"/>
            <a:ext cx="111944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sz="1200" dirty="0"/>
              <a:t>http://www.sigmaaldrich.com/life-science/core-bioreagents/biological-buffers/learning-center/buffer-reference-center.html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265" y="1792680"/>
            <a:ext cx="884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dirty="0"/>
              <a:t>Na</a:t>
            </a:r>
            <a:r>
              <a:rPr lang="en-NZ" sz="2800" baseline="-25000" dirty="0"/>
              <a:t>2</a:t>
            </a:r>
            <a:r>
              <a:rPr lang="en-NZ" sz="2800" dirty="0"/>
              <a:t>HPO</a:t>
            </a:r>
            <a:r>
              <a:rPr lang="en-NZ" sz="2800" baseline="-25000" dirty="0"/>
              <a:t>4</a:t>
            </a:r>
            <a:r>
              <a:rPr lang="en-NZ" sz="2800" dirty="0"/>
              <a:t> + NaH</a:t>
            </a:r>
            <a:r>
              <a:rPr lang="en-NZ" sz="2800" baseline="-25000" dirty="0"/>
              <a:t>2</a:t>
            </a:r>
            <a:r>
              <a:rPr lang="en-NZ" sz="2800" dirty="0"/>
              <a:t>PO</a:t>
            </a:r>
            <a:r>
              <a:rPr lang="en-NZ" sz="2800" baseline="-25000" dirty="0"/>
              <a:t>4        </a:t>
            </a:r>
            <a:r>
              <a:rPr lang="en-NZ" sz="2800" baseline="-25000" dirty="0" smtClean="0"/>
              <a:t>      </a:t>
            </a:r>
            <a:r>
              <a:rPr lang="en-NZ" sz="2800" dirty="0" smtClean="0"/>
              <a:t> </a:t>
            </a:r>
            <a:r>
              <a:rPr lang="en-NZ" sz="2800" dirty="0"/>
              <a:t>and       </a:t>
            </a:r>
            <a:r>
              <a:rPr lang="en-NZ" sz="2800" dirty="0" smtClean="0"/>
              <a:t>    </a:t>
            </a:r>
            <a:r>
              <a:rPr lang="en-NZ" sz="2800" dirty="0"/>
              <a:t>Na</a:t>
            </a:r>
            <a:r>
              <a:rPr lang="en-NZ" sz="2800" baseline="-25000" dirty="0"/>
              <a:t>3</a:t>
            </a:r>
            <a:r>
              <a:rPr lang="en-NZ" sz="2800" dirty="0"/>
              <a:t>Citrate + Citric acid </a:t>
            </a:r>
          </a:p>
        </p:txBody>
      </p:sp>
    </p:spTree>
    <p:extLst>
      <p:ext uri="{BB962C8B-B14F-4D97-AF65-F5344CB8AC3E}">
        <p14:creationId xmlns:p14="http://schemas.microsoft.com/office/powerpoint/2010/main" val="406220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b="1" dirty="0">
                <a:solidFill>
                  <a:srgbClr val="8A002E"/>
                </a:solidFill>
                <a:ea typeface="SimSun" panose="02010600030101010101" pitchFamily="2" charset="-122"/>
              </a:rPr>
              <a:t>Phosphate equilibria</a:t>
            </a:r>
            <a:endParaRPr lang="en-NZ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289456"/>
            <a:ext cx="8144960" cy="7549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2000" dirty="0"/>
              <a:t>Model from Rice et al. </a:t>
            </a:r>
            <a:r>
              <a:rPr lang="en-NZ" sz="2000" dirty="0" err="1"/>
              <a:t>Int</a:t>
            </a:r>
            <a:r>
              <a:rPr lang="en-NZ" sz="2000" dirty="0"/>
              <a:t> Dairy J (2010)	</a:t>
            </a:r>
            <a:r>
              <a:rPr lang="en-NZ" sz="2000" dirty="0" smtClean="0"/>
              <a:t>Current </a:t>
            </a:r>
            <a:r>
              <a:rPr lang="en-NZ" sz="2000" dirty="0"/>
              <a:t>work</a:t>
            </a:r>
            <a:endParaRPr lang="en-NZ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84" y="2133328"/>
            <a:ext cx="4530369" cy="29186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812" y="2014566"/>
            <a:ext cx="4938532" cy="315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78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b="1" dirty="0">
                <a:solidFill>
                  <a:srgbClr val="8A002E"/>
                </a:solidFill>
                <a:ea typeface="SimSun" panose="02010600030101010101" pitchFamily="2" charset="-122"/>
              </a:rPr>
              <a:t>Phosphate equilibria</a:t>
            </a:r>
            <a:endParaRPr lang="en-NZ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289456"/>
            <a:ext cx="8144960" cy="7549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2000" dirty="0"/>
              <a:t>Model from Rice et al. </a:t>
            </a:r>
            <a:r>
              <a:rPr lang="en-NZ" sz="2000" dirty="0" err="1"/>
              <a:t>Int</a:t>
            </a:r>
            <a:r>
              <a:rPr lang="en-NZ" sz="2000" dirty="0"/>
              <a:t> Dairy J (2010)	</a:t>
            </a:r>
            <a:r>
              <a:rPr lang="en-NZ" sz="2000" dirty="0" smtClean="0"/>
              <a:t>Current </a:t>
            </a:r>
            <a:r>
              <a:rPr lang="en-NZ" sz="2000" dirty="0"/>
              <a:t>work</a:t>
            </a:r>
            <a:endParaRPr lang="en-NZ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84" y="2133328"/>
            <a:ext cx="4530369" cy="29186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812" y="2014566"/>
            <a:ext cx="4938532" cy="3156128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7620002" y="2980726"/>
            <a:ext cx="1431402" cy="242749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1861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283" y="295678"/>
            <a:ext cx="8515350" cy="1325563"/>
          </a:xfrm>
        </p:spPr>
        <p:txBody>
          <a:bodyPr>
            <a:normAutofit/>
          </a:bodyPr>
          <a:lstStyle/>
          <a:p>
            <a:r>
              <a:rPr lang="en-NZ" sz="3600" b="1" dirty="0">
                <a:solidFill>
                  <a:srgbClr val="8A002E"/>
                </a:solidFill>
                <a:ea typeface="SimSun" panose="02010600030101010101" pitchFamily="2" charset="-122"/>
              </a:rPr>
              <a:t>With adjustments to </a:t>
            </a:r>
            <a:r>
              <a:rPr lang="en-NZ" sz="3600" b="1" dirty="0" err="1">
                <a:solidFill>
                  <a:srgbClr val="8A002E"/>
                </a:solidFill>
                <a:ea typeface="SimSun" panose="02010600030101010101" pitchFamily="2" charset="-122"/>
              </a:rPr>
              <a:t>K</a:t>
            </a:r>
            <a:r>
              <a:rPr lang="en-NZ" sz="3600" b="1" baseline="-25000" dirty="0" err="1">
                <a:solidFill>
                  <a:srgbClr val="8A002E"/>
                </a:solidFill>
                <a:ea typeface="SimSun" panose="02010600030101010101" pitchFamily="2" charset="-122"/>
              </a:rPr>
              <a:t>a</a:t>
            </a:r>
            <a:r>
              <a:rPr lang="en-NZ" sz="3600" b="1" dirty="0">
                <a:solidFill>
                  <a:srgbClr val="8A002E"/>
                </a:solidFill>
                <a:ea typeface="SimSun" panose="02010600030101010101" pitchFamily="2" charset="-122"/>
              </a:rPr>
              <a:t> of </a:t>
            </a:r>
            <a:r>
              <a:rPr lang="en-NZ" sz="3600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CaPO</a:t>
            </a:r>
            <a:r>
              <a:rPr lang="en-NZ" sz="3600" b="1" baseline="-25000" dirty="0" smtClean="0">
                <a:solidFill>
                  <a:srgbClr val="8A002E"/>
                </a:solidFill>
                <a:ea typeface="SimSun" panose="02010600030101010101" pitchFamily="2" charset="-122"/>
              </a:rPr>
              <a:t>4</a:t>
            </a:r>
            <a:r>
              <a:rPr lang="en-NZ" sz="3600" b="1" baseline="30000" dirty="0" smtClean="0">
                <a:solidFill>
                  <a:srgbClr val="8A002E"/>
                </a:solidFill>
                <a:ea typeface="SimSun" panose="02010600030101010101" pitchFamily="2" charset="-122"/>
              </a:rPr>
              <a:t>-</a:t>
            </a:r>
            <a:r>
              <a:rPr lang="en-NZ" sz="3600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 and </a:t>
            </a:r>
            <a:r>
              <a:rPr lang="en-NZ" sz="3600" b="1" dirty="0">
                <a:solidFill>
                  <a:srgbClr val="8A002E"/>
                </a:solidFill>
                <a:ea typeface="SimSun" panose="02010600030101010101" pitchFamily="2" charset="-122"/>
              </a:rPr>
              <a:t>CaHPO</a:t>
            </a:r>
            <a:r>
              <a:rPr lang="en-NZ" sz="3600" b="1" baseline="-25000" dirty="0">
                <a:solidFill>
                  <a:srgbClr val="8A002E"/>
                </a:solidFill>
                <a:ea typeface="SimSun" panose="02010600030101010101" pitchFamily="2" charset="-122"/>
              </a:rPr>
              <a:t>4</a:t>
            </a:r>
            <a:endParaRPr lang="en-NZ" sz="3600" b="1" baseline="-25000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289456"/>
            <a:ext cx="8144960" cy="7549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2000" dirty="0"/>
              <a:t>Model from Rice et al. </a:t>
            </a:r>
            <a:r>
              <a:rPr lang="en-NZ" sz="2000" dirty="0" err="1"/>
              <a:t>Int</a:t>
            </a:r>
            <a:r>
              <a:rPr lang="en-NZ" sz="2000" dirty="0"/>
              <a:t> Dairy J (2010)	</a:t>
            </a:r>
            <a:r>
              <a:rPr lang="en-NZ" sz="2000" dirty="0" smtClean="0"/>
              <a:t>Current </a:t>
            </a:r>
            <a:r>
              <a:rPr lang="en-NZ" sz="2000" dirty="0"/>
              <a:t>work</a:t>
            </a:r>
            <a:endParaRPr lang="en-NZ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84" y="2133328"/>
            <a:ext cx="4530369" cy="2918603"/>
          </a:xfrm>
          <a:prstGeom prst="rect">
            <a:avLst/>
          </a:prstGeom>
        </p:spPr>
      </p:pic>
      <p:pic>
        <p:nvPicPr>
          <p:cNvPr id="6" name="Content Placeholder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8988" y="2040731"/>
            <a:ext cx="4625012" cy="313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93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b="1" dirty="0">
                <a:solidFill>
                  <a:srgbClr val="8A002E"/>
                </a:solidFill>
                <a:ea typeface="SimSun" panose="02010600030101010101" pitchFamily="2" charset="-122"/>
              </a:rPr>
              <a:t>Difficulties</a:t>
            </a:r>
            <a:endParaRPr lang="en-NZ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The literature values of association constants, </a:t>
            </a:r>
            <a:r>
              <a:rPr lang="en-NZ" i="1" dirty="0" err="1" smtClean="0"/>
              <a:t>K</a:t>
            </a:r>
            <a:r>
              <a:rPr lang="en-NZ" i="1" baseline="-25000" dirty="0" err="1" smtClean="0"/>
              <a:t>a</a:t>
            </a:r>
            <a:r>
              <a:rPr lang="en-NZ" dirty="0"/>
              <a:t>,</a:t>
            </a:r>
            <a:r>
              <a:rPr lang="en-NZ" i="1" dirty="0" smtClean="0"/>
              <a:t> </a:t>
            </a:r>
            <a:r>
              <a:rPr lang="en-NZ" dirty="0" smtClean="0"/>
              <a:t>and solubility products, </a:t>
            </a:r>
            <a:r>
              <a:rPr lang="en-NZ" i="1" dirty="0" err="1" smtClean="0"/>
              <a:t>K</a:t>
            </a:r>
            <a:r>
              <a:rPr lang="en-NZ" i="1" baseline="-25000" dirty="0" err="1" smtClean="0"/>
              <a:t>sp</a:t>
            </a:r>
            <a:r>
              <a:rPr lang="en-NZ" dirty="0" smtClean="0"/>
              <a:t>, are based on Davies or Extended Debye-</a:t>
            </a:r>
            <a:r>
              <a:rPr lang="en-NZ" dirty="0" err="1" smtClean="0"/>
              <a:t>Hückel</a:t>
            </a:r>
            <a:r>
              <a:rPr lang="en-NZ" dirty="0" smtClean="0"/>
              <a:t> activity models.</a:t>
            </a:r>
          </a:p>
          <a:p>
            <a:r>
              <a:rPr lang="en-NZ" dirty="0" smtClean="0"/>
              <a:t>New values of </a:t>
            </a:r>
            <a:r>
              <a:rPr lang="en-NZ" i="1" dirty="0" err="1" smtClean="0"/>
              <a:t>K</a:t>
            </a:r>
            <a:r>
              <a:rPr lang="en-NZ" i="1" baseline="-25000" dirty="0" err="1" smtClean="0"/>
              <a:t>a</a:t>
            </a:r>
            <a:r>
              <a:rPr lang="en-NZ" i="1" dirty="0" smtClean="0"/>
              <a:t> </a:t>
            </a:r>
            <a:r>
              <a:rPr lang="en-NZ" dirty="0" smtClean="0"/>
              <a:t>and </a:t>
            </a:r>
            <a:r>
              <a:rPr lang="en-NZ" i="1" dirty="0" err="1" smtClean="0"/>
              <a:t>K</a:t>
            </a:r>
            <a:r>
              <a:rPr lang="en-NZ" i="1" baseline="-25000" dirty="0" err="1" smtClean="0"/>
              <a:t>sp</a:t>
            </a:r>
            <a:r>
              <a:rPr lang="en-NZ" i="1" dirty="0" smtClean="0"/>
              <a:t> </a:t>
            </a:r>
            <a:r>
              <a:rPr lang="en-NZ" dirty="0" smtClean="0"/>
              <a:t>should be determined for the MSA activity.</a:t>
            </a:r>
          </a:p>
          <a:p>
            <a:r>
              <a:rPr lang="en-NZ" dirty="0" smtClean="0"/>
              <a:t>Will </a:t>
            </a:r>
            <a:r>
              <a:rPr lang="en-NZ" i="1" dirty="0" err="1" smtClean="0"/>
              <a:t>K</a:t>
            </a:r>
            <a:r>
              <a:rPr lang="en-NZ" i="1" baseline="-25000" dirty="0" err="1" smtClean="0"/>
              <a:t>a</a:t>
            </a:r>
            <a:r>
              <a:rPr lang="en-NZ" i="1" dirty="0" smtClean="0"/>
              <a:t> </a:t>
            </a:r>
            <a:r>
              <a:rPr lang="en-NZ" dirty="0"/>
              <a:t>and </a:t>
            </a:r>
            <a:r>
              <a:rPr lang="en-NZ" i="1" dirty="0" err="1" smtClean="0"/>
              <a:t>K</a:t>
            </a:r>
            <a:r>
              <a:rPr lang="en-NZ" i="1" baseline="-25000" dirty="0" err="1" smtClean="0"/>
              <a:t>sp</a:t>
            </a:r>
            <a:r>
              <a:rPr lang="en-NZ" i="1" baseline="-25000" dirty="0" smtClean="0"/>
              <a:t> </a:t>
            </a:r>
            <a:r>
              <a:rPr lang="en-NZ" dirty="0" smtClean="0"/>
              <a:t>be constant at high concentration?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9250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4000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Precipitation and dissolution models</a:t>
            </a:r>
            <a:endParaRPr lang="en-NZ" sz="4000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359777" y="1825625"/>
            <a:ext cx="4327969" cy="48639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dirty="0" smtClean="0"/>
              <a:t>In </a:t>
            </a:r>
            <a:r>
              <a:rPr lang="en-NZ" dirty="0" smtClean="0"/>
              <a:t>chemistry classes </a:t>
            </a:r>
            <a:r>
              <a:rPr lang="en-NZ" dirty="0" smtClean="0"/>
              <a:t>precipitation is fast. </a:t>
            </a:r>
            <a:endParaRPr lang="en-NZ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304" y="3134381"/>
            <a:ext cx="1544937" cy="29578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319" y="3250720"/>
            <a:ext cx="2102703" cy="2841490"/>
          </a:xfrm>
          <a:prstGeom prst="rect">
            <a:avLst/>
          </a:prstGeom>
        </p:spPr>
      </p:pic>
      <p:sp>
        <p:nvSpPr>
          <p:cNvPr id="9" name="Content Placeholder 11"/>
          <p:cNvSpPr txBox="1">
            <a:spLocks/>
          </p:cNvSpPr>
          <p:nvPr/>
        </p:nvSpPr>
        <p:spPr>
          <a:xfrm>
            <a:off x="4703489" y="1825625"/>
            <a:ext cx="5164096" cy="4863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NZ" dirty="0"/>
              <a:t>In the Ca-H-PO</a:t>
            </a:r>
            <a:r>
              <a:rPr lang="en-NZ" baseline="-25000" dirty="0"/>
              <a:t>4</a:t>
            </a:r>
            <a:r>
              <a:rPr lang="en-NZ" dirty="0"/>
              <a:t> system precipitation is slow (minutes</a:t>
            </a:r>
            <a:br>
              <a:rPr lang="en-NZ" dirty="0"/>
            </a:br>
            <a:r>
              <a:rPr lang="en-NZ" dirty="0"/>
              <a:t>to days).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2326510" y="2999232"/>
                <a:ext cx="3647569" cy="12940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NZ" sz="2400" dirty="0">
                    <a:latin typeface="Cambria Math" panose="02040503050406030204" pitchFamily="18" charset="0"/>
                  </a:rPr>
                  <a:t>Example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NZ" sz="2400" i="1">
                          <a:latin typeface="Cambria Math" panose="02040503050406030204" pitchFamily="18" charset="0"/>
                        </a:rPr>
                        <m:t>𝑆𝑎𝑡𝑢𝑟𝑎𝑡𝑖𝑜𝑛</m:t>
                      </m:r>
                      <m:r>
                        <a:rPr lang="en-NZ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sSup>
                                <m:sSupPr>
                                  <m:ctrlP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sSup>
                                <m:sSupPr>
                                  <m:ctrlP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p>
                                  <m:r>
                                    <a:rPr lang="en-NZ" sz="2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𝑠𝑝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NZ" sz="24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6510" y="2999232"/>
                <a:ext cx="3647569" cy="1294072"/>
              </a:xfrm>
              <a:prstGeom prst="rect">
                <a:avLst/>
              </a:prstGeom>
              <a:blipFill>
                <a:blip r:embed="rId4"/>
                <a:stretch>
                  <a:fillRect l="-2676" t="-3774"/>
                </a:stretch>
              </a:blipFill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520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4000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Precipitation and dissolution models</a:t>
            </a:r>
            <a:endParaRPr lang="en-NZ" sz="4000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11"/>
              <p:cNvSpPr>
                <a:spLocks noGrp="1"/>
              </p:cNvSpPr>
              <p:nvPr>
                <p:ph idx="1"/>
              </p:nvPr>
            </p:nvSpPr>
            <p:spPr>
              <a:xfrm>
                <a:off x="243068" y="1825625"/>
                <a:ext cx="8611565" cy="486399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NZ" dirty="0" smtClean="0"/>
                  <a:t>Define saturation, </a:t>
                </a:r>
                <a14:m>
                  <m:oMath xmlns:m="http://schemas.openxmlformats.org/officeDocument/2006/math">
                    <m:r>
                      <a:rPr lang="en-NZ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NZ" dirty="0" smtClean="0"/>
                  <a:t>, and supersaturation, </a:t>
                </a:r>
                <a14:m>
                  <m:oMath xmlns:m="http://schemas.openxmlformats.org/officeDocument/2006/math">
                    <m:r>
                      <a:rPr lang="en-NZ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𝜎</m:t>
                    </m:r>
                  </m:oMath>
                </a14:m>
                <a:r>
                  <a:rPr lang="en-NZ" dirty="0" smtClean="0">
                    <a:sym typeface="Symbol" panose="05050102010706020507" pitchFamily="18" charset="2"/>
                  </a:rPr>
                  <a:t>, for electrolyte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NZ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NZ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NZ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x</m:t>
                        </m:r>
                      </m:sub>
                    </m:sSub>
                    <m:sSub>
                      <m:sSubPr>
                        <m:ctrlPr>
                          <a:rPr lang="en-NZ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NZ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NZ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y</m:t>
                        </m:r>
                      </m:sub>
                    </m:sSub>
                    <m:r>
                      <a:rPr lang="en-NZ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</m:oMath>
                </a14:m>
                <a:r>
                  <a:rPr lang="en-NZ" dirty="0" smtClean="0">
                    <a:sym typeface="Symbol" panose="05050102010706020507" pitchFamily="18" charset="2"/>
                  </a:rPr>
                  <a:t>using activities,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NZ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NZ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𝑎</m:t>
                        </m:r>
                      </m:e>
                      <m:sub>
                        <m:r>
                          <a:rPr lang="en-NZ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en-NZ" dirty="0" smtClean="0">
                    <a:sym typeface="Symbol" panose="05050102010706020507" pitchFamily="18" charset="2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NZ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NZ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𝑎</m:t>
                        </m:r>
                      </m:e>
                      <m:sub>
                        <m:r>
                          <a:rPr lang="en-NZ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NZ" dirty="0" smtClean="0">
                    <a:sym typeface="Symbol" panose="05050102010706020507" pitchFamily="18" charset="2"/>
                  </a:rPr>
                  <a:t> . </a:t>
                </a:r>
                <a:endParaRPr lang="en-NZ" b="0" i="1" dirty="0" smtClean="0">
                  <a:latin typeface="Cambria Math" panose="02040503050406030204" pitchFamily="18" charset="0"/>
                </a:endParaRPr>
              </a:p>
              <a:p>
                <a:pPr marL="0" indent="0" algn="ctr">
                  <a:spcBef>
                    <a:spcPts val="0"/>
                  </a:spcBef>
                  <a:spcAft>
                    <a:spcPts val="600"/>
                  </a:spcAft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NZ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en-NZ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NZ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NZ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NZ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NZ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  <m:sup>
                                    <m:r>
                                      <a:rPr lang="en-NZ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NZ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NZ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NZ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sub>
                                  <m:sup>
                                    <m:r>
                                      <a:rPr lang="en-NZ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p>
                                </m:sSubSup>
                              </m:num>
                              <m:den>
                                <m:sSub>
                                  <m:sSubPr>
                                    <m:ctrlPr>
                                      <a:rPr lang="en-NZ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NZ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en-NZ" b="0" i="1" smtClean="0">
                                        <a:latin typeface="Cambria Math" panose="02040503050406030204" pitchFamily="18" charset="0"/>
                                      </a:rPr>
                                      <m:t>𝑠𝑝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f>
                          <m:fPr>
                            <m:ctrlPr>
                              <a:rPr lang="en-NZ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NZ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NZ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NZ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NZ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den>
                        </m:f>
                      </m:sup>
                    </m:sSup>
                    <m:r>
                      <a:rPr lang="en-NZ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NZ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NZ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NZ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NZ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NZ" dirty="0" smtClean="0"/>
                  <a:t> </a:t>
                </a:r>
              </a:p>
              <a:p>
                <a:pPr marL="0" indent="0"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en-NZ" dirty="0" smtClean="0"/>
                  <a:t>The rate of precipitation, possible equation</a:t>
                </a:r>
              </a:p>
              <a:p>
                <a:pPr marL="0" indent="0"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NZ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NZ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NZ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NZ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NZ" b="0" i="1" smtClean="0">
                                  <a:latin typeface="Cambria Math" panose="02040503050406030204" pitchFamily="18" charset="0"/>
                                </a:rPr>
                                <m:t>𝑠𝑜𝑙𝑖𝑑</m:t>
                              </m:r>
                            </m:sub>
                          </m:sSub>
                        </m:num>
                        <m:den>
                          <m:r>
                            <a:rPr lang="en-NZ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NZ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NZ" b="0" i="1" smtClean="0">
                          <a:latin typeface="Cambria Math" panose="02040503050406030204" pitchFamily="18" charset="0"/>
                        </a:rPr>
                        <m:t>𝑘</m:t>
                      </m:r>
                      <m:sSub>
                        <m:sSubPr>
                          <m:ctrlPr>
                            <a:rPr lang="en-NZ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Z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NZ" b="0" i="1" smtClean="0">
                              <a:latin typeface="Cambria Math" panose="02040503050406030204" pitchFamily="18" charset="0"/>
                            </a:rPr>
                            <m:t>𝑠𝑜𝑙𝑖𝑑</m:t>
                          </m:r>
                        </m:sub>
                      </m:sSub>
                      <m:sSup>
                        <m:sSupPr>
                          <m:ctrlPr>
                            <a:rPr lang="en-NZ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NZ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NZ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NZ" b="0" i="1" smtClean="0">
                          <a:latin typeface="Cambria Math" panose="02040503050406030204" pitchFamily="18" charset="0"/>
                        </a:rPr>
                        <m:t>,    </m:t>
                      </m:r>
                      <m:r>
                        <a:rPr lang="en-NZ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NZ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NZ" dirty="0"/>
              </a:p>
              <a:p>
                <a:pPr marL="0" indent="0">
                  <a:spcAft>
                    <a:spcPts val="1200"/>
                  </a:spcAft>
                  <a:buNone/>
                </a:pPr>
                <a:r>
                  <a:rPr lang="en-NZ" dirty="0"/>
                  <a:t>Dissolution, possible equation</a:t>
                </a:r>
                <a:endParaRPr lang="en-NZ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NZ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NZ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NZ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NZ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NZ" i="1">
                                  <a:latin typeface="Cambria Math" panose="02040503050406030204" pitchFamily="18" charset="0"/>
                                </a:rPr>
                                <m:t>𝑠𝑜𝑙𝑖𝑑</m:t>
                              </m:r>
                            </m:sub>
                          </m:sSub>
                        </m:num>
                        <m:den>
                          <m:r>
                            <a:rPr lang="en-NZ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NZ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NZ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NZ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NZ" b="0" i="1" smtClean="0">
                          <a:latin typeface="Cambria Math" panose="02040503050406030204" pitchFamily="18" charset="0"/>
                        </a:rPr>
                        <m:t>,                 </m:t>
                      </m:r>
                      <m:r>
                        <a:rPr lang="en-NZ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NZ" b="0" i="1" smtClean="0"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en-NZ" dirty="0" smtClean="0"/>
              </a:p>
            </p:txBody>
          </p:sp>
        </mc:Choice>
        <mc:Fallback>
          <p:sp>
            <p:nvSpPr>
              <p:cNvPr id="12" name="Content Placeholder 1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3068" y="1825625"/>
                <a:ext cx="8611565" cy="4863998"/>
              </a:xfrm>
              <a:blipFill>
                <a:blip r:embed="rId2"/>
                <a:stretch>
                  <a:fillRect l="-1486" t="-2005"/>
                </a:stretch>
              </a:blipFill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530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923634"/>
            <a:ext cx="4826642" cy="36285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Validation: Precipitation </a:t>
            </a:r>
            <a:r>
              <a:rPr lang="en-NZ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of CaHPO</a:t>
            </a:r>
            <a:r>
              <a:rPr lang="en-NZ" b="1" baseline="-25000" dirty="0" smtClean="0">
                <a:solidFill>
                  <a:srgbClr val="8A002E"/>
                </a:solidFill>
                <a:ea typeface="SimSun" panose="02010600030101010101" pitchFamily="2" charset="-122"/>
              </a:rPr>
              <a:t>4</a:t>
            </a:r>
            <a:endParaRPr lang="en-NZ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9367" y="1533452"/>
                <a:ext cx="8576842" cy="140651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NZ" sz="2400" dirty="0"/>
                  <a:t>Based on </a:t>
                </a:r>
                <a:r>
                  <a:rPr lang="en-NZ" sz="2400" dirty="0" err="1"/>
                  <a:t>Arifuzzaman</a:t>
                </a:r>
                <a:r>
                  <a:rPr lang="en-NZ" sz="2400" dirty="0"/>
                  <a:t> &amp; </a:t>
                </a:r>
                <a:r>
                  <a:rPr lang="en-NZ" sz="2400" dirty="0" err="1"/>
                  <a:t>Rohani</a:t>
                </a:r>
                <a:r>
                  <a:rPr lang="en-NZ" sz="2400" dirty="0"/>
                  <a:t> (2004). NaOH added over time to CaCl</a:t>
                </a:r>
                <a:r>
                  <a:rPr lang="en-NZ" sz="2400" baseline="-25000" dirty="0"/>
                  <a:t>2</a:t>
                </a:r>
                <a:r>
                  <a:rPr lang="en-NZ" sz="2400" dirty="0"/>
                  <a:t> &amp; NaH</a:t>
                </a:r>
                <a:r>
                  <a:rPr lang="en-NZ" sz="2400" baseline="-25000" dirty="0"/>
                  <a:t>2</a:t>
                </a:r>
                <a:r>
                  <a:rPr lang="en-NZ" sz="2400" dirty="0"/>
                  <a:t>PO</a:t>
                </a:r>
                <a:r>
                  <a:rPr lang="en-NZ" sz="2400" baseline="-25000" dirty="0"/>
                  <a:t>4</a:t>
                </a:r>
                <a:r>
                  <a:rPr lang="en-NZ" sz="2400" dirty="0"/>
                  <a:t> </a:t>
                </a:r>
                <a:r>
                  <a:rPr lang="en-NZ" sz="2400" dirty="0"/>
                  <a:t>(0.6 </a:t>
                </a:r>
                <a:r>
                  <a:rPr lang="en-NZ" sz="2400" dirty="0" err="1"/>
                  <a:t>mmol</a:t>
                </a:r>
                <a:r>
                  <a:rPr lang="en-NZ" sz="2400" dirty="0"/>
                  <a:t>/L Ca and P).  </a:t>
                </a:r>
              </a:p>
              <a:p>
                <a:pPr marL="0" indent="0" algn="ctr">
                  <a:buNone/>
                </a:pPr>
                <a:r>
                  <a:rPr lang="en-NZ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NZ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NZ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NZ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NZ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NZ" b="0" i="1" smtClean="0">
                                <a:latin typeface="Cambria Math" panose="02040503050406030204" pitchFamily="18" charset="0"/>
                              </a:rPr>
                              <m:t>𝐷𝐶𝑃𝐷</m:t>
                            </m:r>
                          </m:sub>
                        </m:sSub>
                      </m:num>
                      <m:den>
                        <m:r>
                          <a:rPr lang="en-NZ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NZ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NZ" i="1">
                        <a:latin typeface="Cambria Math" panose="02040503050406030204" pitchFamily="18" charset="0"/>
                      </a:rPr>
                      <m:t>𝑘</m:t>
                    </m:r>
                    <m:sSub>
                      <m:sSubPr>
                        <m:ctrlPr>
                          <a:rPr lang="en-NZ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NZ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NZ" b="0" i="1" smtClean="0">
                            <a:latin typeface="Cambria Math" panose="02040503050406030204" pitchFamily="18" charset="0"/>
                          </a:rPr>
                          <m:t>𝐷𝐶𝑃𝐷</m:t>
                        </m:r>
                      </m:sub>
                    </m:sSub>
                    <m:sSup>
                      <m:sSupPr>
                        <m:ctrlPr>
                          <a:rPr lang="en-NZ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NZ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NZ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NZ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en-NZ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 </a:t>
                </a:r>
                <a:r>
                  <a:rPr lang="en-NZ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=0.18 min</a:t>
                </a:r>
                <a:r>
                  <a:rPr lang="en-NZ" baseline="30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-1</a:t>
                </a:r>
                <a:r>
                  <a:rPr lang="en-NZ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en-NZ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 </a:t>
                </a:r>
                <a:r>
                  <a:rPr lang="en-NZ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=2</a:t>
                </a:r>
                <a:endParaRPr lang="en-NZ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9367" y="1533452"/>
                <a:ext cx="8576842" cy="1406518"/>
              </a:xfrm>
              <a:blipFill>
                <a:blip r:embed="rId3"/>
                <a:stretch>
                  <a:fillRect l="-1066" t="-8261"/>
                </a:stretch>
              </a:blipFill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1870275" y="4023322"/>
            <a:ext cx="1979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Original </a:t>
            </a:r>
            <a:r>
              <a:rPr lang="en-NZ" dirty="0" err="1"/>
              <a:t>K</a:t>
            </a:r>
            <a:r>
              <a:rPr lang="en-NZ" baseline="-25000" dirty="0" err="1"/>
              <a:t>a</a:t>
            </a:r>
            <a:r>
              <a:rPr lang="en-NZ" dirty="0"/>
              <a:t>, </a:t>
            </a:r>
            <a:r>
              <a:rPr lang="en-NZ" dirty="0" err="1"/>
              <a:t>K</a:t>
            </a:r>
            <a:r>
              <a:rPr lang="en-NZ" baseline="-25000" dirty="0" err="1"/>
              <a:t>sp</a:t>
            </a:r>
            <a:r>
              <a:rPr lang="en-NZ" dirty="0"/>
              <a:t>. Only </a:t>
            </a:r>
            <a:r>
              <a:rPr lang="en-NZ" i="1" dirty="0"/>
              <a:t>k </a:t>
            </a:r>
            <a:r>
              <a:rPr lang="en-NZ" dirty="0"/>
              <a:t>was fitted</a:t>
            </a:r>
            <a:endParaRPr lang="en-NZ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7183" y="2939970"/>
            <a:ext cx="4910833" cy="369183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293915" y="3884823"/>
            <a:ext cx="23014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Saturation of DCPD (</a:t>
            </a:r>
            <a:r>
              <a:rPr lang="en-NZ" dirty="0" err="1"/>
              <a:t>dicalcium</a:t>
            </a:r>
            <a:r>
              <a:rPr lang="en-NZ" dirty="0"/>
              <a:t> phosphate </a:t>
            </a:r>
            <a:r>
              <a:rPr lang="en-NZ" dirty="0" err="1"/>
              <a:t>dihydrate</a:t>
            </a:r>
            <a:r>
              <a:rPr lang="en-NZ" dirty="0"/>
              <a:t>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8559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Validation:  </a:t>
            </a:r>
            <a:r>
              <a:rPr lang="en-NZ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modelled as DCPA to DCPD</a:t>
            </a:r>
            <a:endParaRPr lang="en-NZ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091" y="1690689"/>
            <a:ext cx="8634714" cy="1052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dirty="0" err="1" smtClean="0"/>
              <a:t>Mekmene</a:t>
            </a:r>
            <a:r>
              <a:rPr lang="en-NZ" dirty="0" smtClean="0"/>
              <a:t>  et al. (2009</a:t>
            </a:r>
            <a:r>
              <a:rPr lang="en-NZ" dirty="0" smtClean="0"/>
              <a:t>). </a:t>
            </a:r>
            <a:r>
              <a:rPr lang="en-NZ" dirty="0" smtClean="0"/>
              <a:t>Time response after mixing CaCl</a:t>
            </a:r>
            <a:r>
              <a:rPr lang="en-NZ" baseline="-25000" dirty="0" smtClean="0"/>
              <a:t>2</a:t>
            </a:r>
            <a:r>
              <a:rPr lang="en-NZ" dirty="0" smtClean="0"/>
              <a:t>, NaH</a:t>
            </a:r>
            <a:r>
              <a:rPr lang="en-NZ" baseline="-25000" dirty="0" smtClean="0"/>
              <a:t>2</a:t>
            </a:r>
            <a:r>
              <a:rPr lang="en-NZ" dirty="0" smtClean="0"/>
              <a:t>PO</a:t>
            </a:r>
            <a:r>
              <a:rPr lang="en-NZ" baseline="-25000" dirty="0" smtClean="0"/>
              <a:t>4</a:t>
            </a:r>
            <a:r>
              <a:rPr lang="en-NZ" dirty="0" smtClean="0"/>
              <a:t> and </a:t>
            </a:r>
            <a:r>
              <a:rPr lang="en-NZ" dirty="0" smtClean="0"/>
              <a:t>NaOH.</a:t>
            </a:r>
            <a:endParaRPr lang="en-NZ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091" y="2573544"/>
            <a:ext cx="4600972" cy="30906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502" y="2658761"/>
            <a:ext cx="4458776" cy="300545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35888" y="3280653"/>
            <a:ext cx="2766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20 </a:t>
            </a:r>
            <a:r>
              <a:rPr lang="en-NZ" dirty="0" err="1"/>
              <a:t>mmol</a:t>
            </a:r>
            <a:r>
              <a:rPr lang="en-NZ" dirty="0"/>
              <a:t>/L PO</a:t>
            </a:r>
            <a:r>
              <a:rPr lang="en-NZ" baseline="-25000" dirty="0"/>
              <a:t>4</a:t>
            </a:r>
            <a:endParaRPr lang="en-NZ" dirty="0"/>
          </a:p>
          <a:p>
            <a:r>
              <a:rPr lang="en-NZ" dirty="0" err="1"/>
              <a:t>Ca:P</a:t>
            </a:r>
            <a:r>
              <a:rPr lang="en-NZ" dirty="0"/>
              <a:t> 1, 1.5, 2.0</a:t>
            </a:r>
            <a:endParaRPr lang="en-NZ" dirty="0"/>
          </a:p>
        </p:txBody>
      </p:sp>
      <p:sp>
        <p:nvSpPr>
          <p:cNvPr id="9" name="TextBox 8"/>
          <p:cNvSpPr txBox="1"/>
          <p:nvPr/>
        </p:nvSpPr>
        <p:spPr>
          <a:xfrm>
            <a:off x="6236860" y="3280653"/>
            <a:ext cx="2766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Some fitting of </a:t>
            </a:r>
            <a:r>
              <a:rPr lang="en-NZ" i="1" dirty="0" err="1"/>
              <a:t>K</a:t>
            </a:r>
            <a:r>
              <a:rPr lang="en-NZ" i="1" baseline="-25000" dirty="0" err="1"/>
              <a:t>sp</a:t>
            </a:r>
            <a:r>
              <a:rPr lang="en-NZ" dirty="0"/>
              <a:t> and </a:t>
            </a:r>
            <a:r>
              <a:rPr lang="en-NZ" i="1" dirty="0"/>
              <a:t>k </a:t>
            </a:r>
            <a:r>
              <a:rPr lang="en-NZ" dirty="0"/>
              <a:t>values was required</a:t>
            </a:r>
            <a:endParaRPr lang="en-NZ" dirty="0"/>
          </a:p>
        </p:txBody>
      </p:sp>
      <p:sp>
        <p:nvSpPr>
          <p:cNvPr id="4" name="TextBox 3"/>
          <p:cNvSpPr txBox="1"/>
          <p:nvPr/>
        </p:nvSpPr>
        <p:spPr>
          <a:xfrm>
            <a:off x="532435" y="5664214"/>
            <a:ext cx="8426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err="1" smtClean="0"/>
              <a:t>Dicalcium</a:t>
            </a:r>
            <a:r>
              <a:rPr lang="en-NZ" dirty="0" smtClean="0"/>
              <a:t> phosphate anhydrous precipitates quickly then </a:t>
            </a:r>
            <a:r>
              <a:rPr lang="en-NZ" dirty="0" err="1" smtClean="0"/>
              <a:t>redissolves</a:t>
            </a:r>
            <a:r>
              <a:rPr lang="en-NZ" dirty="0" smtClean="0"/>
              <a:t> to form dehydrate?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2590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Many Different </a:t>
            </a:r>
            <a:r>
              <a:rPr lang="en-NZ" b="1" dirty="0">
                <a:solidFill>
                  <a:srgbClr val="8A002E"/>
                </a:solidFill>
                <a:ea typeface="SimSun" panose="02010600030101010101" pitchFamily="2" charset="-122"/>
              </a:rPr>
              <a:t>Solubility </a:t>
            </a:r>
            <a:r>
              <a:rPr lang="en-NZ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Products</a:t>
            </a:r>
            <a:endParaRPr lang="en-NZ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493" y="1825625"/>
            <a:ext cx="9552007" cy="49224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b="1" dirty="0" err="1">
                <a:ea typeface="SimSun" panose="02010600030101010101" pitchFamily="2" charset="-122"/>
              </a:rPr>
              <a:t>Octacalciumphosphate</a:t>
            </a:r>
            <a:r>
              <a:rPr lang="en-NZ" b="1" dirty="0">
                <a:ea typeface="SimSun" panose="02010600030101010101" pitchFamily="2" charset="-122"/>
              </a:rPr>
              <a:t> (OCP</a:t>
            </a:r>
            <a:r>
              <a:rPr lang="en-NZ" b="1" dirty="0" smtClean="0">
                <a:ea typeface="SimSun" panose="02010600030101010101" pitchFamily="2" charset="-122"/>
              </a:rPr>
              <a:t>)  Ca</a:t>
            </a:r>
            <a:r>
              <a:rPr lang="en-NZ" b="1" baseline="-25000" dirty="0" smtClean="0">
                <a:ea typeface="SimSun" panose="02010600030101010101" pitchFamily="2" charset="-122"/>
              </a:rPr>
              <a:t>8</a:t>
            </a:r>
            <a:r>
              <a:rPr lang="en-NZ" b="1" dirty="0" smtClean="0">
                <a:ea typeface="SimSun" panose="02010600030101010101" pitchFamily="2" charset="-122"/>
              </a:rPr>
              <a:t>(HPO</a:t>
            </a:r>
            <a:r>
              <a:rPr lang="en-NZ" b="1" baseline="-25000" dirty="0" smtClean="0">
                <a:ea typeface="SimSun" panose="02010600030101010101" pitchFamily="2" charset="-122"/>
              </a:rPr>
              <a:t>4</a:t>
            </a:r>
            <a:r>
              <a:rPr lang="en-NZ" b="1" dirty="0" smtClean="0">
                <a:ea typeface="SimSun" panose="02010600030101010101" pitchFamily="2" charset="-122"/>
              </a:rPr>
              <a:t>)</a:t>
            </a:r>
            <a:r>
              <a:rPr lang="en-NZ" b="1" baseline="-25000" dirty="0" smtClean="0">
                <a:ea typeface="SimSun" panose="02010600030101010101" pitchFamily="2" charset="-122"/>
              </a:rPr>
              <a:t>2</a:t>
            </a:r>
            <a:r>
              <a:rPr lang="en-NZ" b="1" dirty="0" smtClean="0">
                <a:ea typeface="SimSun" panose="02010600030101010101" pitchFamily="2" charset="-122"/>
              </a:rPr>
              <a:t>(PO</a:t>
            </a:r>
            <a:r>
              <a:rPr lang="en-NZ" b="1" baseline="-25000" dirty="0" smtClean="0">
                <a:ea typeface="SimSun" panose="02010600030101010101" pitchFamily="2" charset="-122"/>
              </a:rPr>
              <a:t>4</a:t>
            </a:r>
            <a:r>
              <a:rPr lang="en-NZ" b="1" dirty="0" smtClean="0">
                <a:ea typeface="SimSun" panose="02010600030101010101" pitchFamily="2" charset="-122"/>
              </a:rPr>
              <a:t>)</a:t>
            </a:r>
            <a:r>
              <a:rPr lang="en-NZ" b="1" baseline="-25000" dirty="0" smtClean="0">
                <a:ea typeface="SimSun" panose="02010600030101010101" pitchFamily="2" charset="-122"/>
              </a:rPr>
              <a:t>4</a:t>
            </a:r>
            <a:endParaRPr lang="en-NZ" baseline="-25000" dirty="0" smtClean="0"/>
          </a:p>
          <a:p>
            <a:pPr marL="0" indent="0">
              <a:buNone/>
            </a:pPr>
            <a:endParaRPr lang="en-NZ" dirty="0"/>
          </a:p>
          <a:p>
            <a:pPr marL="0" indent="0">
              <a:buNone/>
            </a:pPr>
            <a:endParaRPr lang="en-NZ" dirty="0" smtClean="0"/>
          </a:p>
          <a:p>
            <a:pPr marL="0" indent="0">
              <a:buNone/>
            </a:pPr>
            <a:endParaRPr lang="en-NZ" dirty="0"/>
          </a:p>
          <a:p>
            <a:pPr marL="0" indent="0">
              <a:buNone/>
            </a:pPr>
            <a:endParaRPr lang="en-NZ" dirty="0" smtClean="0"/>
          </a:p>
          <a:p>
            <a:pPr marL="0" indent="0">
              <a:buNone/>
            </a:pPr>
            <a:endParaRPr lang="en-NZ" dirty="0"/>
          </a:p>
          <a:p>
            <a:pPr marL="0" indent="0">
              <a:buNone/>
            </a:pPr>
            <a:endParaRPr lang="en-NZ" dirty="0" smtClean="0"/>
          </a:p>
          <a:p>
            <a:pPr marL="0" indent="0">
              <a:buNone/>
            </a:pPr>
            <a:endParaRPr lang="en-NZ" dirty="0"/>
          </a:p>
          <a:p>
            <a:pPr marL="0" indent="0">
              <a:buNone/>
            </a:pPr>
            <a:r>
              <a:rPr lang="en-NZ" dirty="0" smtClean="0"/>
              <a:t>{</a:t>
            </a:r>
            <a:r>
              <a:rPr lang="en-NZ" dirty="0" smtClean="0"/>
              <a:t> </a:t>
            </a:r>
            <a:r>
              <a:rPr lang="en-NZ" dirty="0" smtClean="0"/>
              <a:t>} indicates activity.</a:t>
            </a:r>
          </a:p>
          <a:p>
            <a:pPr marL="0" indent="0">
              <a:buNone/>
            </a:pPr>
            <a:endParaRPr lang="en-NZ" dirty="0" smtClean="0"/>
          </a:p>
          <a:p>
            <a:pPr marL="0" indent="0">
              <a:buNone/>
            </a:pPr>
            <a:endParaRPr lang="en-NZ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82172076"/>
                  </p:ext>
                </p:extLst>
              </p:nvPr>
            </p:nvGraphicFramePr>
            <p:xfrm>
              <a:off x="231495" y="2409648"/>
              <a:ext cx="8715736" cy="316009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511705">
                      <a:extLst>
                        <a:ext uri="{9D8B030D-6E8A-4147-A177-3AD203B41FA5}">
                          <a16:colId xmlns:a16="http://schemas.microsoft.com/office/drawing/2014/main" val="3943440086"/>
                        </a:ext>
                      </a:extLst>
                    </a:gridCol>
                    <a:gridCol w="3799691">
                      <a:extLst>
                        <a:ext uri="{9D8B030D-6E8A-4147-A177-3AD203B41FA5}">
                          <a16:colId xmlns:a16="http://schemas.microsoft.com/office/drawing/2014/main" val="3238619331"/>
                        </a:ext>
                      </a:extLst>
                    </a:gridCol>
                    <a:gridCol w="2404340">
                      <a:extLst>
                        <a:ext uri="{9D8B030D-6E8A-4147-A177-3AD203B41FA5}">
                          <a16:colId xmlns:a16="http://schemas.microsoft.com/office/drawing/2014/main" val="2021593008"/>
                        </a:ext>
                      </a:extLst>
                    </a:gridCol>
                  </a:tblGrid>
                  <a:tr h="556655">
                    <a:tc>
                      <a:txBody>
                        <a:bodyPr/>
                        <a:lstStyle/>
                        <a:p>
                          <a:r>
                            <a:rPr lang="en-NZ" sz="2400" b="1" dirty="0" smtClean="0"/>
                            <a:t>Authors</a:t>
                          </a:r>
                          <a:endParaRPr lang="en-NZ" sz="2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NZ" sz="2400" b="1" dirty="0" smtClean="0"/>
                            <a:t>Ion Activity Product, IP</a:t>
                          </a:r>
                          <a:endParaRPr lang="en-NZ" sz="2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NZ" sz="2400" b="1" dirty="0" err="1" smtClean="0"/>
                            <a:t>K</a:t>
                          </a:r>
                          <a:r>
                            <a:rPr lang="en-NZ" sz="2400" b="1" baseline="-25000" dirty="0" err="1" smtClean="0"/>
                            <a:t>sp</a:t>
                          </a:r>
                          <a:endParaRPr lang="en-NZ" sz="24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409146"/>
                      </a:ext>
                    </a:extLst>
                  </a:tr>
                  <a:tr h="957515">
                    <a:tc>
                      <a:txBody>
                        <a:bodyPr/>
                        <a:lstStyle/>
                        <a:p>
                          <a:r>
                            <a:rPr lang="en-NZ" sz="2400" dirty="0" smtClean="0"/>
                            <a:t>Tung et al.</a:t>
                          </a:r>
                        </a:p>
                        <a:p>
                          <a:r>
                            <a:rPr lang="en-NZ" sz="2400" dirty="0" smtClean="0"/>
                            <a:t>Rice et al. (2010)</a:t>
                          </a:r>
                          <a:endParaRPr lang="en-NZ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NZ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en-NZ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NZ" sz="2400" b="0" i="1" smtClean="0"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  <m:sSup>
                                          <m:sSupPr>
                                            <m:ctrlPr>
                                              <a:rPr lang="en-NZ" sz="2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NZ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𝑎</m:t>
                                            </m:r>
                                          </m:e>
                                          <m:sup>
                                            <m:r>
                                              <a:rPr lang="en-NZ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2+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  <m:sup>
                                    <m:r>
                                      <a:rPr lang="en-NZ" sz="24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NZ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NZ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NZ" sz="2400" b="0" i="1" smtClean="0"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  <m:sup>
                                        <m:r>
                                          <a:rPr lang="en-NZ" sz="2400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</m:sup>
                                    </m:sSup>
                                  </m:e>
                                </m:d>
                                <m:sSup>
                                  <m:sSupPr>
                                    <m:ctrlPr>
                                      <a:rPr lang="en-NZ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en-NZ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NZ" sz="2400" b="0" i="1" smtClean="0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  <m:sSubSup>
                                          <m:sSubSupPr>
                                            <m:ctrlPr>
                                              <a:rPr lang="en-NZ" sz="2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NZ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𝑂</m:t>
                                            </m:r>
                                          </m:e>
                                          <m:sub>
                                            <m:r>
                                              <a:rPr lang="en-NZ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4</m:t>
                                            </m:r>
                                          </m:sub>
                                          <m:sup>
                                            <m:r>
                                              <a:rPr lang="en-NZ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3−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p>
                                    <m:r>
                                      <a:rPr lang="en-NZ" sz="2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NZ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NZ" sz="2400" b="0" i="1" smtClean="0">
                                  <a:latin typeface="Cambria Math" panose="02040503050406030204" pitchFamily="18" charset="0"/>
                                </a:rPr>
                                <m:t>4×</m:t>
                              </m:r>
                              <m:sSup>
                                <m:sSupPr>
                                  <m:ctrlPr>
                                    <a:rPr lang="en-NZ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NZ" sz="2400" b="0" i="1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NZ" sz="2400" b="0" i="1" smtClean="0">
                                      <a:latin typeface="Cambria Math" panose="02040503050406030204" pitchFamily="18" charset="0"/>
                                    </a:rPr>
                                    <m:t>−49</m:t>
                                  </m:r>
                                </m:sup>
                              </m:sSup>
                            </m:oMath>
                          </a14:m>
                          <a:r>
                            <a:rPr lang="en-NZ" sz="2400" dirty="0" smtClean="0"/>
                            <a:t> </a:t>
                          </a:r>
                          <a:endParaRPr lang="en-NZ" sz="2400" i="1" dirty="0" smtClean="0">
                            <a:latin typeface="Cambria Math" panose="02040503050406030204" pitchFamily="18" charset="0"/>
                          </a:endParaRPr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NZ" sz="2400" i="1">
                                    <a:latin typeface="Cambria Math" panose="02040503050406030204" pitchFamily="18" charset="0"/>
                                  </a:rPr>
                                  <m:t>1.2×</m:t>
                                </m:r>
                                <m:sSup>
                                  <m:sSupPr>
                                    <m:ctrlPr>
                                      <a:rPr lang="en-NZ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NZ" sz="2400" i="1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NZ" sz="2400" i="1">
                                        <a:latin typeface="Cambria Math" panose="02040503050406030204" pitchFamily="18" charset="0"/>
                                      </a:rPr>
                                      <m:t>−47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NZ" sz="2400" dirty="0" smtClean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52187609"/>
                      </a:ext>
                    </a:extLst>
                  </a:tr>
                  <a:tr h="556655">
                    <a:tc>
                      <a:txBody>
                        <a:bodyPr/>
                        <a:lstStyle/>
                        <a:p>
                          <a:r>
                            <a:rPr lang="en-NZ" sz="2400" dirty="0" err="1" smtClean="0"/>
                            <a:t>Driessens</a:t>
                          </a:r>
                          <a:r>
                            <a:rPr lang="en-NZ" sz="2400" dirty="0" smtClean="0"/>
                            <a:t> and </a:t>
                          </a:r>
                          <a:r>
                            <a:rPr lang="en-NZ" sz="2400" dirty="0" err="1" smtClean="0"/>
                            <a:t>Verbeeck</a:t>
                          </a:r>
                          <a:r>
                            <a:rPr lang="en-NZ" sz="2400" dirty="0" smtClean="0"/>
                            <a:t> (1990)</a:t>
                          </a:r>
                          <a:endParaRPr lang="en-NZ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NZ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en-NZ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NZ" sz="2400" i="1"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  <m:sSup>
                                          <m:sSupPr>
                                            <m:ctrlPr>
                                              <a:rPr lang="en-NZ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NZ" sz="2400" i="1">
                                                <a:latin typeface="Cambria Math" panose="02040503050406030204" pitchFamily="18" charset="0"/>
                                              </a:rPr>
                                              <m:t>𝑎</m:t>
                                            </m:r>
                                          </m:e>
                                          <m:sup>
                                            <m:r>
                                              <a:rPr lang="en-NZ" sz="2400" i="1">
                                                <a:latin typeface="Cambria Math" panose="02040503050406030204" pitchFamily="18" charset="0"/>
                                              </a:rPr>
                                              <m:t>2+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  <m:sup>
                                    <m:r>
                                      <a:rPr lang="en-NZ" sz="2400" b="0" i="1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NZ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en-NZ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NZ" sz="2400" b="0" i="1" smtClean="0">
                                            <a:latin typeface="Cambria Math" panose="02040503050406030204" pitchFamily="18" charset="0"/>
                                          </a:rPr>
                                          <m:t>𝐻𝑃</m:t>
                                        </m:r>
                                        <m:sSubSup>
                                          <m:sSubSupPr>
                                            <m:ctrlPr>
                                              <a:rPr lang="en-NZ" sz="2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NZ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𝑂</m:t>
                                            </m:r>
                                          </m:e>
                                          <m:sub>
                                            <m:r>
                                              <a:rPr lang="en-NZ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4</m:t>
                                            </m:r>
                                          </m:sub>
                                          <m:sup>
                                            <m:r>
                                              <a:rPr lang="en-NZ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2−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p>
                                    <m:r>
                                      <a:rPr lang="en-NZ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NZ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en-NZ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NZ" sz="2400" i="1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  <m:sSubSup>
                                          <m:sSubSupPr>
                                            <m:ctrlPr>
                                              <a:rPr lang="en-NZ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NZ" sz="2400" i="1">
                                                <a:latin typeface="Cambria Math" panose="02040503050406030204" pitchFamily="18" charset="0"/>
                                              </a:rPr>
                                              <m:t>𝑂</m:t>
                                            </m:r>
                                          </m:e>
                                          <m:sub>
                                            <m:r>
                                              <a:rPr lang="en-NZ" sz="2400" i="1">
                                                <a:latin typeface="Cambria Math" panose="02040503050406030204" pitchFamily="18" charset="0"/>
                                              </a:rPr>
                                              <m:t>4</m:t>
                                            </m:r>
                                          </m:sub>
                                          <m:sup>
                                            <m:r>
                                              <a:rPr lang="en-NZ" sz="2400" i="1">
                                                <a:latin typeface="Cambria Math" panose="02040503050406030204" pitchFamily="18" charset="0"/>
                                              </a:rPr>
                                              <m:t>3−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p>
                                    <m:r>
                                      <a:rPr lang="en-NZ" sz="24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NZ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NZ" sz="2400" b="0" i="1" smtClean="0">
                                    <a:latin typeface="Cambria Math" panose="02040503050406030204" pitchFamily="18" charset="0"/>
                                  </a:rPr>
                                  <m:t>3.2×</m:t>
                                </m:r>
                                <m:sSup>
                                  <m:sSupPr>
                                    <m:ctrlPr>
                                      <a:rPr lang="en-NZ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NZ" sz="24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NZ" sz="2400" b="0" i="1" smtClean="0">
                                        <a:latin typeface="Cambria Math" panose="02040503050406030204" pitchFamily="18" charset="0"/>
                                      </a:rPr>
                                      <m:t>−73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NZ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5902621"/>
                      </a:ext>
                    </a:extLst>
                  </a:tr>
                  <a:tr h="556655">
                    <a:tc>
                      <a:txBody>
                        <a:bodyPr/>
                        <a:lstStyle/>
                        <a:p>
                          <a:endParaRPr lang="en-NZ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NZ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en-NZ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NZ" sz="2400" i="1"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  <m:sSup>
                                          <m:sSupPr>
                                            <m:ctrlPr>
                                              <a:rPr lang="en-NZ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NZ" sz="2400" i="1">
                                                <a:latin typeface="Cambria Math" panose="02040503050406030204" pitchFamily="18" charset="0"/>
                                              </a:rPr>
                                              <m:t>𝑎</m:t>
                                            </m:r>
                                          </m:e>
                                          <m:sup>
                                            <m:r>
                                              <a:rPr lang="en-NZ" sz="2400" i="1">
                                                <a:latin typeface="Cambria Math" panose="02040503050406030204" pitchFamily="18" charset="0"/>
                                              </a:rPr>
                                              <m:t>2+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  <m:sup>
                                    <m:r>
                                      <a:rPr lang="en-NZ" sz="24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  <m:r>
                                  <a:rPr lang="en-NZ" sz="2400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r>
                                  <a:rPr lang="en-NZ" sz="2400" b="0" i="1" smtClean="0">
                                    <a:latin typeface="Cambria Math" panose="02040503050406030204" pitchFamily="18" charset="0"/>
                                  </a:rPr>
                                  <m:t>𝐻𝑃</m:t>
                                </m:r>
                                <m:sSubSup>
                                  <m:sSubSupPr>
                                    <m:ctrlPr>
                                      <a:rPr lang="en-NZ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NZ" sz="2400" b="0" i="1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NZ" sz="24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  <m:sup>
                                    <m:r>
                                      <a:rPr lang="en-NZ" sz="2400" b="0" i="1" smtClean="0">
                                        <a:latin typeface="Cambria Math" panose="02040503050406030204" pitchFamily="18" charset="0"/>
                                      </a:rPr>
                                      <m:t>2−</m:t>
                                    </m:r>
                                  </m:sup>
                                </m:sSubSup>
                                <m:r>
                                  <a:rPr lang="en-NZ" sz="2400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  <m:sSup>
                                  <m:sSupPr>
                                    <m:ctrlPr>
                                      <a:rPr lang="en-NZ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en-NZ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NZ" sz="2400" i="1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  <m:sSubSup>
                                          <m:sSubSupPr>
                                            <m:ctrlPr>
                                              <a:rPr lang="en-NZ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NZ" sz="2400" i="1">
                                                <a:latin typeface="Cambria Math" panose="02040503050406030204" pitchFamily="18" charset="0"/>
                                              </a:rPr>
                                              <m:t>𝑂</m:t>
                                            </m:r>
                                          </m:e>
                                          <m:sub>
                                            <m:r>
                                              <a:rPr lang="en-NZ" sz="2400" i="1">
                                                <a:latin typeface="Cambria Math" panose="02040503050406030204" pitchFamily="18" charset="0"/>
                                              </a:rPr>
                                              <m:t>4</m:t>
                                            </m:r>
                                          </m:sub>
                                          <m:sup>
                                            <m:r>
                                              <a:rPr lang="en-NZ" sz="2400" i="1">
                                                <a:latin typeface="Cambria Math" panose="02040503050406030204" pitchFamily="18" charset="0"/>
                                              </a:rPr>
                                              <m:t>3−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p>
                                    <m:r>
                                      <a:rPr lang="en-NZ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NZ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NZ" sz="2400" b="0" i="1" smtClean="0">
                                    <a:latin typeface="Cambria Math" panose="02040503050406030204" pitchFamily="18" charset="0"/>
                                  </a:rPr>
                                  <m:t>5.7×</m:t>
                                </m:r>
                                <m:sSup>
                                  <m:sSupPr>
                                    <m:ctrlPr>
                                      <a:rPr lang="en-NZ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NZ" sz="24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NZ" sz="24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NZ" sz="2400" b="0" i="1" smtClean="0">
                                        <a:latin typeface="Cambria Math" panose="02040503050406030204" pitchFamily="18" charset="0"/>
                                      </a:rPr>
                                      <m:t>37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NZ" sz="2400" dirty="0"/>
                        </a:p>
                        <a:p>
                          <a:endParaRPr lang="en-NZ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6613736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82172076"/>
                  </p:ext>
                </p:extLst>
              </p:nvPr>
            </p:nvGraphicFramePr>
            <p:xfrm>
              <a:off x="231495" y="2409648"/>
              <a:ext cx="8715736" cy="316009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511705">
                      <a:extLst>
                        <a:ext uri="{9D8B030D-6E8A-4147-A177-3AD203B41FA5}">
                          <a16:colId xmlns:a16="http://schemas.microsoft.com/office/drawing/2014/main" val="3943440086"/>
                        </a:ext>
                      </a:extLst>
                    </a:gridCol>
                    <a:gridCol w="3799691">
                      <a:extLst>
                        <a:ext uri="{9D8B030D-6E8A-4147-A177-3AD203B41FA5}">
                          <a16:colId xmlns:a16="http://schemas.microsoft.com/office/drawing/2014/main" val="3238619331"/>
                        </a:ext>
                      </a:extLst>
                    </a:gridCol>
                    <a:gridCol w="2404340">
                      <a:extLst>
                        <a:ext uri="{9D8B030D-6E8A-4147-A177-3AD203B41FA5}">
                          <a16:colId xmlns:a16="http://schemas.microsoft.com/office/drawing/2014/main" val="2021593008"/>
                        </a:ext>
                      </a:extLst>
                    </a:gridCol>
                  </a:tblGrid>
                  <a:tr h="556655">
                    <a:tc>
                      <a:txBody>
                        <a:bodyPr/>
                        <a:lstStyle/>
                        <a:p>
                          <a:r>
                            <a:rPr lang="en-NZ" sz="2400" b="1" dirty="0" smtClean="0"/>
                            <a:t>Authors</a:t>
                          </a:r>
                          <a:endParaRPr lang="en-NZ" sz="2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NZ" sz="2400" b="1" dirty="0" smtClean="0"/>
                            <a:t>Ion Activity Product, IP</a:t>
                          </a:r>
                          <a:endParaRPr lang="en-NZ" sz="2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NZ" sz="2400" b="1" dirty="0" err="1" smtClean="0"/>
                            <a:t>K</a:t>
                          </a:r>
                          <a:r>
                            <a:rPr lang="en-NZ" sz="2400" b="1" baseline="-25000" dirty="0" err="1" smtClean="0"/>
                            <a:t>sp</a:t>
                          </a:r>
                          <a:endParaRPr lang="en-NZ" sz="24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409146"/>
                      </a:ext>
                    </a:extLst>
                  </a:tr>
                  <a:tr h="957515">
                    <a:tc>
                      <a:txBody>
                        <a:bodyPr/>
                        <a:lstStyle/>
                        <a:p>
                          <a:r>
                            <a:rPr lang="en-NZ" sz="2400" dirty="0" smtClean="0"/>
                            <a:t>Tung et al.</a:t>
                          </a:r>
                        </a:p>
                        <a:p>
                          <a:r>
                            <a:rPr lang="en-NZ" sz="2400" dirty="0" smtClean="0"/>
                            <a:t>Rice et al. (2010)</a:t>
                          </a:r>
                          <a:endParaRPr lang="en-NZ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6186" t="-62658" r="-63622" b="-1721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62532" t="-62658" r="-506" b="-1721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2187609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NZ" sz="2400" dirty="0" err="1" smtClean="0"/>
                            <a:t>Driessens</a:t>
                          </a:r>
                          <a:r>
                            <a:rPr lang="en-NZ" sz="2400" dirty="0" smtClean="0"/>
                            <a:t> and </a:t>
                          </a:r>
                          <a:r>
                            <a:rPr lang="en-NZ" sz="2400" dirty="0" err="1" smtClean="0"/>
                            <a:t>Verbeeck</a:t>
                          </a:r>
                          <a:r>
                            <a:rPr lang="en-NZ" sz="2400" dirty="0" smtClean="0"/>
                            <a:t> (1990)</a:t>
                          </a:r>
                          <a:endParaRPr lang="en-NZ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6186" t="-190370" r="-63622" b="-1014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62532" t="-190370" r="-506" b="-1014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5902621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NZ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6186" t="-290370" r="-63622" b="-14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62532" t="-290370" r="-506" b="-14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6613736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30334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Milk</a:t>
            </a:r>
            <a:endParaRPr lang="en-NZ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44595"/>
            <a:ext cx="7886700" cy="4632368"/>
          </a:xfrm>
        </p:spPr>
        <p:txBody>
          <a:bodyPr>
            <a:normAutofit/>
          </a:bodyPr>
          <a:lstStyle/>
          <a:p>
            <a:r>
              <a:rPr lang="en-NZ" dirty="0" smtClean="0"/>
              <a:t>Many cations</a:t>
            </a:r>
            <a:r>
              <a:rPr lang="en-NZ" dirty="0" smtClean="0"/>
              <a:t>, </a:t>
            </a:r>
            <a:r>
              <a:rPr lang="en-NZ" dirty="0" smtClean="0"/>
              <a:t>anions and ion-pairs</a:t>
            </a:r>
          </a:p>
          <a:p>
            <a:r>
              <a:rPr lang="en-NZ" dirty="0" smtClean="0"/>
              <a:t>Lactose</a:t>
            </a:r>
            <a:endParaRPr lang="en-NZ" dirty="0" smtClean="0"/>
          </a:p>
          <a:p>
            <a:endParaRPr lang="en-NZ" dirty="0"/>
          </a:p>
          <a:p>
            <a:r>
              <a:rPr lang="en-NZ" dirty="0" smtClean="0"/>
              <a:t>Simulate </a:t>
            </a:r>
            <a:r>
              <a:rPr lang="en-NZ" dirty="0" smtClean="0"/>
              <a:t>ions concentration </a:t>
            </a:r>
            <a:r>
              <a:rPr lang="en-NZ" dirty="0" smtClean="0"/>
              <a:t>of </a:t>
            </a:r>
          </a:p>
          <a:p>
            <a:pPr lvl="1"/>
            <a:r>
              <a:rPr lang="en-NZ" dirty="0" smtClean="0"/>
              <a:t>Serum </a:t>
            </a:r>
            <a:r>
              <a:rPr lang="en-NZ" dirty="0" smtClean="0"/>
              <a:t>minerals </a:t>
            </a:r>
          </a:p>
          <a:p>
            <a:pPr lvl="1"/>
            <a:r>
              <a:rPr lang="en-NZ" dirty="0" smtClean="0"/>
              <a:t>Serum </a:t>
            </a:r>
            <a:r>
              <a:rPr lang="en-NZ" dirty="0" smtClean="0"/>
              <a:t>+ lactose </a:t>
            </a:r>
            <a:r>
              <a:rPr lang="en-NZ" dirty="0" smtClean="0"/>
              <a:t>= whey permeate</a:t>
            </a:r>
            <a:endParaRPr lang="en-NZ" dirty="0" smtClean="0"/>
          </a:p>
        </p:txBody>
      </p:sp>
    </p:spTree>
    <p:extLst>
      <p:ext uri="{BB962C8B-B14F-4D97-AF65-F5344CB8AC3E}">
        <p14:creationId xmlns:p14="http://schemas.microsoft.com/office/powerpoint/2010/main" val="249477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b="1" dirty="0">
                <a:solidFill>
                  <a:srgbClr val="8A002E"/>
                </a:solidFill>
                <a:ea typeface="SimSun" panose="02010600030101010101" pitchFamily="2" charset="-122"/>
              </a:rPr>
              <a:t>Lactose activity </a:t>
            </a:r>
            <a:endParaRPr lang="en-NZ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66219" y="1825625"/>
                <a:ext cx="8553690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0"/>
                  </a:spcBef>
                  <a:spcAft>
                    <a:spcPts val="1800"/>
                  </a:spcAft>
                  <a:buNone/>
                </a:pPr>
                <a:r>
                  <a:rPr lang="en-NZ" sz="2400" dirty="0" smtClean="0"/>
                  <a:t>Lactose is a non-electrolyte so is not included in the Debye </a:t>
                </a:r>
                <a:r>
                  <a:rPr lang="en-NZ" sz="2400" dirty="0" err="1" smtClean="0"/>
                  <a:t>Hückel</a:t>
                </a:r>
                <a:r>
                  <a:rPr lang="en-NZ" sz="2400" dirty="0" smtClean="0"/>
                  <a:t> </a:t>
                </a:r>
                <a:r>
                  <a:rPr lang="en-NZ" sz="2400" dirty="0" smtClean="0"/>
                  <a:t>or Davies equations.</a:t>
                </a:r>
              </a:p>
              <a:p>
                <a:pPr marL="0" indent="0">
                  <a:spcBef>
                    <a:spcPts val="0"/>
                  </a:spcBef>
                  <a:spcAft>
                    <a:spcPts val="1800"/>
                  </a:spcAft>
                  <a:buNone/>
                </a:pPr>
                <a:r>
                  <a:rPr lang="en-NZ" sz="2400" dirty="0" smtClean="0"/>
                  <a:t>It is included as a hard sphere term in the MSA theory</a:t>
                </a:r>
                <a:r>
                  <a:rPr lang="en-NZ" sz="2400" dirty="0" smtClean="0"/>
                  <a:t>.</a:t>
                </a:r>
              </a:p>
              <a:p>
                <a:pPr marL="0" indent="0">
                  <a:spcBef>
                    <a:spcPts val="0"/>
                  </a:spcBef>
                  <a:spcAft>
                    <a:spcPts val="1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NZ" sz="240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b>
                            <m:sSub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func>
                      <m:r>
                        <a:rPr lang="en-NZ" sz="2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NZ" sz="240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bSup>
                            <m:sSubSup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𝑒𝑠</m:t>
                              </m:r>
                            </m:sup>
                          </m:sSubSup>
                        </m:e>
                      </m:func>
                      <m:r>
                        <a:rPr lang="en-NZ" sz="2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NZ" sz="240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bSup>
                            <m:sSubSup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h𝑠</m:t>
                              </m:r>
                            </m:sup>
                          </m:sSubSup>
                        </m:e>
                      </m:func>
                    </m:oMath>
                  </m:oMathPara>
                </a14:m>
                <a:endParaRPr lang="en-NZ" sz="2400" dirty="0" smtClean="0"/>
              </a:p>
              <a:p>
                <a:pPr marL="0" indent="0">
                  <a:spcBef>
                    <a:spcPts val="0"/>
                  </a:spcBef>
                  <a:spcAft>
                    <a:spcPts val="1800"/>
                  </a:spcAft>
                  <a:buNone/>
                </a:pPr>
                <a:r>
                  <a:rPr lang="en-NZ" sz="2400" dirty="0" smtClean="0"/>
                  <a:t>Lactose is a</a:t>
                </a:r>
                <a:r>
                  <a:rPr lang="en-NZ" sz="2400" dirty="0" smtClean="0"/>
                  <a:t>ssumed </a:t>
                </a:r>
                <a:r>
                  <a:rPr lang="en-NZ" sz="2400" dirty="0" smtClean="0"/>
                  <a:t>to be the same as sucrose.</a:t>
                </a:r>
              </a:p>
              <a:p>
                <a:pPr marL="0" indent="0">
                  <a:spcBef>
                    <a:spcPts val="0"/>
                  </a:spcBef>
                  <a:spcAft>
                    <a:spcPts val="1800"/>
                  </a:spcAft>
                  <a:buNone/>
                </a:pPr>
                <a:r>
                  <a:rPr lang="en-NZ" sz="2400" dirty="0" smtClean="0"/>
                  <a:t>The activity coefficient is sufficiently </a:t>
                </a:r>
                <a:r>
                  <a:rPr lang="en-NZ" sz="2400" dirty="0" smtClean="0"/>
                  <a:t>well </a:t>
                </a:r>
                <a:r>
                  <a:rPr lang="en-NZ" sz="2400" dirty="0" smtClean="0"/>
                  <a:t/>
                </a:r>
                <a:br>
                  <a:rPr lang="en-NZ" sz="2400" dirty="0" smtClean="0"/>
                </a:br>
                <a:r>
                  <a:rPr lang="en-NZ" sz="2400" dirty="0" smtClean="0"/>
                  <a:t>approximated </a:t>
                </a:r>
                <a:r>
                  <a:rPr lang="en-NZ" sz="2400" dirty="0" smtClean="0"/>
                  <a:t>by hard </a:t>
                </a:r>
                <a:r>
                  <a:rPr lang="en-NZ" sz="2400" dirty="0" smtClean="0"/>
                  <a:t>sphere term </a:t>
                </a:r>
                <a:r>
                  <a:rPr lang="en-NZ" sz="2400" dirty="0" smtClean="0"/>
                  <a:t>with </a:t>
                </a:r>
                <a:r>
                  <a:rPr lang="en-NZ" sz="2400" dirty="0" smtClean="0"/>
                  <a:t/>
                </a:r>
                <a:br>
                  <a:rPr lang="en-NZ" sz="2400" dirty="0" smtClean="0"/>
                </a:br>
                <a:r>
                  <a:rPr lang="en-NZ" sz="2400" dirty="0" smtClean="0"/>
                  <a:t>an effective molecule diameter </a:t>
                </a:r>
                <a:r>
                  <a:rPr lang="en-NZ" sz="2400" dirty="0" smtClean="0"/>
                  <a:t>of 0.49 nm.</a:t>
                </a:r>
                <a:endParaRPr lang="en-NZ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6219" y="1825625"/>
                <a:ext cx="8553690" cy="4351338"/>
              </a:xfrm>
              <a:blipFill>
                <a:blip r:embed="rId2"/>
                <a:stretch>
                  <a:fillRect l="-1140" t="-1961"/>
                </a:stretch>
              </a:blipFill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169" y="4212328"/>
            <a:ext cx="3289061" cy="1964636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014875" y="3164818"/>
            <a:ext cx="1204588" cy="6829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9768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b="1" dirty="0">
                <a:solidFill>
                  <a:srgbClr val="8A002E"/>
                </a:solidFill>
                <a:ea typeface="SimSun" panose="02010600030101010101" pitchFamily="2" charset="-122"/>
              </a:rPr>
              <a:t>Lactose activity </a:t>
            </a:r>
            <a:endParaRPr lang="en-NZ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66219" y="1825625"/>
                <a:ext cx="8553690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0"/>
                  </a:spcBef>
                  <a:spcAft>
                    <a:spcPts val="1800"/>
                  </a:spcAft>
                  <a:buNone/>
                </a:pPr>
                <a:r>
                  <a:rPr lang="en-NZ" sz="2400" dirty="0" smtClean="0"/>
                  <a:t>Lactose is a non-electrolyte so is not included in the Debye </a:t>
                </a:r>
                <a:r>
                  <a:rPr lang="en-NZ" sz="2400" dirty="0" err="1" smtClean="0"/>
                  <a:t>Hückel</a:t>
                </a:r>
                <a:r>
                  <a:rPr lang="en-NZ" sz="2400" dirty="0" smtClean="0"/>
                  <a:t> </a:t>
                </a:r>
                <a:r>
                  <a:rPr lang="en-NZ" sz="2400" dirty="0" smtClean="0"/>
                  <a:t>or Davies equations.</a:t>
                </a:r>
              </a:p>
              <a:p>
                <a:pPr marL="0" indent="0">
                  <a:spcBef>
                    <a:spcPts val="0"/>
                  </a:spcBef>
                  <a:spcAft>
                    <a:spcPts val="1800"/>
                  </a:spcAft>
                  <a:buNone/>
                </a:pPr>
                <a:r>
                  <a:rPr lang="en-NZ" sz="2400" dirty="0" smtClean="0"/>
                  <a:t>It is included as a hard sphere term in the MSA theory</a:t>
                </a:r>
                <a:r>
                  <a:rPr lang="en-NZ" sz="2400" dirty="0" smtClean="0"/>
                  <a:t>.</a:t>
                </a:r>
              </a:p>
              <a:p>
                <a:pPr marL="0" indent="0">
                  <a:spcBef>
                    <a:spcPts val="0"/>
                  </a:spcBef>
                  <a:spcAft>
                    <a:spcPts val="1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NZ" sz="240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b>
                            <m:sSub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func>
                      <m:r>
                        <a:rPr lang="en-NZ" sz="2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NZ" sz="240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bSup>
                            <m:sSubSup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𝑒𝑠</m:t>
                              </m:r>
                            </m:sup>
                          </m:sSubSup>
                        </m:e>
                      </m:func>
                      <m:r>
                        <a:rPr lang="en-NZ" sz="2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NZ" sz="240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bSup>
                            <m:sSubSupPr>
                              <m:ctrlPr>
                                <a:rPr lang="en-NZ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NZ" sz="2400" i="1">
                                  <a:latin typeface="Cambria Math" panose="02040503050406030204" pitchFamily="18" charset="0"/>
                                </a:rPr>
                                <m:t>h𝑠</m:t>
                              </m:r>
                            </m:sup>
                          </m:sSubSup>
                        </m:e>
                      </m:func>
                    </m:oMath>
                  </m:oMathPara>
                </a14:m>
                <a:endParaRPr lang="en-NZ" sz="2400" dirty="0" smtClean="0"/>
              </a:p>
              <a:p>
                <a:pPr marL="0" indent="0">
                  <a:spcBef>
                    <a:spcPts val="0"/>
                  </a:spcBef>
                  <a:spcAft>
                    <a:spcPts val="1800"/>
                  </a:spcAft>
                  <a:buNone/>
                </a:pPr>
                <a:r>
                  <a:rPr lang="en-NZ" sz="2400" dirty="0" smtClean="0"/>
                  <a:t>Lactose is a</a:t>
                </a:r>
                <a:r>
                  <a:rPr lang="en-NZ" sz="2400" dirty="0" smtClean="0"/>
                  <a:t>ssumed </a:t>
                </a:r>
                <a:r>
                  <a:rPr lang="en-NZ" sz="2400" dirty="0" smtClean="0"/>
                  <a:t>to be the same as sucrose.</a:t>
                </a:r>
              </a:p>
              <a:p>
                <a:pPr marL="0" indent="0">
                  <a:spcBef>
                    <a:spcPts val="0"/>
                  </a:spcBef>
                  <a:spcAft>
                    <a:spcPts val="1800"/>
                  </a:spcAft>
                  <a:buNone/>
                </a:pPr>
                <a:r>
                  <a:rPr lang="en-NZ" sz="2400" dirty="0" smtClean="0"/>
                  <a:t>The activity coefficient is sufficiently </a:t>
                </a:r>
                <a:r>
                  <a:rPr lang="en-NZ" sz="2400" dirty="0" smtClean="0"/>
                  <a:t>well </a:t>
                </a:r>
                <a:r>
                  <a:rPr lang="en-NZ" sz="2400" dirty="0" smtClean="0"/>
                  <a:t/>
                </a:r>
                <a:br>
                  <a:rPr lang="en-NZ" sz="2400" dirty="0" smtClean="0"/>
                </a:br>
                <a:r>
                  <a:rPr lang="en-NZ" sz="2400" dirty="0" smtClean="0"/>
                  <a:t>approximated </a:t>
                </a:r>
                <a:r>
                  <a:rPr lang="en-NZ" sz="2400" dirty="0" smtClean="0"/>
                  <a:t>by hard </a:t>
                </a:r>
                <a:r>
                  <a:rPr lang="en-NZ" sz="2400" dirty="0" smtClean="0"/>
                  <a:t>sphere term </a:t>
                </a:r>
                <a:r>
                  <a:rPr lang="en-NZ" sz="2400" dirty="0" smtClean="0"/>
                  <a:t>with </a:t>
                </a:r>
                <a:r>
                  <a:rPr lang="en-NZ" sz="2400" dirty="0" smtClean="0"/>
                  <a:t/>
                </a:r>
                <a:br>
                  <a:rPr lang="en-NZ" sz="2400" dirty="0" smtClean="0"/>
                </a:br>
                <a:r>
                  <a:rPr lang="en-NZ" sz="2400" dirty="0" smtClean="0"/>
                  <a:t>an effective molecule diameter </a:t>
                </a:r>
                <a:r>
                  <a:rPr lang="en-NZ" sz="2400" dirty="0" smtClean="0"/>
                  <a:t>of 0.49 nm.</a:t>
                </a:r>
                <a:endParaRPr lang="en-NZ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6219" y="1825625"/>
                <a:ext cx="8553690" cy="4351338"/>
              </a:xfrm>
              <a:blipFill>
                <a:blip r:embed="rId2"/>
                <a:stretch>
                  <a:fillRect l="-1140" t="-1961"/>
                </a:stretch>
              </a:blipFill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3363" y="2232911"/>
            <a:ext cx="6602868" cy="394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4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8274" y="1690690"/>
            <a:ext cx="4605726" cy="34484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90689"/>
            <a:ext cx="4472202" cy="33484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4000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Effect of lactose during concentration</a:t>
            </a:r>
            <a:endParaRPr lang="en-NZ" sz="4000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7278" y="1949399"/>
            <a:ext cx="1955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Milk minerals</a:t>
            </a:r>
          </a:p>
          <a:p>
            <a:r>
              <a:rPr lang="en-NZ" dirty="0"/>
              <a:t>No lactose</a:t>
            </a:r>
            <a:endParaRPr lang="en-NZ" dirty="0"/>
          </a:p>
        </p:txBody>
      </p:sp>
      <p:sp>
        <p:nvSpPr>
          <p:cNvPr id="12" name="TextBox 11"/>
          <p:cNvSpPr txBox="1"/>
          <p:nvPr/>
        </p:nvSpPr>
        <p:spPr>
          <a:xfrm>
            <a:off x="5660432" y="1952400"/>
            <a:ext cx="1955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Milk minerals</a:t>
            </a:r>
          </a:p>
          <a:p>
            <a:r>
              <a:rPr lang="en-NZ" dirty="0"/>
              <a:t>+ lactose</a:t>
            </a:r>
            <a:endParaRPr lang="en-NZ" dirty="0"/>
          </a:p>
        </p:txBody>
      </p:sp>
      <p:sp>
        <p:nvSpPr>
          <p:cNvPr id="3" name="TextBox 2"/>
          <p:cNvSpPr txBox="1"/>
          <p:nvPr/>
        </p:nvSpPr>
        <p:spPr>
          <a:xfrm>
            <a:off x="628650" y="5579551"/>
            <a:ext cx="4222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X indicates normal concentration in milk</a:t>
            </a:r>
          </a:p>
        </p:txBody>
      </p:sp>
    </p:spTree>
    <p:extLst>
      <p:ext uri="{BB962C8B-B14F-4D97-AF65-F5344CB8AC3E}">
        <p14:creationId xmlns:p14="http://schemas.microsoft.com/office/powerpoint/2010/main" val="313660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8274" y="1690690"/>
            <a:ext cx="4605726" cy="34484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90689"/>
            <a:ext cx="4472202" cy="33484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4000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Effect of lactose during concentration</a:t>
            </a:r>
            <a:endParaRPr lang="en-NZ" sz="4000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7278" y="1949399"/>
            <a:ext cx="1955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Milk minerals</a:t>
            </a:r>
          </a:p>
          <a:p>
            <a:r>
              <a:rPr lang="en-NZ" dirty="0"/>
              <a:t>No lactose</a:t>
            </a:r>
            <a:endParaRPr lang="en-NZ" dirty="0"/>
          </a:p>
        </p:txBody>
      </p:sp>
      <p:sp>
        <p:nvSpPr>
          <p:cNvPr id="12" name="TextBox 11"/>
          <p:cNvSpPr txBox="1"/>
          <p:nvPr/>
        </p:nvSpPr>
        <p:spPr>
          <a:xfrm>
            <a:off x="5660432" y="1952400"/>
            <a:ext cx="1955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Milk minerals</a:t>
            </a:r>
          </a:p>
          <a:p>
            <a:r>
              <a:rPr lang="en-NZ" dirty="0"/>
              <a:t>+ lactose</a:t>
            </a:r>
            <a:endParaRPr lang="en-NZ" dirty="0"/>
          </a:p>
        </p:txBody>
      </p:sp>
      <p:sp>
        <p:nvSpPr>
          <p:cNvPr id="3" name="TextBox 2"/>
          <p:cNvSpPr txBox="1"/>
          <p:nvPr/>
        </p:nvSpPr>
        <p:spPr>
          <a:xfrm>
            <a:off x="628650" y="5579551"/>
            <a:ext cx="4222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X indicates normal concentration in milk</a:t>
            </a:r>
          </a:p>
        </p:txBody>
      </p:sp>
      <p:sp>
        <p:nvSpPr>
          <p:cNvPr id="8" name="Oval 7"/>
          <p:cNvSpPr/>
          <p:nvPr/>
        </p:nvSpPr>
        <p:spPr>
          <a:xfrm>
            <a:off x="6841137" y="3364936"/>
            <a:ext cx="2082944" cy="107974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7789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1915" y="1587345"/>
            <a:ext cx="4384532" cy="32828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29" y="1611487"/>
            <a:ext cx="4312383" cy="32288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029" y="5231758"/>
            <a:ext cx="85944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dirty="0"/>
              <a:t>Lactose has a significant effect on saturation of calcium phosphate when whey permeate is concentrated to 50% solids</a:t>
            </a:r>
            <a:endParaRPr lang="en-NZ" sz="28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81050" y="5175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NZ" sz="4000" b="1" smtClean="0">
                <a:solidFill>
                  <a:srgbClr val="8A002E"/>
                </a:solidFill>
                <a:ea typeface="SimSun" panose="02010600030101010101" pitchFamily="2" charset="-122"/>
              </a:rPr>
              <a:t>Effect of lactose during concentration</a:t>
            </a:r>
            <a:endParaRPr lang="en-NZ" sz="4000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69633" y="2007272"/>
            <a:ext cx="1955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Milk minerals</a:t>
            </a:r>
          </a:p>
          <a:p>
            <a:r>
              <a:rPr lang="en-NZ" dirty="0"/>
              <a:t>No lactose</a:t>
            </a:r>
            <a:endParaRPr lang="en-NZ" dirty="0"/>
          </a:p>
        </p:txBody>
      </p:sp>
      <p:sp>
        <p:nvSpPr>
          <p:cNvPr id="13" name="TextBox 12"/>
          <p:cNvSpPr txBox="1"/>
          <p:nvPr/>
        </p:nvSpPr>
        <p:spPr>
          <a:xfrm>
            <a:off x="5990018" y="2007271"/>
            <a:ext cx="1955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Milk minerals</a:t>
            </a:r>
          </a:p>
          <a:p>
            <a:r>
              <a:rPr lang="en-NZ" dirty="0"/>
              <a:t>+ lactose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1027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1915" y="1587345"/>
            <a:ext cx="4384532" cy="32828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29" y="1611487"/>
            <a:ext cx="4312383" cy="32288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029" y="5231758"/>
            <a:ext cx="85944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dirty="0"/>
              <a:t>Lactose has a significant effect on saturation of calcium phosphate when whey permeate is concentrated to 50% solids</a:t>
            </a:r>
            <a:endParaRPr lang="en-NZ" sz="28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81050" y="5175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NZ" sz="4000" b="1" smtClean="0">
                <a:solidFill>
                  <a:srgbClr val="8A002E"/>
                </a:solidFill>
                <a:ea typeface="SimSun" panose="02010600030101010101" pitchFamily="2" charset="-122"/>
              </a:rPr>
              <a:t>Effect of lactose during concentration</a:t>
            </a:r>
            <a:endParaRPr lang="en-NZ" sz="4000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p:sp>
        <p:nvSpPr>
          <p:cNvPr id="8" name="Oval 7"/>
          <p:cNvSpPr/>
          <p:nvPr/>
        </p:nvSpPr>
        <p:spPr>
          <a:xfrm rot="19662985">
            <a:off x="6090164" y="2552175"/>
            <a:ext cx="2587581" cy="81893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TextBox 11"/>
          <p:cNvSpPr txBox="1"/>
          <p:nvPr/>
        </p:nvSpPr>
        <p:spPr>
          <a:xfrm>
            <a:off x="6652820" y="1843089"/>
            <a:ext cx="1462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dirty="0">
                <a:solidFill>
                  <a:srgbClr val="FF0000"/>
                </a:solidFill>
              </a:rPr>
              <a:t>DCPD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57855" y="1924446"/>
            <a:ext cx="1955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Milk minerals</a:t>
            </a:r>
          </a:p>
          <a:p>
            <a:r>
              <a:rPr lang="en-NZ" dirty="0"/>
              <a:t>No lactose</a:t>
            </a:r>
            <a:endParaRPr lang="en-NZ" dirty="0"/>
          </a:p>
        </p:txBody>
      </p:sp>
      <p:sp>
        <p:nvSpPr>
          <p:cNvPr id="14" name="TextBox 13"/>
          <p:cNvSpPr txBox="1"/>
          <p:nvPr/>
        </p:nvSpPr>
        <p:spPr>
          <a:xfrm>
            <a:off x="4908078" y="3174517"/>
            <a:ext cx="1955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Milk minerals</a:t>
            </a:r>
          </a:p>
          <a:p>
            <a:r>
              <a:rPr lang="en-NZ" dirty="0"/>
              <a:t>+ lactose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8076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513" y="1541031"/>
            <a:ext cx="4421916" cy="33242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029" y="5231758"/>
            <a:ext cx="85944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dirty="0" smtClean="0"/>
              <a:t>The Davies equation is very different.</a:t>
            </a:r>
          </a:p>
          <a:p>
            <a:r>
              <a:rPr lang="en-NZ" sz="2800" dirty="0" smtClean="0"/>
              <a:t>The Extended Debye-</a:t>
            </a:r>
            <a:r>
              <a:rPr lang="en-NZ" sz="2800" dirty="0" err="1" smtClean="0"/>
              <a:t>Hückel</a:t>
            </a:r>
            <a:r>
              <a:rPr lang="en-NZ" sz="2800" dirty="0" smtClean="0"/>
              <a:t> equation is better but with no lactose effect.</a:t>
            </a:r>
            <a:endParaRPr lang="en-NZ" sz="28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81050" y="5175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NZ" sz="4000" b="1" smtClean="0">
                <a:solidFill>
                  <a:srgbClr val="8A002E"/>
                </a:solidFill>
                <a:ea typeface="SimSun" panose="02010600030101010101" pitchFamily="2" charset="-122"/>
              </a:rPr>
              <a:t>Effect of lactose during concentration</a:t>
            </a:r>
            <a:endParaRPr lang="en-NZ" sz="4000" b="1" dirty="0">
              <a:solidFill>
                <a:srgbClr val="8A002E"/>
              </a:solidFill>
              <a:ea typeface="SimSun" panose="02010600030101010101" pitchFamily="2" charset="-12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29" y="1587345"/>
            <a:ext cx="4282084" cy="32191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63524" y="2118167"/>
            <a:ext cx="1898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Davies Equation</a:t>
            </a:r>
            <a:endParaRPr lang="en-NZ" dirty="0"/>
          </a:p>
        </p:txBody>
      </p:sp>
      <p:sp>
        <p:nvSpPr>
          <p:cNvPr id="15" name="TextBox 14"/>
          <p:cNvSpPr txBox="1"/>
          <p:nvPr/>
        </p:nvSpPr>
        <p:spPr>
          <a:xfrm>
            <a:off x="6425878" y="2118167"/>
            <a:ext cx="1898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Extended Debye-</a:t>
            </a:r>
            <a:r>
              <a:rPr lang="en-NZ" dirty="0" err="1" smtClean="0"/>
              <a:t>Hückel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6535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67159" y="590902"/>
            <a:ext cx="8099723" cy="936625"/>
          </a:xfrm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Next steps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59757" y="1778000"/>
            <a:ext cx="782360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dirty="0" smtClean="0"/>
              <a:t>Add </a:t>
            </a:r>
            <a:r>
              <a:rPr lang="en-NZ" dirty="0" smtClean="0"/>
              <a:t>casein to the model syste</a:t>
            </a:r>
            <a:r>
              <a:rPr lang="en-NZ" dirty="0" smtClean="0"/>
              <a:t>m to simulate milk</a:t>
            </a:r>
            <a:endParaRPr lang="en-NZ" dirty="0" smtClean="0"/>
          </a:p>
          <a:p>
            <a:pPr marL="0" indent="0">
              <a:buNone/>
            </a:pPr>
            <a:r>
              <a:rPr lang="en-NZ" dirty="0" smtClean="0"/>
              <a:t>Dynamics of precipitation in milk </a:t>
            </a:r>
            <a:r>
              <a:rPr lang="en-NZ" dirty="0" smtClean="0"/>
              <a:t>systems</a:t>
            </a:r>
          </a:p>
          <a:p>
            <a:pPr marL="457200" lvl="1" indent="0">
              <a:buNone/>
            </a:pPr>
            <a:r>
              <a:rPr lang="en-NZ" dirty="0" smtClean="0"/>
              <a:t>Ca-H-PO</a:t>
            </a:r>
            <a:r>
              <a:rPr lang="en-NZ" baseline="-25000" dirty="0" smtClean="0"/>
              <a:t>4</a:t>
            </a:r>
            <a:r>
              <a:rPr lang="en-NZ" dirty="0" smtClean="0"/>
              <a:t> precipitation with lactose: experimental and predicted</a:t>
            </a:r>
            <a:endParaRPr lang="en-NZ" dirty="0" smtClean="0"/>
          </a:p>
          <a:p>
            <a:pPr marL="457200" lvl="1" indent="0">
              <a:buNone/>
            </a:pPr>
            <a:r>
              <a:rPr lang="en-NZ" dirty="0" smtClean="0"/>
              <a:t>Does </a:t>
            </a:r>
            <a:r>
              <a:rPr lang="en-NZ" dirty="0" smtClean="0"/>
              <a:t>viscosity affect </a:t>
            </a:r>
            <a:r>
              <a:rPr lang="en-NZ" dirty="0" smtClean="0"/>
              <a:t>precipitation?</a:t>
            </a:r>
            <a:endParaRPr lang="en-NZ" dirty="0" smtClean="0"/>
          </a:p>
          <a:p>
            <a:pPr marL="0" indent="0">
              <a:buNone/>
            </a:pPr>
            <a:r>
              <a:rPr lang="en-NZ" dirty="0" smtClean="0"/>
              <a:t>Uncertainty of </a:t>
            </a:r>
            <a:r>
              <a:rPr lang="en-NZ" dirty="0" err="1" smtClean="0"/>
              <a:t>K</a:t>
            </a:r>
            <a:r>
              <a:rPr lang="en-NZ" baseline="-25000" dirty="0" err="1" smtClean="0"/>
              <a:t>sp</a:t>
            </a:r>
            <a:r>
              <a:rPr lang="en-NZ" dirty="0" smtClean="0"/>
              <a:t>, </a:t>
            </a:r>
            <a:r>
              <a:rPr lang="en-NZ" dirty="0" err="1" smtClean="0"/>
              <a:t>K</a:t>
            </a:r>
            <a:r>
              <a:rPr lang="en-NZ" baseline="-25000" dirty="0" err="1" smtClean="0"/>
              <a:t>a</a:t>
            </a:r>
            <a:r>
              <a:rPr lang="en-NZ" dirty="0" smtClean="0"/>
              <a:t>, at high </a:t>
            </a:r>
            <a:r>
              <a:rPr lang="en-NZ" dirty="0" smtClean="0"/>
              <a:t>concentration</a:t>
            </a:r>
          </a:p>
          <a:p>
            <a:pPr marL="0" indent="0">
              <a:buNone/>
            </a:pPr>
            <a:r>
              <a:rPr lang="en-NZ" dirty="0" smtClean="0"/>
              <a:t>Find the limitations of this approach</a:t>
            </a:r>
            <a:endParaRPr lang="en-NZ" dirty="0"/>
          </a:p>
          <a:p>
            <a:pPr marL="0" indent="0">
              <a:buNone/>
            </a:pPr>
            <a:endParaRPr lang="en-NZ" dirty="0" smtClean="0"/>
          </a:p>
          <a:p>
            <a:pPr marL="0" indent="0">
              <a:buNone/>
            </a:pPr>
            <a:endParaRPr lang="en-NZ" dirty="0" smtClean="0"/>
          </a:p>
          <a:p>
            <a:pPr marL="0" indent="0">
              <a:buNone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6300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965" y="590902"/>
            <a:ext cx="8284917" cy="936625"/>
          </a:xfrm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rgbClr val="8A002E"/>
                </a:solidFill>
                <a:ea typeface="SimSun" panose="02010600030101010101" pitchFamily="2" charset="-122"/>
              </a:rPr>
              <a:t>Conclusions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965" y="1527527"/>
            <a:ext cx="810139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dirty="0" smtClean="0"/>
              <a:t>The ion equilibria of milk-like systems were modelled and solved using:</a:t>
            </a:r>
          </a:p>
          <a:p>
            <a:pPr marL="457200" lvl="1" indent="0">
              <a:buNone/>
            </a:pPr>
            <a:r>
              <a:rPr lang="en-NZ" dirty="0" smtClean="0"/>
              <a:t>MSA activity model</a:t>
            </a:r>
            <a:endParaRPr lang="en-NZ" dirty="0"/>
          </a:p>
          <a:p>
            <a:pPr marL="457200" lvl="1" indent="0">
              <a:buNone/>
            </a:pPr>
            <a:r>
              <a:rPr lang="en-NZ" dirty="0" smtClean="0"/>
              <a:t>Newton’s method</a:t>
            </a:r>
          </a:p>
          <a:p>
            <a:pPr marL="0" indent="0">
              <a:buNone/>
            </a:pPr>
            <a:r>
              <a:rPr lang="en-NZ" dirty="0"/>
              <a:t>The Davies equation is not as good at higher </a:t>
            </a:r>
            <a:r>
              <a:rPr lang="en-NZ" dirty="0" smtClean="0"/>
              <a:t>concentrations. </a:t>
            </a:r>
          </a:p>
          <a:p>
            <a:pPr marL="0" indent="0">
              <a:buNone/>
            </a:pPr>
            <a:r>
              <a:rPr lang="en-NZ" dirty="0" smtClean="0"/>
              <a:t>Extended Debye-</a:t>
            </a:r>
            <a:r>
              <a:rPr lang="en-NZ" dirty="0" err="1" smtClean="0"/>
              <a:t>Hückel</a:t>
            </a:r>
            <a:r>
              <a:rPr lang="en-NZ" dirty="0" smtClean="0"/>
              <a:t> does include lactose effect.</a:t>
            </a:r>
          </a:p>
          <a:p>
            <a:pPr marL="0" indent="0">
              <a:buNone/>
            </a:pPr>
            <a:r>
              <a:rPr lang="en-NZ" dirty="0" smtClean="0"/>
              <a:t>Dynamic precipitation was successfully added using Heun’s method (modified Euler).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007" y="5531925"/>
            <a:ext cx="1550043" cy="119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54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21374</TotalTime>
  <Words>1222</Words>
  <Application>Microsoft Office PowerPoint</Application>
  <PresentationFormat>On-screen Show (4:3)</PresentationFormat>
  <Paragraphs>258</Paragraphs>
  <Slides>39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SimSun</vt:lpstr>
      <vt:lpstr>Arial</vt:lpstr>
      <vt:lpstr>Calibri</vt:lpstr>
      <vt:lpstr>Calibri Light</vt:lpstr>
      <vt:lpstr>Cambria Math</vt:lpstr>
      <vt:lpstr>Symbol</vt:lpstr>
      <vt:lpstr>Wingdings 2</vt:lpstr>
      <vt:lpstr>Office Theme</vt:lpstr>
      <vt:lpstr>Development of a computational framework for the prediction of free-ion activities, ionic equilibria and solubility in dairy liquids</vt:lpstr>
      <vt:lpstr>Background</vt:lpstr>
      <vt:lpstr>Aim</vt:lpstr>
      <vt:lpstr>Components of the model</vt:lpstr>
      <vt:lpstr>Ion Activities </vt:lpstr>
      <vt:lpstr>Multiple Ions (Holt, Dalgleish, Jenness, 1981) </vt:lpstr>
      <vt:lpstr>Ion Activities </vt:lpstr>
      <vt:lpstr>Ion Activities </vt:lpstr>
      <vt:lpstr>Davies Equation</vt:lpstr>
      <vt:lpstr>Davies Equation</vt:lpstr>
      <vt:lpstr>Blum and co-workers:  Primitive MSA model</vt:lpstr>
      <vt:lpstr>Mean Spherical Approximation Ion Activities </vt:lpstr>
      <vt:lpstr>MSA Ion Activities </vt:lpstr>
      <vt:lpstr>MSA Ion Activities </vt:lpstr>
      <vt:lpstr>Numerical Methods </vt:lpstr>
      <vt:lpstr>Does the model make any difference?</vt:lpstr>
      <vt:lpstr>Does the model make any difference?  Yes</vt:lpstr>
      <vt:lpstr>Does the model make any difference?  Yes</vt:lpstr>
      <vt:lpstr>Validation</vt:lpstr>
      <vt:lpstr>Validation: Phosphate &amp; Citrate Buffers</vt:lpstr>
      <vt:lpstr>Phosphate equilibria</vt:lpstr>
      <vt:lpstr>Phosphate equilibria</vt:lpstr>
      <vt:lpstr>With adjustments to Ka of CaPO4- and CaHPO4</vt:lpstr>
      <vt:lpstr>Difficulties</vt:lpstr>
      <vt:lpstr>Precipitation and dissolution models</vt:lpstr>
      <vt:lpstr>Precipitation and dissolution models</vt:lpstr>
      <vt:lpstr>Validation: Precipitation of CaHPO4</vt:lpstr>
      <vt:lpstr>Validation:  modelled as DCPA to DCPD</vt:lpstr>
      <vt:lpstr>Many Different Solubility Products</vt:lpstr>
      <vt:lpstr>Milk</vt:lpstr>
      <vt:lpstr>Lactose activity </vt:lpstr>
      <vt:lpstr>Lactose activity </vt:lpstr>
      <vt:lpstr>Effect of lactose during concentration</vt:lpstr>
      <vt:lpstr>Effect of lactose during concentration</vt:lpstr>
      <vt:lpstr>PowerPoint Presentation</vt:lpstr>
      <vt:lpstr>PowerPoint Presentation</vt:lpstr>
      <vt:lpstr>PowerPoint Presentation</vt:lpstr>
      <vt:lpstr>Next steps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Specialised process engineering in the  dairy industry:  State of the art and possible future directions</dc:title>
  <dc:creator>Ken Morison</dc:creator>
  <cp:lastModifiedBy>Ken Morison</cp:lastModifiedBy>
  <cp:revision>170</cp:revision>
  <dcterms:created xsi:type="dcterms:W3CDTF">2016-10-03T06:09:38Z</dcterms:created>
  <dcterms:modified xsi:type="dcterms:W3CDTF">2017-09-20T23:07:57Z</dcterms:modified>
</cp:coreProperties>
</file>