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2" r:id="rId3"/>
    <p:sldId id="266" r:id="rId4"/>
    <p:sldId id="257" r:id="rId5"/>
    <p:sldId id="259" r:id="rId6"/>
    <p:sldId id="258" r:id="rId7"/>
    <p:sldId id="260" r:id="rId8"/>
    <p:sldId id="261" r:id="rId9"/>
    <p:sldId id="263" r:id="rId10"/>
    <p:sldId id="276" r:id="rId11"/>
    <p:sldId id="264" r:id="rId12"/>
    <p:sldId id="265" r:id="rId13"/>
    <p:sldId id="267" r:id="rId14"/>
    <p:sldId id="268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1" d="100"/>
          <a:sy n="111" d="100"/>
        </p:scale>
        <p:origin x="31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841935"/>
          </a:xfrm>
        </p:spPr>
        <p:txBody>
          <a:bodyPr anchor="b">
            <a:noAutofit/>
          </a:bodyPr>
          <a:lstStyle>
            <a:lvl1pPr algn="ctr">
              <a:defRPr sz="40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4542400"/>
            <a:ext cx="6858000" cy="715400"/>
          </a:xfrm>
        </p:spPr>
        <p:txBody>
          <a:bodyPr>
            <a:normAutofit/>
          </a:bodyPr>
          <a:lstStyle>
            <a:lvl1pPr marL="0" indent="0" algn="ctr">
              <a:buNone/>
              <a:defRPr sz="16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4BB64-ABE4-4068-8642-55D1C80EB287}" type="datetimeFigureOut">
              <a:rPr lang="en-NZ" smtClean="0"/>
              <a:t>16/02/2015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FA7B8-2169-4BEC-8D02-0E54C81C6090}" type="slidenum">
              <a:rPr lang="en-NZ" smtClean="0"/>
              <a:t>‹#›</a:t>
            </a:fld>
            <a:endParaRPr lang="en-NZ"/>
          </a:p>
        </p:txBody>
      </p:sp>
      <p:pic>
        <p:nvPicPr>
          <p:cNvPr id="7" name="Picture 36" descr="Presentation1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0239" y="2167500"/>
            <a:ext cx="6487715" cy="228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30"/>
          <p:cNvSpPr>
            <a:spLocks noChangeArrowheads="1"/>
          </p:cNvSpPr>
          <p:nvPr userDrawn="1"/>
        </p:nvSpPr>
        <p:spPr bwMode="auto">
          <a:xfrm flipH="1">
            <a:off x="1280230" y="2094475"/>
            <a:ext cx="1728788" cy="2447925"/>
          </a:xfrm>
          <a:prstGeom prst="rect">
            <a:avLst/>
          </a:prstGeom>
          <a:gradFill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gamma/>
                  <a:tint val="0"/>
                  <a:invGamma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NZ" sz="1350">
              <a:latin typeface="Arial" pitchFamily="34" charset="0"/>
              <a:cs typeface="+mn-cs"/>
            </a:endParaRPr>
          </a:p>
        </p:txBody>
      </p:sp>
      <p:pic>
        <p:nvPicPr>
          <p:cNvPr id="9" name="Picture 38" descr="BME Logo"/>
          <p:cNvPicPr>
            <a:picLocks noChangeArrowheads="1"/>
          </p:cNvPicPr>
          <p:nvPr userDrawn="1"/>
        </p:nvPicPr>
        <p:blipFill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550" y="5877232"/>
            <a:ext cx="1822916" cy="7780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" descr="logo"/>
          <p:cNvPicPr>
            <a:picLocks noChangeAspect="1" noChangeArrowheads="1"/>
          </p:cNvPicPr>
          <p:nvPr userDrawn="1"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4078" y="5705885"/>
            <a:ext cx="1399922" cy="1120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1899" y="5704286"/>
            <a:ext cx="1544567" cy="1123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61464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92871"/>
            <a:ext cx="7886700" cy="817674"/>
          </a:xfrm>
        </p:spPr>
        <p:txBody>
          <a:bodyPr>
            <a:normAutofit/>
          </a:bodyPr>
          <a:lstStyle>
            <a:lvl1pPr>
              <a:defRPr sz="2800" b="1" i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49" y="1281291"/>
            <a:ext cx="8183577" cy="4895672"/>
          </a:xfrm>
        </p:spPr>
        <p:txBody>
          <a:bodyPr>
            <a:normAutofit/>
          </a:bodyPr>
          <a:lstStyle>
            <a:lvl1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4BB64-ABE4-4068-8642-55D1C80EB287}" type="datetimeFigureOut">
              <a:rPr lang="en-NZ" smtClean="0"/>
              <a:t>16/02/2015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FA7B8-2169-4BEC-8D02-0E54C81C6090}" type="slidenum">
              <a:rPr lang="en-NZ" smtClean="0"/>
              <a:t>‹#›</a:t>
            </a:fld>
            <a:endParaRPr lang="en-NZ"/>
          </a:p>
        </p:txBody>
      </p:sp>
      <p:pic>
        <p:nvPicPr>
          <p:cNvPr id="7" name="Picture 38" descr="BME Logo"/>
          <p:cNvPicPr>
            <a:picLocks noChangeArrowheads="1"/>
          </p:cNvPicPr>
          <p:nvPr userDrawn="1"/>
        </p:nvPicPr>
        <p:blipFill>
          <a:blip r:embed="rId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1383" y="6237484"/>
            <a:ext cx="1715510" cy="6028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 descr="logo"/>
          <p:cNvPicPr>
            <a:picLocks noChangeAspect="1" noChangeArrowheads="1"/>
          </p:cNvPicPr>
          <p:nvPr userDrawn="1"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8218" y="5"/>
            <a:ext cx="1035781" cy="1003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Picture1.png"/>
          <p:cNvPicPr>
            <a:picLocks noChangeAspect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>
          <a:xfrm>
            <a:off x="1" y="937289"/>
            <a:ext cx="9143999" cy="225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324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4BB64-ABE4-4068-8642-55D1C80EB287}" type="datetimeFigureOut">
              <a:rPr lang="en-NZ" smtClean="0"/>
              <a:t>16/02/2015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FA7B8-2169-4BEC-8D02-0E54C81C609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9957916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4BB64-ABE4-4068-8642-55D1C80EB287}" type="datetimeFigureOut">
              <a:rPr lang="en-NZ" smtClean="0"/>
              <a:t>16/02/2015</a:t>
            </a:fld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FA7B8-2169-4BEC-8D02-0E54C81C609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5255536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4BB64-ABE4-4068-8642-55D1C80EB287}" type="datetimeFigureOut">
              <a:rPr lang="en-NZ" smtClean="0"/>
              <a:t>16/02/2015</a:t>
            </a:fld>
            <a:endParaRPr lang="en-N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FA7B8-2169-4BEC-8D02-0E54C81C609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2793923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4BB64-ABE4-4068-8642-55D1C80EB287}" type="datetimeFigureOut">
              <a:rPr lang="en-NZ" smtClean="0"/>
              <a:t>16/02/2015</a:t>
            </a:fld>
            <a:endParaRPr lang="en-N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FA7B8-2169-4BEC-8D02-0E54C81C609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2006088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4BB64-ABE4-4068-8642-55D1C80EB287}" type="datetimeFigureOut">
              <a:rPr lang="en-NZ" smtClean="0"/>
              <a:t>16/02/2015</a:t>
            </a:fld>
            <a:endParaRPr lang="en-N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FA7B8-2169-4BEC-8D02-0E54C81C609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6020329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4BB64-ABE4-4068-8642-55D1C80EB287}" type="datetimeFigureOut">
              <a:rPr lang="en-NZ" smtClean="0"/>
              <a:t>16/02/2015</a:t>
            </a:fld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FA7B8-2169-4BEC-8D02-0E54C81C609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0054933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4BB64-ABE4-4068-8642-55D1C80EB287}" type="datetimeFigureOut">
              <a:rPr lang="en-NZ" smtClean="0"/>
              <a:t>16/02/2015</a:t>
            </a:fld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FA7B8-2169-4BEC-8D02-0E54C81C609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3303255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4BB64-ABE4-4068-8642-55D1C80EB287}" type="datetimeFigureOut">
              <a:rPr lang="en-NZ" smtClean="0"/>
              <a:t>16/02/2015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FA7B8-2169-4BEC-8D02-0E54C81C609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4181290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4BB64-ABE4-4068-8642-55D1C80EB287}" type="datetimeFigureOut">
              <a:rPr lang="en-NZ" smtClean="0"/>
              <a:t>16/02/2015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FA7B8-2169-4BEC-8D02-0E54C81C609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3201656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04BB64-ABE4-4068-8642-55D1C80EB287}" type="datetimeFigureOut">
              <a:rPr lang="en-NZ" smtClean="0"/>
              <a:t>16/02/2015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2FA7B8-2169-4BEC-8D02-0E54C81C609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1769117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8449" y="1128304"/>
            <a:ext cx="8407102" cy="723466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Indices </a:t>
            </a:r>
            <a:r>
              <a:rPr lang="en-AU" dirty="0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of the quality </a:t>
            </a:r>
            <a:r>
              <a:rPr lang="en-AU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of glucose control</a:t>
            </a:r>
            <a:endParaRPr lang="en-NZ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4641010"/>
            <a:ext cx="6858000" cy="1138687"/>
          </a:xfrm>
        </p:spPr>
        <p:txBody>
          <a:bodyPr>
            <a:normAutofit lnSpcReduction="10000"/>
          </a:bodyPr>
          <a:lstStyle/>
          <a:p>
            <a:r>
              <a:rPr lang="en-N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1001 imperfect choices?</a:t>
            </a:r>
          </a:p>
          <a:p>
            <a:endParaRPr lang="en-NZ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NZ" dirty="0" smtClean="0">
                <a:latin typeface="Arial" panose="020B0604020202020204" pitchFamily="34" charset="0"/>
                <a:cs typeface="Arial" panose="020B0604020202020204" pitchFamily="34" charset="0"/>
              </a:rPr>
              <a:t>Geoff Chase (w/ the support of a cast of 1000s)</a:t>
            </a:r>
          </a:p>
        </p:txBody>
      </p:sp>
    </p:spTree>
    <p:extLst>
      <p:ext uri="{BB962C8B-B14F-4D97-AF65-F5344CB8AC3E}">
        <p14:creationId xmlns:p14="http://schemas.microsoft.com/office/powerpoint/2010/main" val="9713252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Warnings …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NZ" dirty="0" smtClean="0"/>
              <a:t>The following topic is contentious, personalised and subject to immense variability in use, misuse and preference</a:t>
            </a:r>
          </a:p>
          <a:p>
            <a:pPr lvl="1"/>
            <a:endParaRPr lang="en-NZ" dirty="0"/>
          </a:p>
          <a:p>
            <a:r>
              <a:rPr lang="en-NZ" dirty="0" smtClean="0"/>
              <a:t>There have been over 1300 studies published on glycemic control with over 1400 different metrics used</a:t>
            </a:r>
          </a:p>
          <a:p>
            <a:pPr lvl="1"/>
            <a:r>
              <a:rPr lang="en-NZ" dirty="0" smtClean="0"/>
              <a:t>This is a made up “fact” but likely not far off the truth</a:t>
            </a:r>
          </a:p>
          <a:p>
            <a:pPr lvl="1"/>
            <a:endParaRPr lang="en-NZ" dirty="0"/>
          </a:p>
          <a:p>
            <a:r>
              <a:rPr lang="en-NZ" dirty="0" smtClean="0"/>
              <a:t>There will thus be few references to published works on the topic around outcomes or metrics due to so many possibilities</a:t>
            </a:r>
          </a:p>
          <a:p>
            <a:pPr lvl="1"/>
            <a:r>
              <a:rPr lang="en-NZ" dirty="0" smtClean="0"/>
              <a:t>I think we all know who did what anyway?</a:t>
            </a:r>
          </a:p>
          <a:p>
            <a:pPr lvl="1"/>
            <a:endParaRPr lang="en-NZ" dirty="0"/>
          </a:p>
          <a:p>
            <a:r>
              <a:rPr lang="en-NZ" dirty="0" smtClean="0"/>
              <a:t>Some “shout outs”:</a:t>
            </a:r>
          </a:p>
          <a:p>
            <a:pPr lvl="1"/>
            <a:r>
              <a:rPr lang="en-NZ" sz="1400" dirty="0" err="1" smtClean="0"/>
              <a:t>Eslami</a:t>
            </a:r>
            <a:r>
              <a:rPr lang="en-NZ" sz="1400" dirty="0" smtClean="0"/>
              <a:t> et al</a:t>
            </a:r>
            <a:r>
              <a:rPr lang="en-NZ" sz="1400" dirty="0"/>
              <a:t>, Critical Care, 2008, “A systematic review on quality indicators for tight glycaemic control in critically ill patients</a:t>
            </a:r>
            <a:r>
              <a:rPr lang="en-NZ" sz="1400" dirty="0" smtClean="0"/>
              <a:t>”</a:t>
            </a:r>
          </a:p>
          <a:p>
            <a:pPr lvl="1"/>
            <a:r>
              <a:rPr lang="en-NZ" sz="1400" dirty="0" err="1" smtClean="0"/>
              <a:t>Eslami</a:t>
            </a:r>
            <a:r>
              <a:rPr lang="en-NZ" sz="1400" dirty="0" smtClean="0"/>
              <a:t> et al, </a:t>
            </a:r>
            <a:r>
              <a:rPr lang="en-NZ" sz="1400" dirty="0" err="1" smtClean="0"/>
              <a:t>Int</a:t>
            </a:r>
            <a:r>
              <a:rPr lang="en-NZ" sz="1400" dirty="0"/>
              <a:t> Care Med, 2009, “Glucose variability measures and their </a:t>
            </a:r>
            <a:r>
              <a:rPr lang="en-NZ" sz="1400" dirty="0" smtClean="0"/>
              <a:t>effect on </a:t>
            </a:r>
            <a:r>
              <a:rPr lang="en-NZ" sz="1400" dirty="0"/>
              <a:t>mortality</a:t>
            </a:r>
            <a:r>
              <a:rPr lang="en-NZ" sz="1400" dirty="0" smtClean="0"/>
              <a:t>”</a:t>
            </a:r>
          </a:p>
          <a:p>
            <a:pPr lvl="2"/>
            <a:r>
              <a:rPr lang="en-NZ" sz="1200" dirty="0" smtClean="0"/>
              <a:t>A conclusion: </a:t>
            </a:r>
            <a:r>
              <a:rPr lang="en-NZ" sz="1200" i="1" dirty="0"/>
              <a:t>“Glucose variability has </a:t>
            </a:r>
            <a:r>
              <a:rPr lang="en-NZ" sz="1200" i="1" dirty="0" smtClean="0"/>
              <a:t>been quantified </a:t>
            </a:r>
            <a:r>
              <a:rPr lang="en-NZ" sz="1200" i="1" dirty="0"/>
              <a:t>in many different ways</a:t>
            </a:r>
            <a:r>
              <a:rPr lang="en-NZ" sz="1200" i="1" dirty="0" smtClean="0"/>
              <a:t>, and </a:t>
            </a:r>
            <a:r>
              <a:rPr lang="en-NZ" sz="1200" i="1" dirty="0"/>
              <a:t>in each study at least one of </a:t>
            </a:r>
            <a:r>
              <a:rPr lang="en-NZ" sz="1200" i="1" dirty="0" smtClean="0"/>
              <a:t>them </a:t>
            </a:r>
            <a:r>
              <a:rPr lang="en-NZ" sz="1200" b="1" i="1" u="sng" dirty="0" smtClean="0"/>
              <a:t>appeared</a:t>
            </a:r>
            <a:r>
              <a:rPr lang="en-NZ" sz="1200" i="1" dirty="0" smtClean="0"/>
              <a:t> </a:t>
            </a:r>
            <a:r>
              <a:rPr lang="en-NZ" sz="1200" i="1" dirty="0"/>
              <a:t>to be associated with </a:t>
            </a:r>
            <a:r>
              <a:rPr lang="en-NZ" sz="1200" i="1" dirty="0" smtClean="0"/>
              <a:t>mortality…” </a:t>
            </a:r>
            <a:r>
              <a:rPr lang="en-NZ" sz="1200" b="1" dirty="0" smtClean="0"/>
              <a:t>which about sums it up</a:t>
            </a:r>
            <a:endParaRPr lang="en-NZ" sz="1200" dirty="0"/>
          </a:p>
        </p:txBody>
      </p:sp>
    </p:spTree>
    <p:extLst>
      <p:ext uri="{BB962C8B-B14F-4D97-AF65-F5344CB8AC3E}">
        <p14:creationId xmlns:p14="http://schemas.microsoft.com/office/powerpoint/2010/main" val="34196046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Warnings …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NZ" dirty="0" smtClean="0"/>
              <a:t>I should also note that all of this likely reflects my prejudices and experience as well.</a:t>
            </a:r>
          </a:p>
          <a:p>
            <a:endParaRPr lang="en-NZ" dirty="0"/>
          </a:p>
          <a:p>
            <a:endParaRPr lang="en-NZ" dirty="0" smtClean="0"/>
          </a:p>
          <a:p>
            <a:endParaRPr lang="en-NZ" dirty="0"/>
          </a:p>
          <a:p>
            <a:endParaRPr lang="en-NZ" dirty="0" smtClean="0"/>
          </a:p>
          <a:p>
            <a:endParaRPr lang="en-NZ" dirty="0"/>
          </a:p>
          <a:p>
            <a:endParaRPr lang="en-NZ" dirty="0" smtClean="0"/>
          </a:p>
          <a:p>
            <a:r>
              <a:rPr lang="en-NZ" dirty="0" smtClean="0"/>
              <a:t>I leave the judgement of separating between my experience and </a:t>
            </a:r>
            <a:r>
              <a:rPr lang="en-NZ" dirty="0"/>
              <a:t>my </a:t>
            </a:r>
            <a:r>
              <a:rPr lang="en-NZ" dirty="0" smtClean="0"/>
              <a:t>prejudice to you! </a:t>
            </a:r>
          </a:p>
        </p:txBody>
      </p:sp>
    </p:spTree>
    <p:extLst>
      <p:ext uri="{BB962C8B-B14F-4D97-AF65-F5344CB8AC3E}">
        <p14:creationId xmlns:p14="http://schemas.microsoft.com/office/powerpoint/2010/main" val="5695029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The Beginning: What is an index?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5072814"/>
            <a:ext cx="8183577" cy="992006"/>
          </a:xfrm>
        </p:spPr>
        <p:txBody>
          <a:bodyPr/>
          <a:lstStyle/>
          <a:p>
            <a:endParaRPr lang="en-NZ" dirty="0" smtClean="0"/>
          </a:p>
          <a:p>
            <a:r>
              <a:rPr lang="en-NZ" dirty="0" smtClean="0"/>
              <a:t>Even the dictionary seems uncertain!</a:t>
            </a:r>
            <a:endParaRPr lang="en-NZ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328" y="1445864"/>
            <a:ext cx="7491607" cy="3626950"/>
          </a:xfrm>
          <a:prstGeom prst="rect">
            <a:avLst/>
          </a:prstGeom>
        </p:spPr>
      </p:pic>
      <p:sp>
        <p:nvSpPr>
          <p:cNvPr id="6" name="Right Arrow 5"/>
          <p:cNvSpPr/>
          <p:nvPr/>
        </p:nvSpPr>
        <p:spPr>
          <a:xfrm>
            <a:off x="468036" y="3812876"/>
            <a:ext cx="577970" cy="370935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7" name="Right Arrow 6"/>
          <p:cNvSpPr/>
          <p:nvPr/>
        </p:nvSpPr>
        <p:spPr>
          <a:xfrm>
            <a:off x="528418" y="3636275"/>
            <a:ext cx="577970" cy="370935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61692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Often used interchangeably with…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49" y="3645212"/>
            <a:ext cx="8183577" cy="2531751"/>
          </a:xfrm>
        </p:spPr>
        <p:txBody>
          <a:bodyPr/>
          <a:lstStyle/>
          <a:p>
            <a:r>
              <a:rPr lang="en-NZ" dirty="0" smtClean="0"/>
              <a:t>The most common way to create an index is one or another statistic</a:t>
            </a:r>
          </a:p>
          <a:p>
            <a:endParaRPr lang="en-NZ" dirty="0"/>
          </a:p>
          <a:p>
            <a:r>
              <a:rPr lang="en-NZ" dirty="0" smtClean="0"/>
              <a:t>Mean and median are the most common comparators in glycemic control (GC) situations</a:t>
            </a:r>
          </a:p>
          <a:p>
            <a:endParaRPr lang="en-NZ" dirty="0"/>
          </a:p>
          <a:p>
            <a:r>
              <a:rPr lang="en-NZ" dirty="0" smtClean="0"/>
              <a:t>The big difference is that a statistic requires knowledge of the distribution to be valid or used validly.</a:t>
            </a:r>
            <a:endParaRPr lang="en-NZ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174" y="1579645"/>
            <a:ext cx="7815119" cy="1396468"/>
          </a:xfrm>
          <a:prstGeom prst="rect">
            <a:avLst/>
          </a:prstGeom>
        </p:spPr>
      </p:pic>
      <p:sp>
        <p:nvSpPr>
          <p:cNvPr id="5" name="Right Arrow 4"/>
          <p:cNvSpPr/>
          <p:nvPr/>
        </p:nvSpPr>
        <p:spPr>
          <a:xfrm>
            <a:off x="339664" y="2092411"/>
            <a:ext cx="577970" cy="370935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1522413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Definition: Indices in Medicine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5449" y="1281291"/>
            <a:ext cx="8497018" cy="4895672"/>
          </a:xfrm>
        </p:spPr>
        <p:txBody>
          <a:bodyPr/>
          <a:lstStyle/>
          <a:p>
            <a:r>
              <a:rPr lang="en-NZ" dirty="0" smtClean="0"/>
              <a:t>After much searching there was no “medical” definition that didn’t involve fingers, toes or some more abstract anatomical terms</a:t>
            </a:r>
          </a:p>
          <a:p>
            <a:pPr lvl="1"/>
            <a:r>
              <a:rPr lang="en-NZ" dirty="0" smtClean="0">
                <a:solidFill>
                  <a:srgbClr val="FF0000"/>
                </a:solidFill>
              </a:rPr>
              <a:t>So, I made one up</a:t>
            </a:r>
          </a:p>
          <a:p>
            <a:endParaRPr lang="en-NZ" dirty="0"/>
          </a:p>
          <a:p>
            <a:r>
              <a:rPr lang="en-NZ" b="1" dirty="0" smtClean="0"/>
              <a:t>Index</a:t>
            </a:r>
            <a:r>
              <a:rPr lang="en-NZ" dirty="0" smtClean="0"/>
              <a:t> (</a:t>
            </a:r>
            <a:r>
              <a:rPr lang="en-NZ" i="1" dirty="0" smtClean="0"/>
              <a:t>noun</a:t>
            </a:r>
            <a:r>
              <a:rPr lang="en-NZ" dirty="0" smtClean="0"/>
              <a:t>); (</a:t>
            </a:r>
            <a:r>
              <a:rPr lang="en-NZ" i="1" dirty="0" smtClean="0"/>
              <a:t>medicine</a:t>
            </a:r>
            <a:r>
              <a:rPr lang="en-NZ" dirty="0" smtClean="0"/>
              <a:t>): A single number calculated from an array of clinical data to comprise a single value for comparison or action</a:t>
            </a:r>
          </a:p>
          <a:p>
            <a:pPr lvl="1"/>
            <a:r>
              <a:rPr lang="en-NZ" dirty="0" smtClean="0"/>
              <a:t>Typically used to evaluate care in terms of eventual outcome (</a:t>
            </a:r>
            <a:r>
              <a:rPr lang="en-NZ" i="1" u="sng" dirty="0" smtClean="0"/>
              <a:t>retrospective</a:t>
            </a:r>
            <a:r>
              <a:rPr lang="en-NZ" dirty="0" smtClean="0"/>
              <a:t>)</a:t>
            </a:r>
          </a:p>
          <a:p>
            <a:pPr lvl="1"/>
            <a:r>
              <a:rPr lang="en-NZ" dirty="0" smtClean="0"/>
              <a:t>Used as a diagnostic or status metric in determining care decisions (</a:t>
            </a:r>
            <a:r>
              <a:rPr lang="en-NZ" i="1" u="sng" dirty="0" smtClean="0"/>
              <a:t>prospective</a:t>
            </a:r>
            <a:r>
              <a:rPr lang="en-NZ" dirty="0" smtClean="0"/>
              <a:t>)</a:t>
            </a:r>
          </a:p>
          <a:p>
            <a:endParaRPr lang="en-NZ" dirty="0" smtClean="0"/>
          </a:p>
          <a:p>
            <a:r>
              <a:rPr lang="en-NZ" u="sng" dirty="0" smtClean="0"/>
              <a:t>Notes</a:t>
            </a:r>
            <a:r>
              <a:rPr lang="en-NZ" dirty="0" smtClean="0"/>
              <a:t>:</a:t>
            </a:r>
            <a:endParaRPr lang="en-NZ" dirty="0"/>
          </a:p>
          <a:p>
            <a:pPr lvl="1"/>
            <a:r>
              <a:rPr lang="en-NZ" dirty="0" smtClean="0"/>
              <a:t>For this discussion, the array is typically blood glucose (BG) values, but can also include insulin and / or nutrition values or data</a:t>
            </a:r>
            <a:endParaRPr lang="en-NZ" dirty="0"/>
          </a:p>
          <a:p>
            <a:pPr lvl="1"/>
            <a:r>
              <a:rPr lang="en-NZ" dirty="0" smtClean="0"/>
              <a:t>Should be equally applicable </a:t>
            </a:r>
            <a:r>
              <a:rPr lang="en-NZ" dirty="0"/>
              <a:t>to patients </a:t>
            </a:r>
            <a:r>
              <a:rPr lang="en-NZ" b="1" i="1" dirty="0" smtClean="0"/>
              <a:t>(who have outcomes like mortality or organ failure)</a:t>
            </a:r>
            <a:r>
              <a:rPr lang="en-NZ" dirty="0" smtClean="0"/>
              <a:t> or cohorts </a:t>
            </a:r>
            <a:r>
              <a:rPr lang="en-NZ" b="1" i="1" dirty="0" smtClean="0"/>
              <a:t>(who have aggregated rates or incidence of outcomes)</a:t>
            </a:r>
          </a:p>
          <a:p>
            <a:pPr lvl="1"/>
            <a:r>
              <a:rPr lang="en-NZ" dirty="0" smtClean="0"/>
              <a:t>Must be amenable for use in statistical comparisons (across cohorts)</a:t>
            </a:r>
            <a:endParaRPr lang="en-NZ" dirty="0"/>
          </a:p>
          <a:p>
            <a:endParaRPr lang="en-NZ" dirty="0" smtClean="0"/>
          </a:p>
          <a:p>
            <a:pPr lvl="1"/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237985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Current Indices (wildly abbreviated)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NZ" b="1" dirty="0" smtClean="0"/>
              <a:t>Level</a:t>
            </a:r>
            <a:r>
              <a:rPr lang="en-NZ" dirty="0" smtClean="0"/>
              <a:t>: </a:t>
            </a:r>
          </a:p>
          <a:p>
            <a:pPr lvl="1"/>
            <a:r>
              <a:rPr lang="en-NZ" dirty="0" smtClean="0"/>
              <a:t>Mean</a:t>
            </a:r>
          </a:p>
          <a:p>
            <a:pPr lvl="1"/>
            <a:r>
              <a:rPr lang="en-NZ" dirty="0" smtClean="0"/>
              <a:t>Median</a:t>
            </a:r>
          </a:p>
          <a:p>
            <a:pPr lvl="1"/>
            <a:r>
              <a:rPr lang="en-NZ" dirty="0" smtClean="0"/>
              <a:t>Mean Morning/Noon/Night</a:t>
            </a:r>
            <a:endParaRPr lang="en-NZ" dirty="0"/>
          </a:p>
          <a:p>
            <a:r>
              <a:rPr lang="en-NZ" b="1" dirty="0" smtClean="0"/>
              <a:t>Variability</a:t>
            </a:r>
            <a:r>
              <a:rPr lang="en-NZ" dirty="0" smtClean="0"/>
              <a:t>:</a:t>
            </a:r>
          </a:p>
          <a:p>
            <a:pPr lvl="1"/>
            <a:r>
              <a:rPr lang="en-NZ" dirty="0" smtClean="0"/>
              <a:t>Normal-based: </a:t>
            </a:r>
            <a:r>
              <a:rPr lang="en-NZ" dirty="0" err="1" smtClean="0"/>
              <a:t>Std</a:t>
            </a:r>
            <a:r>
              <a:rPr lang="en-NZ" dirty="0" smtClean="0"/>
              <a:t> Dev, CONGA</a:t>
            </a:r>
          </a:p>
          <a:p>
            <a:pPr lvl="1"/>
            <a:r>
              <a:rPr lang="en-NZ" dirty="0" smtClean="0"/>
              <a:t>Non-parametric: IQR, MARD, 90-95% Range, </a:t>
            </a:r>
            <a:r>
              <a:rPr lang="en-NZ" dirty="0" err="1" smtClean="0"/>
              <a:t>rms</a:t>
            </a:r>
            <a:r>
              <a:rPr lang="en-NZ" dirty="0" smtClean="0"/>
              <a:t>, </a:t>
            </a:r>
            <a:r>
              <a:rPr lang="en-NZ" dirty="0" smtClean="0">
                <a:latin typeface="Symbol" panose="05050102010706020507" pitchFamily="18" charset="2"/>
              </a:rPr>
              <a:t>D</a:t>
            </a:r>
            <a:r>
              <a:rPr lang="en-NZ" dirty="0" smtClean="0"/>
              <a:t>BG, “Glucose Miles”, sum squared differences, … (I grow tired…)</a:t>
            </a:r>
            <a:endParaRPr lang="en-NZ" dirty="0"/>
          </a:p>
          <a:p>
            <a:r>
              <a:rPr lang="en-NZ" b="1" dirty="0"/>
              <a:t>Incidence</a:t>
            </a:r>
            <a:r>
              <a:rPr lang="en-NZ" dirty="0"/>
              <a:t>: (usually of discrete events of “badness”)</a:t>
            </a:r>
          </a:p>
          <a:p>
            <a:pPr lvl="1"/>
            <a:r>
              <a:rPr lang="en-NZ" dirty="0"/>
              <a:t>Low: Hypoglycemia (BG &lt; 2.2)</a:t>
            </a:r>
          </a:p>
          <a:p>
            <a:pPr lvl="1"/>
            <a:r>
              <a:rPr lang="en-NZ" dirty="0"/>
              <a:t>High: Hyperglycemia (BG &gt; X)</a:t>
            </a:r>
          </a:p>
          <a:p>
            <a:pPr lvl="1"/>
            <a:r>
              <a:rPr lang="en-NZ" dirty="0"/>
              <a:t>Variability: Hyper to Hypo events (BG &gt; 10 to BG &lt; 3, </a:t>
            </a:r>
            <a:r>
              <a:rPr lang="en-NZ" dirty="0" err="1"/>
              <a:t>eg</a:t>
            </a:r>
            <a:r>
              <a:rPr lang="en-NZ" dirty="0"/>
              <a:t> </a:t>
            </a:r>
            <a:r>
              <a:rPr lang="en-NZ" dirty="0" err="1"/>
              <a:t>Bagshaw</a:t>
            </a:r>
            <a:r>
              <a:rPr lang="en-NZ" dirty="0"/>
              <a:t> et al 2009)</a:t>
            </a:r>
          </a:p>
          <a:p>
            <a:r>
              <a:rPr lang="en-NZ" b="1" dirty="0"/>
              <a:t>Time</a:t>
            </a:r>
            <a:r>
              <a:rPr lang="en-NZ" dirty="0"/>
              <a:t>: (</a:t>
            </a:r>
            <a:r>
              <a:rPr lang="en-NZ" b="1" i="1" u="sng" dirty="0"/>
              <a:t>to</a:t>
            </a:r>
            <a:r>
              <a:rPr lang="en-NZ" dirty="0"/>
              <a:t> event)</a:t>
            </a:r>
          </a:p>
          <a:p>
            <a:pPr lvl="1"/>
            <a:r>
              <a:rPr lang="en-NZ" dirty="0"/>
              <a:t>BG in band is the most common</a:t>
            </a:r>
          </a:p>
          <a:p>
            <a:r>
              <a:rPr lang="en-NZ" b="1" dirty="0" smtClean="0"/>
              <a:t>Exposure</a:t>
            </a:r>
            <a:r>
              <a:rPr lang="en-NZ" dirty="0" smtClean="0"/>
              <a:t>: includes time </a:t>
            </a:r>
            <a:r>
              <a:rPr lang="en-NZ" b="1" i="1" u="sng" dirty="0" smtClean="0"/>
              <a:t>in</a:t>
            </a:r>
            <a:r>
              <a:rPr lang="en-NZ" dirty="0" smtClean="0"/>
              <a:t> an event/band</a:t>
            </a:r>
          </a:p>
          <a:p>
            <a:pPr lvl="1"/>
            <a:r>
              <a:rPr lang="en-NZ" dirty="0" smtClean="0"/>
              <a:t>Time in/out of bands, </a:t>
            </a:r>
          </a:p>
          <a:p>
            <a:pPr lvl="1"/>
            <a:r>
              <a:rPr lang="en-NZ" dirty="0" smtClean="0"/>
              <a:t>Cumulative Time in/out of bands</a:t>
            </a:r>
          </a:p>
          <a:p>
            <a:pPr lvl="1"/>
            <a:r>
              <a:rPr lang="en-NZ" dirty="0" smtClean="0"/>
              <a:t>AUC (hyper or hypo)</a:t>
            </a:r>
            <a:endParaRPr lang="en-NZ" dirty="0"/>
          </a:p>
        </p:txBody>
      </p:sp>
      <p:sp>
        <p:nvSpPr>
          <p:cNvPr id="4" name="TextBox 3"/>
          <p:cNvSpPr txBox="1"/>
          <p:nvPr/>
        </p:nvSpPr>
        <p:spPr>
          <a:xfrm>
            <a:off x="5236235" y="6332265"/>
            <a:ext cx="3752490" cy="43088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NZ" sz="1100" b="1" dirty="0" err="1" smtClean="0"/>
              <a:t>Eslami</a:t>
            </a:r>
            <a:r>
              <a:rPr lang="en-NZ" sz="1100" b="1" dirty="0" smtClean="0"/>
              <a:t> et al found 30 different indicators, not including different ranges and targets within the same index</a:t>
            </a:r>
            <a:endParaRPr lang="en-NZ" sz="1100" b="1" dirty="0"/>
          </a:p>
        </p:txBody>
      </p:sp>
    </p:spTree>
    <p:extLst>
      <p:ext uri="{BB962C8B-B14F-4D97-AF65-F5344CB8AC3E}">
        <p14:creationId xmlns:p14="http://schemas.microsoft.com/office/powerpoint/2010/main" val="29775589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The case for / against Level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NZ" dirty="0" smtClean="0">
                <a:solidFill>
                  <a:srgbClr val="00B050"/>
                </a:solidFill>
              </a:rPr>
              <a:t>Simplest possible metric</a:t>
            </a:r>
            <a:endParaRPr lang="en-NZ" dirty="0">
              <a:solidFill>
                <a:srgbClr val="00B050"/>
              </a:solidFill>
            </a:endParaRPr>
          </a:p>
          <a:p>
            <a:r>
              <a:rPr lang="en-NZ" dirty="0" smtClean="0">
                <a:solidFill>
                  <a:srgbClr val="00B050"/>
                </a:solidFill>
              </a:rPr>
              <a:t>Easily measured</a:t>
            </a:r>
            <a:endParaRPr lang="en-NZ" dirty="0">
              <a:solidFill>
                <a:srgbClr val="00B050"/>
              </a:solidFill>
            </a:endParaRPr>
          </a:p>
          <a:p>
            <a:r>
              <a:rPr lang="en-NZ" dirty="0" smtClean="0">
                <a:solidFill>
                  <a:srgbClr val="00B050"/>
                </a:solidFill>
              </a:rPr>
              <a:t>Easily assessed in real-time and can be monitored</a:t>
            </a:r>
            <a:endParaRPr lang="en-NZ" dirty="0">
              <a:solidFill>
                <a:srgbClr val="00B050"/>
              </a:solidFill>
            </a:endParaRPr>
          </a:p>
          <a:p>
            <a:r>
              <a:rPr lang="en-NZ" dirty="0" smtClean="0">
                <a:solidFill>
                  <a:srgbClr val="00B050"/>
                </a:solidFill>
              </a:rPr>
              <a:t>Most commonly associated with outcome (</a:t>
            </a:r>
            <a:r>
              <a:rPr lang="en-NZ" dirty="0" err="1" smtClean="0">
                <a:solidFill>
                  <a:srgbClr val="00B050"/>
                </a:solidFill>
              </a:rPr>
              <a:t>eg</a:t>
            </a:r>
            <a:r>
              <a:rPr lang="en-NZ" dirty="0" smtClean="0">
                <a:solidFill>
                  <a:srgbClr val="00B050"/>
                </a:solidFill>
              </a:rPr>
              <a:t> many papers)</a:t>
            </a:r>
          </a:p>
          <a:p>
            <a:pPr marL="0" indent="0">
              <a:buNone/>
            </a:pPr>
            <a:endParaRPr lang="en-NZ" dirty="0" smtClean="0">
              <a:solidFill>
                <a:srgbClr val="FF0000"/>
              </a:solidFill>
            </a:endParaRPr>
          </a:p>
          <a:p>
            <a:r>
              <a:rPr lang="en-NZ" dirty="0" smtClean="0">
                <a:solidFill>
                  <a:srgbClr val="FF0000"/>
                </a:solidFill>
              </a:rPr>
              <a:t>No 1BG level likely matters much to outcome, and level over time is an Exposure metric (to avoid confusion)</a:t>
            </a:r>
          </a:p>
          <a:p>
            <a:pPr lvl="1"/>
            <a:r>
              <a:rPr lang="en-NZ" dirty="0" smtClean="0">
                <a:solidFill>
                  <a:srgbClr val="FF0000"/>
                </a:solidFill>
              </a:rPr>
              <a:t>Is one level more important than a similar one (6.1 vs 7.0 for example)? Hard to get a graduated scale of what is “equally good”?</a:t>
            </a:r>
          </a:p>
          <a:p>
            <a:r>
              <a:rPr lang="en-NZ" dirty="0" smtClean="0">
                <a:solidFill>
                  <a:srgbClr val="FF0000"/>
                </a:solidFill>
              </a:rPr>
              <a:t>Debate over non-parametric (median) measure of true “middle” and </a:t>
            </a:r>
            <a:r>
              <a:rPr lang="en-NZ" dirty="0">
                <a:solidFill>
                  <a:srgbClr val="FF0000"/>
                </a:solidFill>
              </a:rPr>
              <a:t>inaccurate </a:t>
            </a:r>
            <a:r>
              <a:rPr lang="en-NZ" dirty="0" smtClean="0">
                <a:solidFill>
                  <a:srgbClr val="FF0000"/>
                </a:solidFill>
              </a:rPr>
              <a:t>parametric (mean) measure of non-normal BG distributions</a:t>
            </a:r>
          </a:p>
          <a:p>
            <a:pPr lvl="1"/>
            <a:r>
              <a:rPr lang="en-NZ" dirty="0" smtClean="0">
                <a:solidFill>
                  <a:srgbClr val="FF0000"/>
                </a:solidFill>
              </a:rPr>
              <a:t>One gives you “middle” one gives you “exposure to/around a level” … Which is more important?</a:t>
            </a:r>
          </a:p>
          <a:p>
            <a:r>
              <a:rPr lang="en-NZ" dirty="0" smtClean="0">
                <a:solidFill>
                  <a:srgbClr val="FF0000"/>
                </a:solidFill>
              </a:rPr>
              <a:t>Can vary a lot with measurement frequency or interpolation, where in band measures are often less frequent than out of band measures creating a bias depending on protocol</a:t>
            </a:r>
          </a:p>
          <a:p>
            <a:r>
              <a:rPr lang="en-NZ" dirty="0" smtClean="0">
                <a:solidFill>
                  <a:srgbClr val="FF0000"/>
                </a:solidFill>
              </a:rPr>
              <a:t>Cannot be evaluated until afterwards – no real-time use</a:t>
            </a:r>
            <a:endParaRPr lang="en-NZ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06372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The case for / against Variability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NZ" dirty="0" smtClean="0">
                <a:solidFill>
                  <a:srgbClr val="00B050"/>
                </a:solidFill>
              </a:rPr>
              <a:t>Easily measured</a:t>
            </a:r>
          </a:p>
          <a:p>
            <a:r>
              <a:rPr lang="en-NZ" dirty="0" smtClean="0">
                <a:solidFill>
                  <a:srgbClr val="00B050"/>
                </a:solidFill>
              </a:rPr>
              <a:t>Can be monitored over time</a:t>
            </a:r>
            <a:endParaRPr lang="en-NZ" dirty="0">
              <a:solidFill>
                <a:srgbClr val="00B050"/>
              </a:solidFill>
            </a:endParaRPr>
          </a:p>
          <a:p>
            <a:r>
              <a:rPr lang="en-NZ" dirty="0" smtClean="0">
                <a:solidFill>
                  <a:srgbClr val="00B050"/>
                </a:solidFill>
              </a:rPr>
              <a:t>Also very commonly associated with outcome (</a:t>
            </a:r>
            <a:r>
              <a:rPr lang="en-NZ" dirty="0" err="1" smtClean="0">
                <a:solidFill>
                  <a:srgbClr val="00B050"/>
                </a:solidFill>
              </a:rPr>
              <a:t>eg</a:t>
            </a:r>
            <a:r>
              <a:rPr lang="en-NZ" dirty="0" smtClean="0">
                <a:solidFill>
                  <a:srgbClr val="00B050"/>
                </a:solidFill>
              </a:rPr>
              <a:t> many papers)</a:t>
            </a:r>
          </a:p>
          <a:p>
            <a:pPr marL="0" indent="0">
              <a:buNone/>
            </a:pPr>
            <a:endParaRPr lang="en-NZ" dirty="0" smtClean="0">
              <a:solidFill>
                <a:srgbClr val="FF0000"/>
              </a:solidFill>
            </a:endParaRPr>
          </a:p>
          <a:p>
            <a:r>
              <a:rPr lang="en-NZ" dirty="0" smtClean="0">
                <a:solidFill>
                  <a:srgbClr val="FF0000"/>
                </a:solidFill>
              </a:rPr>
              <a:t>What is variability? Variability of the whole distribution or measure to measure rate of change in the time series? </a:t>
            </a:r>
            <a:r>
              <a:rPr lang="en-NZ" dirty="0" err="1" smtClean="0">
                <a:solidFill>
                  <a:srgbClr val="FF0000"/>
                </a:solidFill>
              </a:rPr>
              <a:t>Std</a:t>
            </a:r>
            <a:r>
              <a:rPr lang="en-NZ" dirty="0" smtClean="0">
                <a:solidFill>
                  <a:srgbClr val="FF0000"/>
                </a:solidFill>
              </a:rPr>
              <a:t> Dev is the first and definitely not the second (for 1 example)</a:t>
            </a:r>
          </a:p>
          <a:p>
            <a:r>
              <a:rPr lang="en-NZ" dirty="0" smtClean="0">
                <a:solidFill>
                  <a:srgbClr val="FF0000"/>
                </a:solidFill>
              </a:rPr>
              <a:t>No agreement on statistical approaches or what defines a normal distribution</a:t>
            </a:r>
          </a:p>
          <a:p>
            <a:r>
              <a:rPr lang="en-NZ" dirty="0" smtClean="0">
                <a:solidFill>
                  <a:srgbClr val="FF0000"/>
                </a:solidFill>
              </a:rPr>
              <a:t>Many give the same answer for radically different trajectories</a:t>
            </a:r>
          </a:p>
          <a:p>
            <a:r>
              <a:rPr lang="en-NZ" dirty="0" smtClean="0">
                <a:solidFill>
                  <a:srgbClr val="FF0000"/>
                </a:solidFill>
              </a:rPr>
              <a:t>What is the level of variability or range that is “good” or “bad”</a:t>
            </a:r>
          </a:p>
          <a:p>
            <a:r>
              <a:rPr lang="en-NZ" dirty="0" smtClean="0">
                <a:solidFill>
                  <a:srgbClr val="FF0000"/>
                </a:solidFill>
              </a:rPr>
              <a:t>All variations from a level are counted, when small ones around a near normal glucose likely have no effect.</a:t>
            </a:r>
          </a:p>
          <a:p>
            <a:r>
              <a:rPr lang="en-NZ" dirty="0" smtClean="0">
                <a:solidFill>
                  <a:srgbClr val="FF0000"/>
                </a:solidFill>
              </a:rPr>
              <a:t>Hard to compare - Can vary a lot with measurement frequency or interpolation, particularly for parametric tests (</a:t>
            </a:r>
            <a:r>
              <a:rPr lang="en-NZ" dirty="0" err="1" smtClean="0">
                <a:solidFill>
                  <a:srgbClr val="FF0000"/>
                </a:solidFill>
              </a:rPr>
              <a:t>eg</a:t>
            </a:r>
            <a:r>
              <a:rPr lang="en-NZ" dirty="0" smtClean="0">
                <a:solidFill>
                  <a:srgbClr val="FF0000"/>
                </a:solidFill>
              </a:rPr>
              <a:t> </a:t>
            </a:r>
            <a:r>
              <a:rPr lang="en-NZ" dirty="0" err="1" smtClean="0">
                <a:solidFill>
                  <a:srgbClr val="FF0000"/>
                </a:solidFill>
              </a:rPr>
              <a:t>Std</a:t>
            </a:r>
            <a:r>
              <a:rPr lang="en-NZ" dirty="0" smtClean="0">
                <a:solidFill>
                  <a:srgbClr val="FF0000"/>
                </a:solidFill>
              </a:rPr>
              <a:t> Dev)</a:t>
            </a:r>
          </a:p>
          <a:p>
            <a:r>
              <a:rPr lang="en-NZ" dirty="0">
                <a:solidFill>
                  <a:srgbClr val="FF0000"/>
                </a:solidFill>
              </a:rPr>
              <a:t>Cannot be evaluated until afterwards – no real-time use</a:t>
            </a:r>
          </a:p>
          <a:p>
            <a:endParaRPr lang="en-NZ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33441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5736566" y="5745192"/>
            <a:ext cx="3260785" cy="871267"/>
          </a:xfrm>
          <a:prstGeom prst="rect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Brief Aside on Variability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31457" y="1483742"/>
            <a:ext cx="3062377" cy="5132717"/>
          </a:xfrm>
        </p:spPr>
        <p:txBody>
          <a:bodyPr>
            <a:normAutofit lnSpcReduction="10000"/>
          </a:bodyPr>
          <a:lstStyle/>
          <a:p>
            <a:r>
              <a:rPr lang="en-NZ" sz="1400" dirty="0" smtClean="0"/>
              <a:t>Same mean, median</a:t>
            </a:r>
          </a:p>
          <a:p>
            <a:r>
              <a:rPr lang="en-NZ" sz="1400" dirty="0" smtClean="0"/>
              <a:t>Different sum squared difference</a:t>
            </a:r>
          </a:p>
          <a:p>
            <a:r>
              <a:rPr lang="en-NZ" sz="1400" dirty="0" smtClean="0"/>
              <a:t>Different standard deviation</a:t>
            </a:r>
          </a:p>
          <a:p>
            <a:r>
              <a:rPr lang="en-NZ" sz="1400" dirty="0" smtClean="0"/>
              <a:t>There are clinically relevant differences perhaps </a:t>
            </a:r>
          </a:p>
          <a:p>
            <a:endParaRPr lang="en-NZ" sz="1400" dirty="0"/>
          </a:p>
          <a:p>
            <a:endParaRPr lang="en-NZ" sz="1400" dirty="0" smtClean="0"/>
          </a:p>
          <a:p>
            <a:endParaRPr lang="en-NZ" sz="1400" dirty="0" smtClean="0"/>
          </a:p>
          <a:p>
            <a:r>
              <a:rPr lang="en-NZ" sz="1400" dirty="0" smtClean="0"/>
              <a:t>Same everything but sum squared differences</a:t>
            </a:r>
          </a:p>
          <a:p>
            <a:r>
              <a:rPr lang="en-NZ" sz="1400" dirty="0" smtClean="0"/>
              <a:t>Clinically relevant differences?</a:t>
            </a:r>
          </a:p>
          <a:p>
            <a:endParaRPr lang="en-NZ" sz="1400" dirty="0"/>
          </a:p>
          <a:p>
            <a:endParaRPr lang="en-NZ" sz="1400" dirty="0" smtClean="0"/>
          </a:p>
          <a:p>
            <a:endParaRPr lang="en-NZ" sz="1400" dirty="0" smtClean="0"/>
          </a:p>
          <a:p>
            <a:endParaRPr lang="en-NZ" sz="1400" dirty="0"/>
          </a:p>
          <a:p>
            <a:endParaRPr lang="en-NZ" sz="1400" dirty="0" smtClean="0"/>
          </a:p>
          <a:p>
            <a:r>
              <a:rPr lang="en-NZ" sz="1400" dirty="0" smtClean="0"/>
              <a:t>What matters, overall or measure to measure?</a:t>
            </a:r>
            <a:endParaRPr lang="en-NZ" sz="1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14" r="6476" b="2404"/>
          <a:stretch/>
        </p:blipFill>
        <p:spPr>
          <a:xfrm>
            <a:off x="293298" y="1281291"/>
            <a:ext cx="5158596" cy="240677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21" r="7337"/>
          <a:stretch/>
        </p:blipFill>
        <p:spPr>
          <a:xfrm>
            <a:off x="327804" y="3620572"/>
            <a:ext cx="5106838" cy="2512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59187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The case for / against Incidence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NZ" dirty="0" smtClean="0">
                <a:solidFill>
                  <a:srgbClr val="00B050"/>
                </a:solidFill>
              </a:rPr>
              <a:t>Easily measured</a:t>
            </a:r>
          </a:p>
          <a:p>
            <a:r>
              <a:rPr lang="en-NZ" dirty="0" smtClean="0">
                <a:solidFill>
                  <a:srgbClr val="00B050"/>
                </a:solidFill>
              </a:rPr>
              <a:t>Easily counted / calculated, especially for </a:t>
            </a:r>
            <a:r>
              <a:rPr lang="en-NZ" dirty="0" err="1" smtClean="0">
                <a:solidFill>
                  <a:srgbClr val="00B050"/>
                </a:solidFill>
              </a:rPr>
              <a:t>hypOglycemia</a:t>
            </a:r>
            <a:endParaRPr lang="en-NZ" dirty="0">
              <a:solidFill>
                <a:srgbClr val="00B050"/>
              </a:solidFill>
            </a:endParaRPr>
          </a:p>
          <a:p>
            <a:r>
              <a:rPr lang="en-NZ" dirty="0" smtClean="0">
                <a:solidFill>
                  <a:srgbClr val="00B050"/>
                </a:solidFill>
              </a:rPr>
              <a:t>Also very commonly associated with outcome (</a:t>
            </a:r>
            <a:r>
              <a:rPr lang="en-NZ" dirty="0" err="1" smtClean="0">
                <a:solidFill>
                  <a:srgbClr val="00B050"/>
                </a:solidFill>
              </a:rPr>
              <a:t>eg</a:t>
            </a:r>
            <a:r>
              <a:rPr lang="en-NZ" dirty="0" smtClean="0">
                <a:solidFill>
                  <a:srgbClr val="00B050"/>
                </a:solidFill>
              </a:rPr>
              <a:t> many papers)</a:t>
            </a:r>
          </a:p>
          <a:p>
            <a:pPr marL="0" indent="0">
              <a:buNone/>
            </a:pPr>
            <a:endParaRPr lang="en-NZ" dirty="0" smtClean="0"/>
          </a:p>
          <a:p>
            <a:endParaRPr lang="en-NZ" dirty="0" smtClean="0">
              <a:solidFill>
                <a:srgbClr val="FF0000"/>
              </a:solidFill>
            </a:endParaRPr>
          </a:p>
          <a:p>
            <a:r>
              <a:rPr lang="en-NZ" dirty="0" smtClean="0">
                <a:solidFill>
                  <a:srgbClr val="FF0000"/>
                </a:solidFill>
              </a:rPr>
              <a:t>Range measurements can be skewed by measurement intervals</a:t>
            </a:r>
          </a:p>
          <a:p>
            <a:r>
              <a:rPr lang="en-NZ" dirty="0" err="1" smtClean="0">
                <a:solidFill>
                  <a:srgbClr val="FF0000"/>
                </a:solidFill>
              </a:rPr>
              <a:t>Bagshaw</a:t>
            </a:r>
            <a:r>
              <a:rPr lang="en-NZ" dirty="0" smtClean="0">
                <a:solidFill>
                  <a:srgbClr val="FF0000"/>
                </a:solidFill>
              </a:rPr>
              <a:t> et al (2009) associated poor outcomes with BG &lt; 4.0 in early part of stay (among others), so at what level begins “badness”, or is it many?</a:t>
            </a:r>
          </a:p>
          <a:p>
            <a:r>
              <a:rPr lang="en-NZ" dirty="0" err="1" smtClean="0">
                <a:solidFill>
                  <a:srgbClr val="FF0000"/>
                </a:solidFill>
              </a:rPr>
              <a:t>HypERglycemia</a:t>
            </a:r>
            <a:r>
              <a:rPr lang="en-NZ" dirty="0" smtClean="0">
                <a:solidFill>
                  <a:srgbClr val="FF0000"/>
                </a:solidFill>
              </a:rPr>
              <a:t> is hard to assess this way</a:t>
            </a:r>
          </a:p>
          <a:p>
            <a:r>
              <a:rPr lang="en-NZ" dirty="0" smtClean="0">
                <a:solidFill>
                  <a:srgbClr val="FF0000"/>
                </a:solidFill>
              </a:rPr>
              <a:t>CGMs with noise may over report incidence.</a:t>
            </a:r>
          </a:p>
          <a:p>
            <a:endParaRPr lang="en-NZ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40443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The case for / against Time (to an event)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NZ" dirty="0" smtClean="0">
                <a:solidFill>
                  <a:srgbClr val="00B050"/>
                </a:solidFill>
              </a:rPr>
              <a:t>Easily measured</a:t>
            </a:r>
          </a:p>
          <a:p>
            <a:r>
              <a:rPr lang="en-NZ" dirty="0" smtClean="0">
                <a:solidFill>
                  <a:srgbClr val="00B050"/>
                </a:solidFill>
              </a:rPr>
              <a:t>Easily calculated </a:t>
            </a:r>
          </a:p>
          <a:p>
            <a:pPr marL="0" indent="0">
              <a:buNone/>
            </a:pPr>
            <a:endParaRPr lang="en-NZ" dirty="0" smtClean="0"/>
          </a:p>
          <a:p>
            <a:endParaRPr lang="en-NZ" dirty="0" smtClean="0">
              <a:solidFill>
                <a:srgbClr val="FF0000"/>
              </a:solidFill>
            </a:endParaRPr>
          </a:p>
          <a:p>
            <a:r>
              <a:rPr lang="en-NZ" dirty="0" smtClean="0">
                <a:solidFill>
                  <a:srgbClr val="FF0000"/>
                </a:solidFill>
              </a:rPr>
              <a:t>Not commonly or otherwise particularly associated with outcome</a:t>
            </a:r>
          </a:p>
          <a:p>
            <a:r>
              <a:rPr lang="en-NZ" dirty="0" smtClean="0">
                <a:solidFill>
                  <a:srgbClr val="FF0000"/>
                </a:solidFill>
              </a:rPr>
              <a:t>Protocol dependent</a:t>
            </a:r>
          </a:p>
          <a:p>
            <a:r>
              <a:rPr lang="en-NZ" dirty="0" smtClean="0">
                <a:solidFill>
                  <a:srgbClr val="FF0000"/>
                </a:solidFill>
              </a:rPr>
              <a:t>Starting criteria of protocol dependent</a:t>
            </a:r>
          </a:p>
          <a:p>
            <a:r>
              <a:rPr lang="en-NZ" dirty="0" smtClean="0">
                <a:solidFill>
                  <a:srgbClr val="FF0000"/>
                </a:solidFill>
              </a:rPr>
              <a:t>Does 10 hours to 8 </a:t>
            </a:r>
            <a:r>
              <a:rPr lang="en-NZ" dirty="0" err="1" smtClean="0">
                <a:solidFill>
                  <a:srgbClr val="FF0000"/>
                </a:solidFill>
              </a:rPr>
              <a:t>mmol</a:t>
            </a:r>
            <a:r>
              <a:rPr lang="en-NZ" dirty="0" smtClean="0">
                <a:solidFill>
                  <a:srgbClr val="FF0000"/>
                </a:solidFill>
              </a:rPr>
              <a:t>/L vs 6 hours to the same value matter? Isn't that captured by AUC or time in a band?</a:t>
            </a:r>
          </a:p>
          <a:p>
            <a:endParaRPr lang="en-NZ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42314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The case for / against Exposure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49" y="1281291"/>
            <a:ext cx="8299691" cy="4895672"/>
          </a:xfrm>
        </p:spPr>
        <p:txBody>
          <a:bodyPr>
            <a:normAutofit lnSpcReduction="10000"/>
          </a:bodyPr>
          <a:lstStyle/>
          <a:p>
            <a:r>
              <a:rPr lang="en-NZ" dirty="0" smtClean="0">
                <a:solidFill>
                  <a:srgbClr val="00B050"/>
                </a:solidFill>
              </a:rPr>
              <a:t>Easily calculated</a:t>
            </a:r>
          </a:p>
          <a:p>
            <a:r>
              <a:rPr lang="en-NZ" dirty="0" smtClean="0">
                <a:solidFill>
                  <a:srgbClr val="00B050"/>
                </a:solidFill>
              </a:rPr>
              <a:t>Cumulatively, they can be calculated / used in real-time requiring no post-hoc analysis</a:t>
            </a:r>
          </a:p>
          <a:p>
            <a:r>
              <a:rPr lang="en-NZ" dirty="0" smtClean="0">
                <a:solidFill>
                  <a:srgbClr val="00B050"/>
                </a:solidFill>
              </a:rPr>
              <a:t>Reflects directly on a dose-response relationship to outcome, and elements are well documented physiologically in this way</a:t>
            </a:r>
          </a:p>
          <a:p>
            <a:r>
              <a:rPr lang="en-NZ" dirty="0" smtClean="0">
                <a:solidFill>
                  <a:srgbClr val="00B050"/>
                </a:solidFill>
              </a:rPr>
              <a:t>Has been associated with outcome (though not frequently) in ICU, although much more well known in diabetes (</a:t>
            </a:r>
            <a:r>
              <a:rPr lang="en-NZ" dirty="0" err="1" smtClean="0">
                <a:solidFill>
                  <a:srgbClr val="00B050"/>
                </a:solidFill>
              </a:rPr>
              <a:t>eg</a:t>
            </a:r>
            <a:r>
              <a:rPr lang="en-NZ" dirty="0" smtClean="0">
                <a:solidFill>
                  <a:srgbClr val="00B050"/>
                </a:solidFill>
              </a:rPr>
              <a:t> DCCT, HbA1c is a surrogate of this)</a:t>
            </a:r>
          </a:p>
          <a:p>
            <a:r>
              <a:rPr lang="en-NZ" dirty="0" smtClean="0">
                <a:solidFill>
                  <a:srgbClr val="00B050"/>
                </a:solidFill>
              </a:rPr>
              <a:t>Bands say all BG in band are “equal” or similar (van </a:t>
            </a:r>
            <a:r>
              <a:rPr lang="en-NZ" dirty="0" err="1" smtClean="0">
                <a:solidFill>
                  <a:srgbClr val="00B050"/>
                </a:solidFill>
              </a:rPr>
              <a:t>Herpe</a:t>
            </a:r>
            <a:r>
              <a:rPr lang="en-NZ" dirty="0" smtClean="0">
                <a:solidFill>
                  <a:srgbClr val="00B050"/>
                </a:solidFill>
              </a:rPr>
              <a:t> et al, Glycemic Penalty Index), which likely has physiological merit.</a:t>
            </a:r>
          </a:p>
          <a:p>
            <a:pPr marL="0" indent="0">
              <a:buNone/>
            </a:pPr>
            <a:endParaRPr lang="en-NZ" dirty="0" smtClean="0">
              <a:solidFill>
                <a:srgbClr val="FF0000"/>
              </a:solidFill>
            </a:endParaRPr>
          </a:p>
          <a:p>
            <a:r>
              <a:rPr lang="en-NZ" dirty="0" smtClean="0">
                <a:solidFill>
                  <a:srgbClr val="FF0000"/>
                </a:solidFill>
              </a:rPr>
              <a:t>Not commonly associated with outcome in many studies</a:t>
            </a:r>
          </a:p>
          <a:p>
            <a:r>
              <a:rPr lang="en-NZ" dirty="0" smtClean="0">
                <a:solidFill>
                  <a:srgbClr val="FF0000"/>
                </a:solidFill>
              </a:rPr>
              <a:t>Time in band is often used but bands are not standardised rendering comparison impossible without all the data</a:t>
            </a:r>
          </a:p>
          <a:p>
            <a:r>
              <a:rPr lang="en-NZ" dirty="0" smtClean="0">
                <a:solidFill>
                  <a:srgbClr val="FF0000"/>
                </a:solidFill>
              </a:rPr>
              <a:t>Typical measures don’t account for frequency of exposure as well as severity</a:t>
            </a:r>
          </a:p>
          <a:p>
            <a:r>
              <a:rPr lang="en-NZ" dirty="0" smtClean="0">
                <a:solidFill>
                  <a:srgbClr val="FF0000"/>
                </a:solidFill>
              </a:rPr>
              <a:t>Some, like GPI are hard to calculate or/and understand</a:t>
            </a:r>
          </a:p>
          <a:p>
            <a:r>
              <a:rPr lang="en-NZ" dirty="0" smtClean="0">
                <a:solidFill>
                  <a:srgbClr val="FF0000"/>
                </a:solidFill>
              </a:rPr>
              <a:t>Measurement frequency and/or interpolation dependent</a:t>
            </a:r>
          </a:p>
          <a:p>
            <a:endParaRPr lang="en-NZ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73904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NZ" dirty="0" smtClean="0"/>
              <a:t>My Case or The Heresy: </a:t>
            </a:r>
            <a:br>
              <a:rPr lang="en-NZ" dirty="0" smtClean="0"/>
            </a:br>
            <a:r>
              <a:rPr lang="en-NZ" dirty="0" smtClean="0"/>
              <a:t>			What makes good indices?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Z" b="1" i="1" dirty="0" smtClean="0"/>
              <a:t>Required</a:t>
            </a:r>
            <a:r>
              <a:rPr lang="en-NZ" dirty="0" smtClean="0"/>
              <a:t> metrics to measure:</a:t>
            </a:r>
          </a:p>
          <a:p>
            <a:pPr lvl="1"/>
            <a:r>
              <a:rPr lang="en-NZ" b="1" dirty="0" smtClean="0"/>
              <a:t>Safety (from hypoglycemia)</a:t>
            </a:r>
          </a:p>
          <a:p>
            <a:pPr lvl="1"/>
            <a:r>
              <a:rPr lang="en-NZ" b="1" dirty="0" smtClean="0"/>
              <a:t>Performance (exposure to “goodness” in a band)</a:t>
            </a:r>
          </a:p>
          <a:p>
            <a:pPr lvl="1"/>
            <a:r>
              <a:rPr lang="en-NZ" b="1" dirty="0" smtClean="0"/>
              <a:t>Workload (not a glycemic measurement)</a:t>
            </a:r>
            <a:endParaRPr lang="en-NZ" dirty="0" smtClean="0"/>
          </a:p>
          <a:p>
            <a:endParaRPr lang="en-NZ" b="1" dirty="0"/>
          </a:p>
          <a:p>
            <a:r>
              <a:rPr lang="en-NZ" b="1" i="1" dirty="0" smtClean="0"/>
              <a:t>Should</a:t>
            </a:r>
            <a:r>
              <a:rPr lang="en-NZ" dirty="0" smtClean="0"/>
              <a:t> be measurable and assessable measurement to measurement, as well as retrospectively afterward for comparison</a:t>
            </a:r>
          </a:p>
          <a:p>
            <a:endParaRPr lang="en-NZ" dirty="0"/>
          </a:p>
          <a:p>
            <a:r>
              <a:rPr lang="en-NZ" b="1" i="1" dirty="0"/>
              <a:t>Should</a:t>
            </a:r>
            <a:r>
              <a:rPr lang="en-NZ" dirty="0"/>
              <a:t> </a:t>
            </a:r>
            <a:r>
              <a:rPr lang="en-NZ" dirty="0" smtClean="0"/>
              <a:t>be linked to outcome (barring Workload)</a:t>
            </a:r>
          </a:p>
          <a:p>
            <a:endParaRPr lang="en-NZ" dirty="0"/>
          </a:p>
          <a:p>
            <a:r>
              <a:rPr lang="en-NZ" b="1" i="1" dirty="0"/>
              <a:t>Should</a:t>
            </a:r>
            <a:r>
              <a:rPr lang="en-NZ" dirty="0"/>
              <a:t> </a:t>
            </a:r>
            <a:r>
              <a:rPr lang="en-NZ" dirty="0" smtClean="0"/>
              <a:t>allow robust statistical comparison between studies</a:t>
            </a:r>
          </a:p>
          <a:p>
            <a:endParaRPr lang="en-NZ" dirty="0"/>
          </a:p>
          <a:p>
            <a:r>
              <a:rPr lang="en-NZ" b="1" i="1" dirty="0"/>
              <a:t>Should</a:t>
            </a:r>
            <a:r>
              <a:rPr lang="en-NZ" dirty="0"/>
              <a:t> </a:t>
            </a:r>
            <a:r>
              <a:rPr lang="en-NZ" dirty="0" smtClean="0"/>
              <a:t>be calculated/calculable from hourly interpolated measurements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6653187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17582" y="1578634"/>
            <a:ext cx="6944264" cy="1337094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Safety from Hypoglycemia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NZ" dirty="0" smtClean="0"/>
          </a:p>
          <a:p>
            <a:r>
              <a:rPr lang="en-NZ" dirty="0" smtClean="0"/>
              <a:t>Number of patients with 1 or more BG &lt; 2.2 </a:t>
            </a:r>
            <a:r>
              <a:rPr lang="en-NZ" dirty="0" err="1" smtClean="0"/>
              <a:t>mmol</a:t>
            </a:r>
            <a:r>
              <a:rPr lang="en-NZ" dirty="0" smtClean="0"/>
              <a:t>/L</a:t>
            </a:r>
          </a:p>
          <a:p>
            <a:pPr marL="0" indent="0">
              <a:buNone/>
            </a:pPr>
            <a:r>
              <a:rPr lang="en-NZ" b="1" dirty="0" smtClean="0"/>
              <a:t>			and</a:t>
            </a:r>
            <a:endParaRPr lang="en-NZ" b="1" dirty="0"/>
          </a:p>
          <a:p>
            <a:r>
              <a:rPr lang="en-NZ" dirty="0"/>
              <a:t>Number of patients with 1 or more BG &lt; </a:t>
            </a:r>
            <a:r>
              <a:rPr lang="en-NZ" dirty="0" smtClean="0"/>
              <a:t>4.0 </a:t>
            </a:r>
            <a:r>
              <a:rPr lang="en-NZ" dirty="0" err="1" smtClean="0"/>
              <a:t>mmol</a:t>
            </a:r>
            <a:r>
              <a:rPr lang="en-NZ" dirty="0" smtClean="0"/>
              <a:t>/L</a:t>
            </a:r>
          </a:p>
          <a:p>
            <a:endParaRPr lang="en-NZ" dirty="0"/>
          </a:p>
          <a:p>
            <a:endParaRPr lang="en-NZ" b="1" dirty="0" smtClean="0"/>
          </a:p>
          <a:p>
            <a:r>
              <a:rPr lang="en-NZ" b="1" dirty="0" smtClean="0"/>
              <a:t>Basis</a:t>
            </a:r>
            <a:r>
              <a:rPr lang="en-NZ" dirty="0" smtClean="0"/>
              <a:t>: </a:t>
            </a:r>
            <a:r>
              <a:rPr lang="en-NZ" dirty="0" err="1" smtClean="0"/>
              <a:t>Bagshaw</a:t>
            </a:r>
            <a:r>
              <a:rPr lang="en-NZ" dirty="0" smtClean="0"/>
              <a:t> et al, 2009, </a:t>
            </a:r>
            <a:r>
              <a:rPr lang="en-NZ" dirty="0" err="1" smtClean="0"/>
              <a:t>Egi</a:t>
            </a:r>
            <a:r>
              <a:rPr lang="en-NZ" dirty="0" smtClean="0"/>
              <a:t> et al 2010, Krinsley 2011, Penning et al, 2014, and others</a:t>
            </a:r>
          </a:p>
          <a:p>
            <a:pPr lvl="1"/>
            <a:r>
              <a:rPr lang="en-NZ" dirty="0" smtClean="0"/>
              <a:t>Multiple events don’t appear to play a further role</a:t>
            </a:r>
          </a:p>
          <a:p>
            <a:endParaRPr lang="en-NZ" dirty="0"/>
          </a:p>
          <a:p>
            <a:r>
              <a:rPr lang="en-NZ" dirty="0" smtClean="0"/>
              <a:t>Easily measured and monitored, not dependent on distribution</a:t>
            </a:r>
          </a:p>
          <a:p>
            <a:r>
              <a:rPr lang="en-NZ" dirty="0"/>
              <a:t>Statistically robust using numbers </a:t>
            </a:r>
            <a:r>
              <a:rPr lang="en-NZ" dirty="0" smtClean="0"/>
              <a:t>of yes/no patients </a:t>
            </a:r>
            <a:r>
              <a:rPr lang="en-NZ" dirty="0"/>
              <a:t>for </a:t>
            </a:r>
            <a:r>
              <a:rPr lang="en-NZ" dirty="0" smtClean="0"/>
              <a:t>comparisons</a:t>
            </a:r>
          </a:p>
          <a:p>
            <a:r>
              <a:rPr lang="en-NZ" dirty="0"/>
              <a:t>U</a:t>
            </a:r>
            <a:r>
              <a:rPr lang="en-NZ" dirty="0" smtClean="0"/>
              <a:t>se with CGMs should/could be changed to an exposure metric (Signal et al, 2014) due to noise and drift.</a:t>
            </a:r>
            <a:endParaRPr lang="en-NZ" dirty="0"/>
          </a:p>
          <a:p>
            <a:endParaRPr lang="en-NZ" dirty="0" smtClean="0"/>
          </a:p>
        </p:txBody>
      </p:sp>
    </p:spTree>
    <p:extLst>
      <p:ext uri="{BB962C8B-B14F-4D97-AF65-F5344CB8AC3E}">
        <p14:creationId xmlns:p14="http://schemas.microsoft.com/office/powerpoint/2010/main" val="21350815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17582" y="1578634"/>
            <a:ext cx="6944264" cy="1242204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Exposure (to goodness)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endParaRPr lang="en-NZ" dirty="0" smtClean="0"/>
          </a:p>
          <a:p>
            <a:r>
              <a:rPr lang="en-NZ" dirty="0" smtClean="0"/>
              <a:t>%BG (resampled) or time in an intermediate glycemic band</a:t>
            </a:r>
          </a:p>
          <a:p>
            <a:pPr marL="0" indent="0">
              <a:buNone/>
            </a:pPr>
            <a:r>
              <a:rPr lang="en-NZ" b="1" dirty="0" smtClean="0"/>
              <a:t>			and</a:t>
            </a:r>
          </a:p>
          <a:p>
            <a:r>
              <a:rPr lang="en-NZ" dirty="0" smtClean="0"/>
              <a:t>Cumulative %BG (resampled)</a:t>
            </a:r>
            <a:r>
              <a:rPr lang="en-NZ" dirty="0"/>
              <a:t> or time </a:t>
            </a:r>
            <a:r>
              <a:rPr lang="en-NZ" dirty="0" smtClean="0"/>
              <a:t> in band over time (</a:t>
            </a:r>
            <a:r>
              <a:rPr lang="en-NZ" dirty="0" err="1" smtClean="0"/>
              <a:t>cTIB</a:t>
            </a:r>
            <a:r>
              <a:rPr lang="en-NZ" dirty="0" smtClean="0"/>
              <a:t>)</a:t>
            </a:r>
          </a:p>
          <a:p>
            <a:pPr marL="0" indent="0">
              <a:buNone/>
            </a:pPr>
            <a:r>
              <a:rPr lang="en-NZ" b="1" dirty="0" smtClean="0"/>
              <a:t>			</a:t>
            </a:r>
          </a:p>
          <a:p>
            <a:r>
              <a:rPr lang="en-NZ" b="1" dirty="0" smtClean="0"/>
              <a:t>Basis</a:t>
            </a:r>
            <a:r>
              <a:rPr lang="en-NZ" dirty="0" smtClean="0"/>
              <a:t>: Penning et al, 2014 and Signal et al 2013 showed improved odds ratios for </a:t>
            </a:r>
            <a:r>
              <a:rPr lang="en-NZ" dirty="0" err="1" smtClean="0"/>
              <a:t>cTIB</a:t>
            </a:r>
            <a:r>
              <a:rPr lang="en-NZ" dirty="0" smtClean="0"/>
              <a:t>, </a:t>
            </a:r>
            <a:r>
              <a:rPr lang="en-NZ" dirty="0"/>
              <a:t>Chase et al 2010 showed link to organ </a:t>
            </a:r>
            <a:r>
              <a:rPr lang="en-NZ" dirty="0" smtClean="0"/>
              <a:t>failure, physiology of hyperglycemia indicates exposure to inflammatory response and hyperglycemia drives dysfunction with similar works in the diabetes field. </a:t>
            </a:r>
          </a:p>
          <a:p>
            <a:endParaRPr lang="en-NZ" dirty="0"/>
          </a:p>
          <a:p>
            <a:r>
              <a:rPr lang="en-NZ" dirty="0" smtClean="0"/>
              <a:t>Easily measured and monitored, not dependent on distribution, the first one </a:t>
            </a:r>
            <a:r>
              <a:rPr lang="en-NZ" dirty="0" smtClean="0">
                <a:sym typeface="Wingdings" panose="05000000000000000000" pitchFamily="2" charset="2"/>
              </a:rPr>
              <a:t> the second at the end (i.e. same metric!)</a:t>
            </a:r>
            <a:endParaRPr lang="en-NZ" dirty="0" smtClean="0"/>
          </a:p>
          <a:p>
            <a:r>
              <a:rPr lang="en-NZ" dirty="0" smtClean="0"/>
              <a:t>Statistically robust using numbers in/out of band for comparisons</a:t>
            </a:r>
          </a:p>
          <a:p>
            <a:r>
              <a:rPr lang="en-NZ" dirty="0" smtClean="0"/>
              <a:t>Use with CGMs matches rapid measurement and ameliorates noise (as it is an integral) but not drift.</a:t>
            </a:r>
            <a:endParaRPr lang="en-NZ" dirty="0"/>
          </a:p>
          <a:p>
            <a:endParaRPr lang="en-NZ" dirty="0" smtClean="0"/>
          </a:p>
        </p:txBody>
      </p:sp>
    </p:spTree>
    <p:extLst>
      <p:ext uri="{BB962C8B-B14F-4D97-AF65-F5344CB8AC3E}">
        <p14:creationId xmlns:p14="http://schemas.microsoft.com/office/powerpoint/2010/main" val="24805590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17582" y="1578634"/>
            <a:ext cx="6944264" cy="483079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Workload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NZ" dirty="0" smtClean="0"/>
          </a:p>
          <a:p>
            <a:r>
              <a:rPr lang="en-NZ" dirty="0" smtClean="0"/>
              <a:t>Measurements per day</a:t>
            </a:r>
          </a:p>
          <a:p>
            <a:pPr marL="0" indent="0">
              <a:buNone/>
            </a:pPr>
            <a:r>
              <a:rPr lang="en-NZ" b="1" dirty="0" smtClean="0"/>
              <a:t>			</a:t>
            </a:r>
          </a:p>
          <a:p>
            <a:r>
              <a:rPr lang="en-NZ" b="1" dirty="0" smtClean="0"/>
              <a:t>Basis</a:t>
            </a:r>
            <a:r>
              <a:rPr lang="en-NZ" dirty="0" smtClean="0"/>
              <a:t>: </a:t>
            </a:r>
            <a:r>
              <a:rPr lang="en-NZ" dirty="0" err="1" smtClean="0"/>
              <a:t>Carayon</a:t>
            </a:r>
            <a:r>
              <a:rPr lang="en-NZ" dirty="0" smtClean="0"/>
              <a:t> et al, 2005 and others around workload of GC</a:t>
            </a:r>
          </a:p>
          <a:p>
            <a:endParaRPr lang="en-NZ" dirty="0"/>
          </a:p>
          <a:p>
            <a:r>
              <a:rPr lang="en-NZ" dirty="0" smtClean="0"/>
              <a:t>Easily measured and monitored, not dependent on distribution</a:t>
            </a:r>
          </a:p>
          <a:p>
            <a:r>
              <a:rPr lang="en-NZ" dirty="0" smtClean="0"/>
              <a:t>Simple surrogate measure of what is deemed the most time consuming portion of providing GC</a:t>
            </a:r>
          </a:p>
          <a:p>
            <a:r>
              <a:rPr lang="en-NZ" dirty="0" smtClean="0"/>
              <a:t>Use with CGMs matches rapid measurement and ameliorates noise (as it is an integral) but not drift.</a:t>
            </a:r>
            <a:endParaRPr lang="en-NZ" dirty="0"/>
          </a:p>
          <a:p>
            <a:endParaRPr lang="en-NZ" dirty="0" smtClean="0"/>
          </a:p>
        </p:txBody>
      </p:sp>
    </p:spTree>
    <p:extLst>
      <p:ext uri="{BB962C8B-B14F-4D97-AF65-F5344CB8AC3E}">
        <p14:creationId xmlns:p14="http://schemas.microsoft.com/office/powerpoint/2010/main" val="1330026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NZ" dirty="0" smtClean="0"/>
              <a:t>About that “Intermediate Band”</a:t>
            </a:r>
            <a:br>
              <a:rPr lang="en-NZ" dirty="0" smtClean="0"/>
            </a:br>
            <a:r>
              <a:rPr lang="en-NZ" dirty="0" smtClean="0"/>
              <a:t>and the idea of </a:t>
            </a:r>
            <a:r>
              <a:rPr lang="en-NZ" dirty="0" err="1" smtClean="0"/>
              <a:t>cTIB</a:t>
            </a:r>
            <a:r>
              <a:rPr lang="en-NZ" dirty="0" smtClean="0"/>
              <a:t> (over 1600 patients)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07766" y="1354346"/>
            <a:ext cx="5072332" cy="1233579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r>
              <a:rPr lang="en-NZ" sz="1200" dirty="0" smtClean="0"/>
              <a:t>A band defines “good glucose” that are all equal</a:t>
            </a:r>
          </a:p>
          <a:p>
            <a:r>
              <a:rPr lang="en-NZ" sz="1200" dirty="0" smtClean="0"/>
              <a:t>It also limits by its width, the variability allowed</a:t>
            </a:r>
          </a:p>
          <a:p>
            <a:r>
              <a:rPr lang="en-NZ" sz="1200" dirty="0" smtClean="0"/>
              <a:t>Wider band = more variability allowed all else equal</a:t>
            </a:r>
          </a:p>
          <a:p>
            <a:r>
              <a:rPr lang="en-NZ" sz="1200" dirty="0" smtClean="0"/>
              <a:t>Narrower band = less variability allowed</a:t>
            </a:r>
            <a:endParaRPr lang="en-NZ" sz="1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b="51002"/>
          <a:stretch/>
        </p:blipFill>
        <p:spPr>
          <a:xfrm>
            <a:off x="207032" y="1238762"/>
            <a:ext cx="3339307" cy="290191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t="50459"/>
          <a:stretch/>
        </p:blipFill>
        <p:spPr>
          <a:xfrm>
            <a:off x="5154581" y="3062377"/>
            <a:ext cx="3901164" cy="3427791"/>
          </a:xfrm>
          <a:prstGeom prst="rect">
            <a:avLst/>
          </a:prstGeom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82249" y="4615131"/>
            <a:ext cx="5072332" cy="1595888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NZ" sz="1200" dirty="0" smtClean="0"/>
              <a:t>A 4.0-7.0 </a:t>
            </a:r>
            <a:r>
              <a:rPr lang="en-NZ" sz="1200" dirty="0" err="1" smtClean="0"/>
              <a:t>mmol</a:t>
            </a:r>
            <a:r>
              <a:rPr lang="en-NZ" sz="1200" dirty="0" smtClean="0"/>
              <a:t>/L band was better than 5.0-8.0 (same width)</a:t>
            </a:r>
          </a:p>
          <a:p>
            <a:r>
              <a:rPr lang="en-NZ" sz="1200" dirty="0" smtClean="0"/>
              <a:t>And better than 4.0-8.0 (wider)</a:t>
            </a:r>
          </a:p>
          <a:p>
            <a:r>
              <a:rPr lang="en-NZ" sz="1200" dirty="0" smtClean="0"/>
              <a:t>Matches results of </a:t>
            </a:r>
            <a:r>
              <a:rPr lang="en-NZ" sz="1200" dirty="0" err="1" smtClean="0"/>
              <a:t>Arabi</a:t>
            </a:r>
            <a:r>
              <a:rPr lang="en-NZ" sz="1200" dirty="0" smtClean="0"/>
              <a:t> et al (Ann. Thor. Med, 2011) and others such as Krinsley when considering the rising OR with rising time in band achieved</a:t>
            </a:r>
          </a:p>
          <a:p>
            <a:r>
              <a:rPr lang="en-NZ" sz="1200" dirty="0" err="1" smtClean="0"/>
              <a:t>cTIB</a:t>
            </a:r>
            <a:r>
              <a:rPr lang="en-NZ" sz="1200" dirty="0" smtClean="0"/>
              <a:t> becomes Time in band when the patient is done, and thus, the one </a:t>
            </a:r>
            <a:r>
              <a:rPr lang="en-NZ" sz="1200" dirty="0" smtClean="0">
                <a:sym typeface="Wingdings" panose="05000000000000000000" pitchFamily="2" charset="2"/>
              </a:rPr>
              <a:t> the other</a:t>
            </a:r>
            <a:endParaRPr lang="en-NZ" sz="1200" dirty="0"/>
          </a:p>
        </p:txBody>
      </p:sp>
      <p:sp>
        <p:nvSpPr>
          <p:cNvPr id="7" name="TextBox 6"/>
          <p:cNvSpPr txBox="1"/>
          <p:nvPr/>
        </p:nvSpPr>
        <p:spPr>
          <a:xfrm>
            <a:off x="1088511" y="1528654"/>
            <a:ext cx="1359283" cy="276999"/>
          </a:xfrm>
          <a:prstGeom prst="rect">
            <a:avLst/>
          </a:prstGeom>
          <a:solidFill>
            <a:srgbClr val="FFFF99"/>
          </a:solidFill>
        </p:spPr>
        <p:txBody>
          <a:bodyPr wrap="none" rtlCol="0">
            <a:spAutoFit/>
          </a:bodyPr>
          <a:lstStyle/>
          <a:p>
            <a:r>
              <a:rPr lang="en-NZ" sz="1200" b="1" dirty="0" err="1" smtClean="0"/>
              <a:t>cTIB</a:t>
            </a:r>
            <a:r>
              <a:rPr lang="en-NZ" sz="1200" b="1" dirty="0" smtClean="0"/>
              <a:t> &gt; 50 % by day</a:t>
            </a:r>
            <a:endParaRPr lang="en-NZ" sz="12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1119409" y="3062377"/>
            <a:ext cx="1359283" cy="276999"/>
          </a:xfrm>
          <a:prstGeom prst="rect">
            <a:avLst/>
          </a:prstGeom>
          <a:solidFill>
            <a:srgbClr val="FFFF99"/>
          </a:solidFill>
        </p:spPr>
        <p:txBody>
          <a:bodyPr wrap="none" rtlCol="0">
            <a:spAutoFit/>
          </a:bodyPr>
          <a:lstStyle/>
          <a:p>
            <a:r>
              <a:rPr lang="en-NZ" sz="1200" b="1" dirty="0" err="1" smtClean="0"/>
              <a:t>cTIB</a:t>
            </a:r>
            <a:r>
              <a:rPr lang="en-NZ" sz="1200" b="1" dirty="0" smtClean="0"/>
              <a:t> &gt; 60 % by day</a:t>
            </a:r>
            <a:endParaRPr lang="en-NZ" sz="12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6356513" y="3461643"/>
            <a:ext cx="1359283" cy="276999"/>
          </a:xfrm>
          <a:prstGeom prst="rect">
            <a:avLst/>
          </a:prstGeom>
          <a:solidFill>
            <a:srgbClr val="FFFF99"/>
          </a:solidFill>
        </p:spPr>
        <p:txBody>
          <a:bodyPr wrap="none" rtlCol="0">
            <a:spAutoFit/>
          </a:bodyPr>
          <a:lstStyle/>
          <a:p>
            <a:r>
              <a:rPr lang="en-NZ" sz="1200" b="1" dirty="0" err="1" smtClean="0"/>
              <a:t>cTIB</a:t>
            </a:r>
            <a:r>
              <a:rPr lang="en-NZ" sz="1200" b="1" dirty="0" smtClean="0"/>
              <a:t> &gt; 70 % by day</a:t>
            </a:r>
            <a:endParaRPr lang="en-NZ" sz="12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6356512" y="5143317"/>
            <a:ext cx="1359283" cy="276999"/>
          </a:xfrm>
          <a:prstGeom prst="rect">
            <a:avLst/>
          </a:prstGeom>
          <a:solidFill>
            <a:srgbClr val="FFFF99"/>
          </a:solidFill>
        </p:spPr>
        <p:txBody>
          <a:bodyPr wrap="none" rtlCol="0">
            <a:spAutoFit/>
          </a:bodyPr>
          <a:lstStyle/>
          <a:p>
            <a:r>
              <a:rPr lang="en-NZ" sz="1200" b="1" dirty="0" err="1" smtClean="0"/>
              <a:t>cTIB</a:t>
            </a:r>
            <a:r>
              <a:rPr lang="en-NZ" sz="1200" b="1" dirty="0" smtClean="0"/>
              <a:t> &gt; 80 % by day</a:t>
            </a:r>
            <a:endParaRPr lang="en-NZ" sz="1200" b="1" dirty="0"/>
          </a:p>
        </p:txBody>
      </p:sp>
    </p:spTree>
    <p:extLst>
      <p:ext uri="{BB962C8B-B14F-4D97-AF65-F5344CB8AC3E}">
        <p14:creationId xmlns:p14="http://schemas.microsoft.com/office/powerpoint/2010/main" val="5376672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NZ" dirty="0" smtClean="0"/>
              <a:t>About that “Intermediate Band”</a:t>
            </a:r>
            <a:br>
              <a:rPr lang="en-NZ" dirty="0" smtClean="0"/>
            </a:br>
            <a:r>
              <a:rPr lang="en-NZ" dirty="0" smtClean="0"/>
              <a:t>and hypoglycemia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07766" y="1354346"/>
            <a:ext cx="5072332" cy="1233579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r>
              <a:rPr lang="en-NZ" sz="1200" dirty="0" smtClean="0"/>
              <a:t>Same plots only for those with 1+ severe </a:t>
            </a:r>
            <a:r>
              <a:rPr lang="en-NZ" sz="1200" dirty="0" err="1" smtClean="0"/>
              <a:t>hypoglycemic</a:t>
            </a:r>
            <a:r>
              <a:rPr lang="en-NZ" sz="1200" dirty="0" smtClean="0"/>
              <a:t> event</a:t>
            </a:r>
          </a:p>
          <a:p>
            <a:endParaRPr lang="en-NZ" sz="1200" dirty="0"/>
          </a:p>
          <a:p>
            <a:r>
              <a:rPr lang="en-NZ" sz="1200" dirty="0" smtClean="0"/>
              <a:t>One hypo </a:t>
            </a:r>
            <a:r>
              <a:rPr lang="en-NZ" sz="1200" dirty="0" smtClean="0">
                <a:sym typeface="Wingdings" panose="05000000000000000000" pitchFamily="2" charset="2"/>
              </a:rPr>
              <a:t> Resets OR to 1.0 and could be said to “render GC ineffective in its entirety”</a:t>
            </a:r>
            <a:endParaRPr lang="en-NZ" sz="1200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3907766" y="3952909"/>
            <a:ext cx="5072332" cy="1628382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NZ" sz="1200" dirty="0" smtClean="0"/>
              <a:t>Same metric linked to organ failure resolution</a:t>
            </a:r>
          </a:p>
          <a:p>
            <a:endParaRPr lang="en-NZ" sz="1200" dirty="0"/>
          </a:p>
          <a:p>
            <a:r>
              <a:rPr lang="en-NZ" sz="1200" dirty="0" smtClean="0"/>
              <a:t>Independent of </a:t>
            </a:r>
            <a:r>
              <a:rPr lang="en-NZ" sz="1200" b="1" i="1" dirty="0" smtClean="0"/>
              <a:t>how you obtain “good” GC</a:t>
            </a:r>
            <a:endParaRPr lang="en-NZ" sz="1200" dirty="0" smtClean="0"/>
          </a:p>
          <a:p>
            <a:endParaRPr lang="en-NZ" sz="1200" dirty="0"/>
          </a:p>
          <a:p>
            <a:r>
              <a:rPr lang="en-NZ" sz="1200" dirty="0" smtClean="0"/>
              <a:t>Does not solve the </a:t>
            </a:r>
            <a:r>
              <a:rPr lang="en-NZ" sz="1200" b="1" i="1" dirty="0" smtClean="0"/>
              <a:t>who needs to receive good GC? </a:t>
            </a:r>
            <a:r>
              <a:rPr lang="en-NZ" sz="1200" dirty="0" smtClean="0"/>
              <a:t>question</a:t>
            </a:r>
            <a:endParaRPr lang="en-NZ" sz="12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74" y="1263482"/>
            <a:ext cx="3856892" cy="334853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209275" y="1666673"/>
            <a:ext cx="1359283" cy="276999"/>
          </a:xfrm>
          <a:prstGeom prst="rect">
            <a:avLst/>
          </a:prstGeom>
          <a:solidFill>
            <a:srgbClr val="FFFF99"/>
          </a:solidFill>
        </p:spPr>
        <p:txBody>
          <a:bodyPr wrap="none" rtlCol="0">
            <a:spAutoFit/>
          </a:bodyPr>
          <a:lstStyle/>
          <a:p>
            <a:r>
              <a:rPr lang="en-NZ" sz="1200" b="1" dirty="0" err="1" smtClean="0"/>
              <a:t>cTIB</a:t>
            </a:r>
            <a:r>
              <a:rPr lang="en-NZ" sz="1200" b="1" dirty="0" smtClean="0"/>
              <a:t> &gt; 50 % by day</a:t>
            </a:r>
            <a:endParaRPr lang="en-NZ" sz="12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1283303" y="3200396"/>
            <a:ext cx="1359283" cy="276999"/>
          </a:xfrm>
          <a:prstGeom prst="rect">
            <a:avLst/>
          </a:prstGeom>
          <a:solidFill>
            <a:srgbClr val="FFFF99"/>
          </a:solidFill>
        </p:spPr>
        <p:txBody>
          <a:bodyPr wrap="none" rtlCol="0">
            <a:spAutoFit/>
          </a:bodyPr>
          <a:lstStyle/>
          <a:p>
            <a:r>
              <a:rPr lang="en-NZ" sz="1200" b="1" dirty="0" err="1" smtClean="0"/>
              <a:t>cTIB</a:t>
            </a:r>
            <a:r>
              <a:rPr lang="en-NZ" sz="1200" b="1" dirty="0" smtClean="0"/>
              <a:t> &gt; 60 % by day</a:t>
            </a:r>
            <a:endParaRPr lang="en-NZ" sz="1200" b="1" dirty="0"/>
          </a:p>
        </p:txBody>
      </p:sp>
    </p:spTree>
    <p:extLst>
      <p:ext uri="{BB962C8B-B14F-4D97-AF65-F5344CB8AC3E}">
        <p14:creationId xmlns:p14="http://schemas.microsoft.com/office/powerpoint/2010/main" val="22190674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Summary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NZ" dirty="0" smtClean="0"/>
              <a:t>There are ~1M possible metrics (again, made up “fact”)</a:t>
            </a:r>
          </a:p>
          <a:p>
            <a:pPr lvl="1"/>
            <a:endParaRPr lang="en-NZ" dirty="0"/>
          </a:p>
          <a:p>
            <a:r>
              <a:rPr lang="en-NZ" b="1" dirty="0" smtClean="0"/>
              <a:t>Main issues</a:t>
            </a:r>
            <a:r>
              <a:rPr lang="en-NZ" dirty="0" smtClean="0"/>
              <a:t>:</a:t>
            </a:r>
          </a:p>
          <a:p>
            <a:pPr lvl="1"/>
            <a:r>
              <a:rPr lang="en-NZ" dirty="0" smtClean="0"/>
              <a:t>Parametric vs non-parametric and how to handle them</a:t>
            </a:r>
          </a:p>
          <a:p>
            <a:pPr lvl="1"/>
            <a:r>
              <a:rPr lang="en-NZ" dirty="0" smtClean="0"/>
              <a:t>Must be linked to clinical outcomes of interest</a:t>
            </a:r>
          </a:p>
          <a:p>
            <a:pPr lvl="1"/>
            <a:r>
              <a:rPr lang="en-NZ" dirty="0" smtClean="0"/>
              <a:t>What best relates to known physiological effects</a:t>
            </a:r>
          </a:p>
          <a:p>
            <a:pPr lvl="1"/>
            <a:r>
              <a:rPr lang="en-NZ" dirty="0" smtClean="0"/>
              <a:t>Ease of understanding and interpretation</a:t>
            </a:r>
          </a:p>
          <a:p>
            <a:pPr lvl="1"/>
            <a:r>
              <a:rPr lang="en-NZ" dirty="0" smtClean="0"/>
              <a:t>Robust statistical comparison is necessary</a:t>
            </a:r>
          </a:p>
          <a:p>
            <a:pPr lvl="1"/>
            <a:endParaRPr lang="en-NZ" dirty="0"/>
          </a:p>
          <a:p>
            <a:r>
              <a:rPr lang="en-NZ" b="1" dirty="0" smtClean="0"/>
              <a:t>Suggestion</a:t>
            </a:r>
            <a:r>
              <a:rPr lang="en-NZ" dirty="0" smtClean="0"/>
              <a:t>: Safety, Performance and Workload… In that order</a:t>
            </a:r>
          </a:p>
          <a:p>
            <a:pPr lvl="1"/>
            <a:r>
              <a:rPr lang="en-NZ" dirty="0" smtClean="0"/>
              <a:t>Incidence of severe and light hypoglycemia</a:t>
            </a:r>
          </a:p>
          <a:p>
            <a:pPr lvl="1"/>
            <a:r>
              <a:rPr lang="en-NZ" dirty="0" smtClean="0"/>
              <a:t>(Cumulative) Time in band (4.0-7.0 and 4.0-8.0 -- the first or both or more, depending on your definition of “good” BG)</a:t>
            </a:r>
          </a:p>
          <a:p>
            <a:pPr lvl="1"/>
            <a:r>
              <a:rPr lang="en-NZ" dirty="0" smtClean="0"/>
              <a:t>Workload</a:t>
            </a:r>
          </a:p>
          <a:p>
            <a:pPr lvl="1"/>
            <a:endParaRPr lang="en-NZ" dirty="0"/>
          </a:p>
          <a:p>
            <a:pPr lvl="1"/>
            <a:r>
              <a:rPr lang="en-NZ" dirty="0" smtClean="0"/>
              <a:t>This reflects some of my prejudices and own approach, but matches published works and any protocol that did well would show well in these metrics.</a:t>
            </a:r>
          </a:p>
          <a:p>
            <a:pPr lvl="1"/>
            <a:endParaRPr lang="en-NZ" dirty="0"/>
          </a:p>
          <a:p>
            <a:r>
              <a:rPr lang="en-NZ" dirty="0" smtClean="0"/>
              <a:t>CGMs could have both beneficial effects and change some metrics of incidence</a:t>
            </a:r>
          </a:p>
          <a:p>
            <a:pPr lvl="1"/>
            <a:endParaRPr lang="en-NZ" dirty="0" smtClean="0"/>
          </a:p>
          <a:p>
            <a:endParaRPr lang="en-NZ" dirty="0"/>
          </a:p>
          <a:p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6560784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380</TotalTime>
  <Words>1697</Words>
  <Application>Microsoft Office PowerPoint</Application>
  <PresentationFormat>On-screen Show (4:3)</PresentationFormat>
  <Paragraphs>226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Arial</vt:lpstr>
      <vt:lpstr>Calibri</vt:lpstr>
      <vt:lpstr>Calibri Light</vt:lpstr>
      <vt:lpstr>Symbol</vt:lpstr>
      <vt:lpstr>Wingdings</vt:lpstr>
      <vt:lpstr>Office Theme</vt:lpstr>
      <vt:lpstr>Indices of the quality of glucose control</vt:lpstr>
      <vt:lpstr>Warnings …</vt:lpstr>
      <vt:lpstr>Warnings …</vt:lpstr>
      <vt:lpstr>The Beginning: What is an index?</vt:lpstr>
      <vt:lpstr>Often used interchangeably with…</vt:lpstr>
      <vt:lpstr>Definition: Indices in Medicine</vt:lpstr>
      <vt:lpstr>Current Indices (wildly abbreviated)</vt:lpstr>
      <vt:lpstr>The case for / against Level</vt:lpstr>
      <vt:lpstr>The case for / against Variability</vt:lpstr>
      <vt:lpstr>Brief Aside on Variability</vt:lpstr>
      <vt:lpstr>The case for / against Incidence</vt:lpstr>
      <vt:lpstr>The case for / against Time (to an event)</vt:lpstr>
      <vt:lpstr>The case for / against Exposure</vt:lpstr>
      <vt:lpstr>My Case or The Heresy:     What makes good indices?</vt:lpstr>
      <vt:lpstr>Safety from Hypoglycemia</vt:lpstr>
      <vt:lpstr>Exposure (to goodness)</vt:lpstr>
      <vt:lpstr>Workload</vt:lpstr>
      <vt:lpstr>About that “Intermediate Band” and the idea of cTIB (over 1600 patients)</vt:lpstr>
      <vt:lpstr>About that “Intermediate Band” and hypoglycemia</vt:lpstr>
      <vt:lpstr>Summary</vt:lpstr>
    </vt:vector>
  </TitlesOfParts>
  <Company>University of Canterbury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Geoff Chase</dc:creator>
  <cp:lastModifiedBy>Geoff Chase</cp:lastModifiedBy>
  <cp:revision>37</cp:revision>
  <dcterms:created xsi:type="dcterms:W3CDTF">2015-02-15T21:44:01Z</dcterms:created>
  <dcterms:modified xsi:type="dcterms:W3CDTF">2015-02-16T04:04:27Z</dcterms:modified>
</cp:coreProperties>
</file>