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62" r:id="rId3"/>
    <p:sldId id="266" r:id="rId4"/>
    <p:sldId id="277" r:id="rId5"/>
    <p:sldId id="278" r:id="rId6"/>
    <p:sldId id="279" r:id="rId7"/>
    <p:sldId id="287" r:id="rId8"/>
    <p:sldId id="257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7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3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19AAA1-8693-4273-B7D1-029E0682AA9E}" type="datetimeFigureOut">
              <a:rPr lang="en-NZ" smtClean="0"/>
              <a:t>17/02/2015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983E4C-5267-4DE4-9C4C-E58788804BD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72438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CBE820-4F5D-4855-93DC-7566EDFE65D0}" type="slidenum">
              <a:rPr lang="en-GB"/>
              <a:pPr/>
              <a:t>13</a:t>
            </a:fld>
            <a:endParaRPr lang="en-GB"/>
          </a:p>
        </p:txBody>
      </p:sp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41863"/>
            <a:ext cx="4981575" cy="4491037"/>
          </a:xfrm>
        </p:spPr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91697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841935"/>
          </a:xfrm>
        </p:spPr>
        <p:txBody>
          <a:bodyPr anchor="b">
            <a:noAutofit/>
          </a:bodyPr>
          <a:lstStyle>
            <a:lvl1pPr algn="ctr">
              <a:defRPr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542400"/>
            <a:ext cx="6858000" cy="715400"/>
          </a:xfrm>
        </p:spPr>
        <p:txBody>
          <a:bodyPr>
            <a:normAutofit/>
          </a:bodyPr>
          <a:lstStyle>
            <a:lvl1pPr marL="0" indent="0" algn="ctr">
              <a:buNone/>
              <a:defRPr sz="1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4BB64-ABE4-4068-8642-55D1C80EB287}" type="datetimeFigureOut">
              <a:rPr lang="en-NZ" smtClean="0"/>
              <a:t>17/02/2015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FA7B8-2169-4BEC-8D02-0E54C81C6090}" type="slidenum">
              <a:rPr lang="en-NZ" smtClean="0"/>
              <a:t>‹#›</a:t>
            </a:fld>
            <a:endParaRPr lang="en-NZ"/>
          </a:p>
        </p:txBody>
      </p:sp>
      <p:pic>
        <p:nvPicPr>
          <p:cNvPr id="7" name="Picture 36" descr="Presentation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0239" y="2167500"/>
            <a:ext cx="6487715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30"/>
          <p:cNvSpPr>
            <a:spLocks noChangeArrowheads="1"/>
          </p:cNvSpPr>
          <p:nvPr userDrawn="1"/>
        </p:nvSpPr>
        <p:spPr bwMode="auto">
          <a:xfrm flipH="1">
            <a:off x="1280230" y="2094475"/>
            <a:ext cx="1728788" cy="2447925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gamma/>
                  <a:tint val="0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NZ" sz="1350">
              <a:latin typeface="Arial" pitchFamily="34" charset="0"/>
              <a:cs typeface="+mn-cs"/>
            </a:endParaRPr>
          </a:p>
        </p:txBody>
      </p:sp>
      <p:pic>
        <p:nvPicPr>
          <p:cNvPr id="9" name="Picture 38" descr="BME Logo"/>
          <p:cNvPicPr>
            <a:picLocks noChangeArrowheads="1"/>
          </p:cNvPicPr>
          <p:nvPr userDrawn="1"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550" y="5877232"/>
            <a:ext cx="1822916" cy="778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logo"/>
          <p:cNvPicPr>
            <a:picLocks noChangeAspect="1" noChangeArrowheads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4078" y="5705885"/>
            <a:ext cx="1399922" cy="1120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899" y="5704286"/>
            <a:ext cx="1544567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146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2871"/>
            <a:ext cx="7886700" cy="817674"/>
          </a:xfrm>
        </p:spPr>
        <p:txBody>
          <a:bodyPr>
            <a:normAutofit/>
          </a:bodyPr>
          <a:lstStyle>
            <a:lvl1pPr>
              <a:defRPr sz="2800" b="1" i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281291"/>
            <a:ext cx="8183577" cy="4895672"/>
          </a:xfrm>
        </p:spPr>
        <p:txBody>
          <a:bodyPr>
            <a:norm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4BB64-ABE4-4068-8642-55D1C80EB287}" type="datetimeFigureOut">
              <a:rPr lang="en-NZ" smtClean="0"/>
              <a:t>17/02/2015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FA7B8-2169-4BEC-8D02-0E54C81C6090}" type="slidenum">
              <a:rPr lang="en-NZ" smtClean="0"/>
              <a:t>‹#›</a:t>
            </a:fld>
            <a:endParaRPr lang="en-NZ"/>
          </a:p>
        </p:txBody>
      </p:sp>
      <p:pic>
        <p:nvPicPr>
          <p:cNvPr id="7" name="Picture 38" descr="BME Logo"/>
          <p:cNvPicPr>
            <a:picLocks noChangeArrowheads="1"/>
          </p:cNvPicPr>
          <p:nvPr userDrawn="1"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383" y="6237484"/>
            <a:ext cx="1715510" cy="602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logo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218" y="5"/>
            <a:ext cx="1035781" cy="1003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cture1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>
          <a:xfrm>
            <a:off x="1" y="937289"/>
            <a:ext cx="9143999" cy="225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2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4BB64-ABE4-4068-8642-55D1C80EB287}" type="datetimeFigureOut">
              <a:rPr lang="en-NZ" smtClean="0"/>
              <a:t>17/02/2015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FA7B8-2169-4BEC-8D02-0E54C81C609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95791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4BB64-ABE4-4068-8642-55D1C80EB287}" type="datetimeFigureOut">
              <a:rPr lang="en-NZ" smtClean="0"/>
              <a:t>17/02/2015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FA7B8-2169-4BEC-8D02-0E54C81C609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25553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4BB64-ABE4-4068-8642-55D1C80EB287}" type="datetimeFigureOut">
              <a:rPr lang="en-NZ" smtClean="0"/>
              <a:t>17/02/2015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FA7B8-2169-4BEC-8D02-0E54C81C609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79392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4BB64-ABE4-4068-8642-55D1C80EB287}" type="datetimeFigureOut">
              <a:rPr lang="en-NZ" smtClean="0"/>
              <a:t>17/02/2015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FA7B8-2169-4BEC-8D02-0E54C81C609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00608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4BB64-ABE4-4068-8642-55D1C80EB287}" type="datetimeFigureOut">
              <a:rPr lang="en-NZ" smtClean="0"/>
              <a:t>17/02/2015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FA7B8-2169-4BEC-8D02-0E54C81C609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02032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4BB64-ABE4-4068-8642-55D1C80EB287}" type="datetimeFigureOut">
              <a:rPr lang="en-NZ" smtClean="0"/>
              <a:t>17/02/2015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FA7B8-2169-4BEC-8D02-0E54C81C609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05493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4BB64-ABE4-4068-8642-55D1C80EB287}" type="datetimeFigureOut">
              <a:rPr lang="en-NZ" smtClean="0"/>
              <a:t>17/02/2015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FA7B8-2169-4BEC-8D02-0E54C81C609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30325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4BB64-ABE4-4068-8642-55D1C80EB287}" type="datetimeFigureOut">
              <a:rPr lang="en-NZ" smtClean="0"/>
              <a:t>17/02/2015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FA7B8-2169-4BEC-8D02-0E54C81C609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1812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4BB64-ABE4-4068-8642-55D1C80EB287}" type="datetimeFigureOut">
              <a:rPr lang="en-NZ" smtClean="0"/>
              <a:t>17/02/2015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FA7B8-2169-4BEC-8D02-0E54C81C609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20165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04BB64-ABE4-4068-8642-55D1C80EB287}" type="datetimeFigureOut">
              <a:rPr lang="en-NZ" smtClean="0"/>
              <a:t>17/02/2015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2FA7B8-2169-4BEC-8D02-0E54C81C609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76911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8.jpeg"/><Relationship Id="rId7" Type="http://schemas.openxmlformats.org/officeDocument/2006/relationships/image" Target="../media/image1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emf"/><Relationship Id="rId4" Type="http://schemas.openxmlformats.org/officeDocument/2006/relationships/image" Target="../media/image9.jpeg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8.jpeg"/><Relationship Id="rId7" Type="http://schemas.openxmlformats.org/officeDocument/2006/relationships/image" Target="../media/image1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emf"/><Relationship Id="rId4" Type="http://schemas.openxmlformats.org/officeDocument/2006/relationships/image" Target="../media/image9.jpeg"/><Relationship Id="rId9" Type="http://schemas.openxmlformats.org/officeDocument/2006/relationships/image" Target="../media/image18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9.jpeg"/><Relationship Id="rId7" Type="http://schemas.openxmlformats.org/officeDocument/2006/relationships/image" Target="../media/image17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3.png"/><Relationship Id="rId4" Type="http://schemas.openxmlformats.org/officeDocument/2006/relationships/image" Target="../media/image14.emf"/><Relationship Id="rId9" Type="http://schemas.openxmlformats.org/officeDocument/2006/relationships/image" Target="../media/image22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8449" y="1128304"/>
            <a:ext cx="8407102" cy="72346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Semi-automated </a:t>
            </a:r>
            <a:r>
              <a:rPr lang="en-US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BG control: Currently available </a:t>
            </a:r>
            <a:r>
              <a:rPr lang="en-US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technologies</a:t>
            </a:r>
            <a:endParaRPr lang="en-N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641010"/>
            <a:ext cx="6858000" cy="1138687"/>
          </a:xfrm>
        </p:spPr>
        <p:txBody>
          <a:bodyPr>
            <a:normAutofit lnSpcReduction="10000"/>
          </a:bodyPr>
          <a:lstStyle/>
          <a:p>
            <a:r>
              <a:rPr lang="en-N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It’s not what you do, it’s how you do it!</a:t>
            </a:r>
            <a:endParaRPr lang="en-NZ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N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NZ" dirty="0" smtClean="0">
                <a:latin typeface="Arial" panose="020B0604020202020204" pitchFamily="34" charset="0"/>
                <a:cs typeface="Arial" panose="020B0604020202020204" pitchFamily="34" charset="0"/>
              </a:rPr>
              <a:t>Geoff Chase (w/ the support of a cast of 1000s)</a:t>
            </a:r>
          </a:p>
        </p:txBody>
      </p:sp>
    </p:spTree>
    <p:extLst>
      <p:ext uri="{BB962C8B-B14F-4D97-AF65-F5344CB8AC3E}">
        <p14:creationId xmlns:p14="http://schemas.microsoft.com/office/powerpoint/2010/main" val="971325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Shots across the bow</a:t>
            </a:r>
            <a:r>
              <a:rPr lang="en-NZ" dirty="0" smtClean="0"/>
              <a:t> </a:t>
            </a:r>
            <a:r>
              <a:rPr lang="en-NZ" dirty="0" smtClean="0"/>
              <a:t>…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281291"/>
            <a:ext cx="8183577" cy="5015992"/>
          </a:xfrm>
        </p:spPr>
        <p:txBody>
          <a:bodyPr>
            <a:normAutofit fontScale="92500" lnSpcReduction="10000"/>
          </a:bodyPr>
          <a:lstStyle/>
          <a:p>
            <a:r>
              <a:rPr lang="en-NZ" dirty="0" smtClean="0"/>
              <a:t>The following topic is contentious, personalised and subject to immense variability in use, misuse and preference</a:t>
            </a:r>
          </a:p>
          <a:p>
            <a:pPr lvl="1"/>
            <a:endParaRPr lang="en-NZ" dirty="0"/>
          </a:p>
          <a:p>
            <a:r>
              <a:rPr lang="en-NZ" dirty="0" smtClean="0"/>
              <a:t>Glycemic control has a strong physiological story, but a weak clinical outcome story</a:t>
            </a:r>
            <a:endParaRPr lang="en-NZ" dirty="0" smtClean="0"/>
          </a:p>
          <a:p>
            <a:pPr lvl="1"/>
            <a:r>
              <a:rPr lang="en-NZ" dirty="0" smtClean="0"/>
              <a:t>Lots of promise, very little delivery</a:t>
            </a:r>
            <a:endParaRPr lang="en-NZ" dirty="0" smtClean="0"/>
          </a:p>
          <a:p>
            <a:pPr lvl="1"/>
            <a:endParaRPr lang="en-NZ" dirty="0"/>
          </a:p>
          <a:p>
            <a:r>
              <a:rPr lang="en-NZ" dirty="0" smtClean="0"/>
              <a:t>Automation has improved productivity, efficacy and quality in a wide range of fields delivering products and services… except medicine, and particularly excluding intensive care medicine</a:t>
            </a:r>
            <a:endParaRPr lang="en-NZ" dirty="0" smtClean="0"/>
          </a:p>
          <a:p>
            <a:pPr lvl="1"/>
            <a:r>
              <a:rPr lang="en-NZ" dirty="0" smtClean="0"/>
              <a:t>Yet, medicine could (economically) really use these things</a:t>
            </a:r>
          </a:p>
          <a:p>
            <a:pPr lvl="1"/>
            <a:r>
              <a:rPr lang="en-NZ" dirty="0" smtClean="0"/>
              <a:t>Some feel that automation of key therapies will lead to forgetting how to do them, but is this worse than not having time to do what you remember?</a:t>
            </a:r>
          </a:p>
          <a:p>
            <a:pPr lvl="1"/>
            <a:r>
              <a:rPr lang="en-NZ" dirty="0" smtClean="0"/>
              <a:t>In contrast, pilots seem to remember how to fly the plane even though they use auto-pilot for a great deal of time </a:t>
            </a:r>
            <a:r>
              <a:rPr lang="en-NZ" dirty="0" smtClean="0">
                <a:sym typeface="Wingdings" panose="05000000000000000000" pitchFamily="2" charset="2"/>
              </a:rPr>
              <a:t> Automating the middle 90%</a:t>
            </a:r>
            <a:endParaRPr lang="en-NZ" dirty="0" smtClean="0"/>
          </a:p>
          <a:p>
            <a:pPr lvl="1"/>
            <a:endParaRPr lang="en-NZ" dirty="0"/>
          </a:p>
          <a:p>
            <a:r>
              <a:rPr lang="en-NZ" dirty="0" smtClean="0"/>
              <a:t>Equally, medicine has protocolised</a:t>
            </a:r>
            <a:r>
              <a:rPr lang="en-NZ" dirty="0"/>
              <a:t> </a:t>
            </a:r>
            <a:r>
              <a:rPr lang="en-NZ" dirty="0" smtClean="0"/>
              <a:t>care, another phrase for “one size fits all</a:t>
            </a:r>
          </a:p>
          <a:p>
            <a:pPr lvl="1"/>
            <a:r>
              <a:rPr lang="en-NZ" dirty="0" smtClean="0"/>
              <a:t>Impersonalised care?</a:t>
            </a:r>
          </a:p>
          <a:p>
            <a:pPr lvl="1"/>
            <a:r>
              <a:rPr lang="en-NZ" dirty="0" smtClean="0"/>
              <a:t>The latest trend is personalised care, which also sounds like more work, rather than less.</a:t>
            </a:r>
          </a:p>
        </p:txBody>
      </p:sp>
    </p:spTree>
    <p:extLst>
      <p:ext uri="{BB962C8B-B14F-4D97-AF65-F5344CB8AC3E}">
        <p14:creationId xmlns:p14="http://schemas.microsoft.com/office/powerpoint/2010/main" val="3419604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A bold statement or three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NZ" dirty="0" smtClean="0"/>
              <a:t>All the technology in an intensive care unit, or all that is used regularly, was there 25-30 years ago</a:t>
            </a:r>
          </a:p>
          <a:p>
            <a:pPr lvl="1"/>
            <a:r>
              <a:rPr lang="en-NZ" dirty="0" smtClean="0"/>
              <a:t>There are clear improvements, but nothing new</a:t>
            </a:r>
          </a:p>
          <a:p>
            <a:pPr lvl="1"/>
            <a:r>
              <a:rPr lang="en-NZ" dirty="0" smtClean="0"/>
              <a:t>Many are computerised to store data or present it on nice screens, or analyse it in one or another fashion</a:t>
            </a:r>
          </a:p>
          <a:p>
            <a:pPr lvl="1"/>
            <a:r>
              <a:rPr lang="en-NZ" dirty="0" smtClean="0"/>
              <a:t>However, the primary interaction I have observed between doctor and advancing technology (around doing the same thing) is ignoring it.</a:t>
            </a:r>
            <a:endParaRPr lang="en-NZ" dirty="0"/>
          </a:p>
          <a:p>
            <a:pPr lvl="1"/>
            <a:endParaRPr lang="en-NZ" dirty="0" smtClean="0"/>
          </a:p>
          <a:p>
            <a:r>
              <a:rPr lang="en-NZ" dirty="0" smtClean="0"/>
              <a:t>Thus, it seems clear that the technology available is not being used to full advantage</a:t>
            </a:r>
          </a:p>
          <a:p>
            <a:pPr lvl="1"/>
            <a:r>
              <a:rPr lang="en-NZ" dirty="0" smtClean="0"/>
              <a:t>Or is it? Is this the best we can do?</a:t>
            </a:r>
          </a:p>
          <a:p>
            <a:pPr lvl="1"/>
            <a:endParaRPr lang="en-NZ" dirty="0" smtClean="0"/>
          </a:p>
          <a:p>
            <a:r>
              <a:rPr lang="en-NZ" dirty="0" smtClean="0"/>
              <a:t>One could postulate that if technology was used to its fullest then there would be new needs arising, and thus demands, for new technology and capabilities in monitoring or delivery</a:t>
            </a:r>
            <a:endParaRPr lang="en-NZ" dirty="0"/>
          </a:p>
          <a:p>
            <a:pPr lvl="1"/>
            <a:endParaRPr lang="en-NZ" dirty="0" smtClean="0"/>
          </a:p>
          <a:p>
            <a:r>
              <a:rPr lang="en-NZ" dirty="0" smtClean="0"/>
              <a:t>It’s not the technology but how we use it?</a:t>
            </a:r>
            <a:endParaRPr lang="en-NZ" dirty="0" smtClean="0"/>
          </a:p>
        </p:txBody>
      </p:sp>
    </p:spTree>
    <p:extLst>
      <p:ext uri="{BB962C8B-B14F-4D97-AF65-F5344CB8AC3E}">
        <p14:creationId xmlns:p14="http://schemas.microsoft.com/office/powerpoint/2010/main" val="569502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vision of the future?</a:t>
            </a: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2941695" y="6354793"/>
            <a:ext cx="6047030" cy="270294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1400" dirty="0" smtClean="0"/>
              <a:t>Pay no attention to the man with the computer! … Just the computer… </a:t>
            </a:r>
          </a:p>
        </p:txBody>
      </p:sp>
      <p:pic>
        <p:nvPicPr>
          <p:cNvPr id="18435" name="圖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973999"/>
            <a:ext cx="9144000" cy="494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710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The current “</a:t>
            </a:r>
            <a:r>
              <a:rPr lang="en-NZ" dirty="0" err="1" smtClean="0"/>
              <a:t>unpersonalised</a:t>
            </a:r>
            <a:r>
              <a:rPr lang="en-NZ" dirty="0" smtClean="0"/>
              <a:t>” loop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0075" y="6151198"/>
            <a:ext cx="4752045" cy="589591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r>
              <a:rPr lang="en-NZ" sz="1400" b="1" dirty="0" smtClean="0"/>
              <a:t>The gear remains the same</a:t>
            </a:r>
          </a:p>
          <a:p>
            <a:r>
              <a:rPr lang="en-NZ" sz="1400" b="1" dirty="0" smtClean="0"/>
              <a:t>Implication is that it is the protocol that is lacking</a:t>
            </a:r>
            <a:endParaRPr lang="en-NZ" sz="1400" b="1" dirty="0"/>
          </a:p>
        </p:txBody>
      </p:sp>
      <p:sp>
        <p:nvSpPr>
          <p:cNvPr id="7" name="Right Arrow 6"/>
          <p:cNvSpPr/>
          <p:nvPr/>
        </p:nvSpPr>
        <p:spPr>
          <a:xfrm>
            <a:off x="3571755" y="6260525"/>
            <a:ext cx="577970" cy="37093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8" name="Picture 6" descr="nur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89388" y="4038236"/>
            <a:ext cx="1268412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val 3"/>
          <p:cNvSpPr>
            <a:spLocks noChangeArrowheads="1"/>
          </p:cNvSpPr>
          <p:nvPr/>
        </p:nvSpPr>
        <p:spPr bwMode="auto">
          <a:xfrm>
            <a:off x="906463" y="1717311"/>
            <a:ext cx="5867400" cy="3429000"/>
          </a:xfrm>
          <a:prstGeom prst="ellipse">
            <a:avLst/>
          </a:prstGeom>
          <a:noFill/>
          <a:ln w="63500">
            <a:solidFill>
              <a:srgbClr val="19688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NZ">
              <a:latin typeface="Calibri" pitchFamily="34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457200" y="2457086"/>
            <a:ext cx="2057400" cy="1905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NZ">
              <a:latin typeface="Calibri" pitchFamily="34" charset="0"/>
            </a:endParaRPr>
          </a:p>
        </p:txBody>
      </p:sp>
      <p:pic>
        <p:nvPicPr>
          <p:cNvPr id="11" name="Picture 6" descr="nur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95400" y="1314086"/>
            <a:ext cx="1944688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 descr="ICU patient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8038" y="3674699"/>
            <a:ext cx="2443162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" descr="graseby3300e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9725" y="4647836"/>
            <a:ext cx="1511300" cy="90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4595813" y="5401899"/>
            <a:ext cx="27352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NZ" sz="1400" b="1"/>
              <a:t>Standard infuser equipment adjusted by nurses</a:t>
            </a:r>
            <a:endParaRPr lang="en-AU" sz="1400" b="1"/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981075" y="5497149"/>
            <a:ext cx="2286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NZ" sz="1400" b="1"/>
              <a:t>Patient management</a:t>
            </a:r>
            <a:endParaRPr lang="en-AU" sz="1400" b="1"/>
          </a:p>
        </p:txBody>
      </p:sp>
      <p:sp>
        <p:nvSpPr>
          <p:cNvPr id="17" name="AutoShape 18"/>
          <p:cNvSpPr>
            <a:spLocks noChangeArrowheads="1"/>
          </p:cNvSpPr>
          <p:nvPr/>
        </p:nvSpPr>
        <p:spPr bwMode="auto">
          <a:xfrm rot="17227222">
            <a:off x="3114675" y="4947874"/>
            <a:ext cx="304800" cy="304800"/>
          </a:xfrm>
          <a:prstGeom prst="flowChartExtract">
            <a:avLst/>
          </a:prstGeom>
          <a:solidFill>
            <a:srgbClr val="1968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NZ">
              <a:latin typeface="Calibri" pitchFamily="34" charset="0"/>
            </a:endParaRPr>
          </a:p>
        </p:txBody>
      </p:sp>
      <p:sp>
        <p:nvSpPr>
          <p:cNvPr id="18" name="AutoShape 19"/>
          <p:cNvSpPr>
            <a:spLocks noChangeArrowheads="1"/>
          </p:cNvSpPr>
          <p:nvPr/>
        </p:nvSpPr>
        <p:spPr bwMode="auto">
          <a:xfrm rot="14785781">
            <a:off x="5478463" y="4638311"/>
            <a:ext cx="304800" cy="304800"/>
          </a:xfrm>
          <a:prstGeom prst="flowChartExtract">
            <a:avLst/>
          </a:prstGeom>
          <a:solidFill>
            <a:srgbClr val="1968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NZ">
              <a:latin typeface="Calibri" pitchFamily="34" charset="0"/>
            </a:endParaRPr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4572000" y="1237886"/>
            <a:ext cx="3962400" cy="2592388"/>
          </a:xfrm>
          <a:prstGeom prst="rect">
            <a:avLst/>
          </a:prstGeom>
          <a:solidFill>
            <a:schemeClr val="bg1"/>
          </a:solidFill>
          <a:ln w="28575" algn="ctr">
            <a:solidFill>
              <a:srgbClr val="000000"/>
            </a:solidFill>
            <a:prstDash val="lgDash"/>
            <a:miter lim="800000"/>
            <a:headEnd/>
            <a:tailEnd/>
          </a:ln>
        </p:spPr>
        <p:txBody>
          <a:bodyPr wrap="none" anchor="ctr"/>
          <a:lstStyle/>
          <a:p>
            <a:endParaRPr lang="en-NZ" dirty="0">
              <a:latin typeface="Calibri" pitchFamily="34" charset="0"/>
            </a:endParaRPr>
          </a:p>
        </p:txBody>
      </p:sp>
      <p:sp>
        <p:nvSpPr>
          <p:cNvPr id="26" name="AutoShape 17"/>
          <p:cNvSpPr>
            <a:spLocks noChangeArrowheads="1"/>
          </p:cNvSpPr>
          <p:nvPr/>
        </p:nvSpPr>
        <p:spPr bwMode="auto">
          <a:xfrm rot="5400000">
            <a:off x="4376738" y="1590311"/>
            <a:ext cx="304800" cy="304800"/>
          </a:xfrm>
          <a:prstGeom prst="flowChartExtract">
            <a:avLst/>
          </a:prstGeom>
          <a:solidFill>
            <a:srgbClr val="1968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NZ">
              <a:latin typeface="Calibri" pitchFamily="34" charset="0"/>
            </a:endParaRPr>
          </a:p>
        </p:txBody>
      </p:sp>
      <p:sp>
        <p:nvSpPr>
          <p:cNvPr id="27" name="Text Box 12"/>
          <p:cNvSpPr txBox="1">
            <a:spLocks noChangeArrowheads="1"/>
          </p:cNvSpPr>
          <p:nvPr/>
        </p:nvSpPr>
        <p:spPr bwMode="auto">
          <a:xfrm>
            <a:off x="4611688" y="1266461"/>
            <a:ext cx="23764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NZ" sz="1400" b="1" dirty="0" smtClean="0"/>
              <a:t>Current Protocols</a:t>
            </a:r>
            <a:endParaRPr lang="en-AU" sz="1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905375" y="1640396"/>
            <a:ext cx="3324949" cy="203132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NZ" b="1" i="1" dirty="0">
                <a:latin typeface="Calibri" pitchFamily="34" charset="0"/>
              </a:rPr>
              <a:t>Sliding Scales</a:t>
            </a:r>
          </a:p>
          <a:p>
            <a:r>
              <a:rPr lang="en-NZ" b="1" i="1" dirty="0">
                <a:latin typeface="Calibri" pitchFamily="34" charset="0"/>
              </a:rPr>
              <a:t>	Web-based</a:t>
            </a:r>
          </a:p>
          <a:p>
            <a:r>
              <a:rPr lang="en-NZ" b="1" i="1" dirty="0">
                <a:latin typeface="Calibri" pitchFamily="34" charset="0"/>
              </a:rPr>
              <a:t>		GIK or </a:t>
            </a:r>
            <a:r>
              <a:rPr lang="en-NZ" b="1" i="1" dirty="0" smtClean="0">
                <a:latin typeface="Calibri" pitchFamily="34" charset="0"/>
              </a:rPr>
              <a:t>similar</a:t>
            </a:r>
          </a:p>
          <a:p>
            <a:endParaRPr lang="en-NZ" b="1" i="1" dirty="0">
              <a:latin typeface="Calibri" pitchFamily="34" charset="0"/>
            </a:endParaRPr>
          </a:p>
          <a:p>
            <a:r>
              <a:rPr lang="en-NZ" b="1" i="1" dirty="0" smtClean="0">
                <a:latin typeface="Calibri" pitchFamily="34" charset="0"/>
              </a:rPr>
              <a:t>Some forms of PID and similar</a:t>
            </a:r>
            <a:endParaRPr lang="en-NZ" b="1" i="1" dirty="0">
              <a:latin typeface="Calibri" pitchFamily="34" charset="0"/>
            </a:endParaRPr>
          </a:p>
          <a:p>
            <a:endParaRPr lang="en-NZ" b="1" i="1" dirty="0">
              <a:latin typeface="Calibri" pitchFamily="34" charset="0"/>
            </a:endParaRPr>
          </a:p>
          <a:p>
            <a:r>
              <a:rPr lang="en-NZ" b="1" i="1" dirty="0">
                <a:latin typeface="Calibri" pitchFamily="34" charset="0"/>
              </a:rPr>
              <a:t>All typically one size fits </a:t>
            </a:r>
            <a:r>
              <a:rPr lang="en-NZ" b="1" i="1" dirty="0" smtClean="0">
                <a:latin typeface="Calibri" pitchFamily="34" charset="0"/>
              </a:rPr>
              <a:t>all</a:t>
            </a:r>
            <a:endParaRPr lang="en-NZ" b="1" i="1" dirty="0">
              <a:latin typeface="Calibri" pitchFamily="34" charset="0"/>
            </a:endParaRPr>
          </a:p>
        </p:txBody>
      </p:sp>
      <p:sp>
        <p:nvSpPr>
          <p:cNvPr id="35" name="Text Box 16"/>
          <p:cNvSpPr txBox="1">
            <a:spLocks noChangeArrowheads="1"/>
          </p:cNvSpPr>
          <p:nvPr/>
        </p:nvSpPr>
        <p:spPr bwMode="auto">
          <a:xfrm>
            <a:off x="317500" y="1793003"/>
            <a:ext cx="1676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NZ" sz="1400" b="1" dirty="0"/>
              <a:t>Measured data</a:t>
            </a:r>
            <a:endParaRPr lang="en-AU" sz="1400" b="1" dirty="0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644" y="2464081"/>
            <a:ext cx="471435" cy="95885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795" y="2544494"/>
            <a:ext cx="522187" cy="917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49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Some details for / against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smtClean="0">
                <a:solidFill>
                  <a:srgbClr val="00B050"/>
                </a:solidFill>
              </a:rPr>
              <a:t>Many clinical protocols are ad-hoc but easily implemented</a:t>
            </a:r>
          </a:p>
          <a:p>
            <a:r>
              <a:rPr lang="en-NZ" dirty="0" smtClean="0">
                <a:solidFill>
                  <a:srgbClr val="00B050"/>
                </a:solidFill>
              </a:rPr>
              <a:t>Simpler schemes on web based computers or otherwise can offer the same functionality as well as some control types (</a:t>
            </a:r>
            <a:r>
              <a:rPr lang="en-NZ" dirty="0" err="1" smtClean="0">
                <a:solidFill>
                  <a:srgbClr val="00B050"/>
                </a:solidFill>
              </a:rPr>
              <a:t>eg</a:t>
            </a:r>
            <a:r>
              <a:rPr lang="en-NZ" dirty="0" smtClean="0">
                <a:solidFill>
                  <a:srgbClr val="00B050"/>
                </a:solidFill>
              </a:rPr>
              <a:t> PID)</a:t>
            </a:r>
          </a:p>
          <a:p>
            <a:pPr lvl="1"/>
            <a:r>
              <a:rPr lang="en-NZ" dirty="0" smtClean="0">
                <a:solidFill>
                  <a:srgbClr val="00B050"/>
                </a:solidFill>
              </a:rPr>
              <a:t>Difference is use of prior data stored (maybe)</a:t>
            </a:r>
          </a:p>
          <a:p>
            <a:r>
              <a:rPr lang="en-NZ" dirty="0" smtClean="0">
                <a:solidFill>
                  <a:srgbClr val="00B050"/>
                </a:solidFill>
              </a:rPr>
              <a:t>Often offer desired workload (4 hour plus measurement intervals)</a:t>
            </a:r>
          </a:p>
          <a:p>
            <a:pPr lvl="1"/>
            <a:r>
              <a:rPr lang="en-NZ" dirty="0" smtClean="0">
                <a:solidFill>
                  <a:srgbClr val="00B050"/>
                </a:solidFill>
              </a:rPr>
              <a:t>For fear of non-compliance – a recent study we did found over 50% non-compliance in some major studies/protocols – despite the danger of some situations (</a:t>
            </a:r>
            <a:r>
              <a:rPr lang="en-NZ" dirty="0" err="1" smtClean="0">
                <a:solidFill>
                  <a:srgbClr val="00B050"/>
                </a:solidFill>
              </a:rPr>
              <a:t>eg</a:t>
            </a:r>
            <a:r>
              <a:rPr lang="en-NZ" dirty="0" smtClean="0">
                <a:solidFill>
                  <a:srgbClr val="00B050"/>
                </a:solidFill>
              </a:rPr>
              <a:t> in or near hypoglycemia)</a:t>
            </a:r>
          </a:p>
          <a:p>
            <a:pPr lvl="1"/>
            <a:endParaRPr lang="en-NZ" dirty="0"/>
          </a:p>
          <a:p>
            <a:endParaRPr lang="en-NZ" dirty="0" smtClean="0"/>
          </a:p>
          <a:p>
            <a:r>
              <a:rPr lang="en-NZ" dirty="0" smtClean="0">
                <a:solidFill>
                  <a:srgbClr val="FF0000"/>
                </a:solidFill>
              </a:rPr>
              <a:t>Many ad-hoc protocols are good at raising insulin to combat insulin resistance but not so good at remembering to turn it down until it is in the band or beyond</a:t>
            </a:r>
          </a:p>
          <a:p>
            <a:r>
              <a:rPr lang="en-NZ" dirty="0" smtClean="0">
                <a:solidFill>
                  <a:srgbClr val="FF0000"/>
                </a:solidFill>
              </a:rPr>
              <a:t>PID and similar can be adjusted in response to the patient response, but this is often less specific or precise (i.e. not patient specific)</a:t>
            </a:r>
          </a:p>
          <a:p>
            <a:r>
              <a:rPr lang="en-NZ" dirty="0" smtClean="0">
                <a:solidFill>
                  <a:srgbClr val="FF0000"/>
                </a:solidFill>
              </a:rPr>
              <a:t>Reactive and not predictive</a:t>
            </a:r>
            <a:endParaRPr lang="en-NZ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197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Just a little question to create debate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smtClean="0"/>
              <a:t>If a </a:t>
            </a:r>
            <a:r>
              <a:rPr lang="en-NZ" dirty="0" err="1" smtClean="0"/>
              <a:t>hypoglycemic</a:t>
            </a:r>
            <a:r>
              <a:rPr lang="en-NZ" dirty="0" smtClean="0"/>
              <a:t> event occurs during a long measurement interval…</a:t>
            </a:r>
          </a:p>
          <a:p>
            <a:endParaRPr lang="en-NZ" dirty="0"/>
          </a:p>
          <a:p>
            <a:endParaRPr lang="en-NZ" dirty="0" smtClean="0"/>
          </a:p>
          <a:p>
            <a:endParaRPr lang="en-NZ" dirty="0"/>
          </a:p>
          <a:p>
            <a:endParaRPr lang="en-NZ" dirty="0" smtClean="0"/>
          </a:p>
          <a:p>
            <a:endParaRPr lang="en-NZ" dirty="0"/>
          </a:p>
          <a:p>
            <a:endParaRPr lang="en-NZ" dirty="0" smtClean="0"/>
          </a:p>
          <a:p>
            <a:endParaRPr lang="en-NZ" dirty="0"/>
          </a:p>
          <a:p>
            <a:endParaRPr lang="en-NZ" dirty="0" smtClean="0"/>
          </a:p>
          <a:p>
            <a:r>
              <a:rPr lang="en-NZ" dirty="0" smtClean="0"/>
              <a:t>Does it affect mortality?</a:t>
            </a:r>
            <a:endParaRPr lang="en-NZ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49" y="1833113"/>
            <a:ext cx="3467729" cy="25974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b="8133"/>
          <a:stretch/>
        </p:blipFill>
        <p:spPr>
          <a:xfrm>
            <a:off x="4571999" y="2178169"/>
            <a:ext cx="3685609" cy="203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595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Automation and Glucose Control (GC)</a:t>
            </a:r>
            <a:endParaRPr lang="en-NZ" dirty="0"/>
          </a:p>
        </p:txBody>
      </p:sp>
      <p:pic>
        <p:nvPicPr>
          <p:cNvPr id="8" name="Picture 6" descr="nur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89388" y="4038236"/>
            <a:ext cx="1268412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val 3"/>
          <p:cNvSpPr>
            <a:spLocks noChangeArrowheads="1"/>
          </p:cNvSpPr>
          <p:nvPr/>
        </p:nvSpPr>
        <p:spPr bwMode="auto">
          <a:xfrm>
            <a:off x="906463" y="1717311"/>
            <a:ext cx="5867400" cy="3429000"/>
          </a:xfrm>
          <a:prstGeom prst="ellipse">
            <a:avLst/>
          </a:prstGeom>
          <a:noFill/>
          <a:ln w="63500">
            <a:solidFill>
              <a:srgbClr val="19688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NZ">
              <a:latin typeface="Calibri" pitchFamily="34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457200" y="2457086"/>
            <a:ext cx="2057400" cy="1905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NZ">
              <a:latin typeface="Calibri" pitchFamily="34" charset="0"/>
            </a:endParaRPr>
          </a:p>
        </p:txBody>
      </p:sp>
      <p:pic>
        <p:nvPicPr>
          <p:cNvPr id="11" name="Picture 6" descr="nur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95400" y="1314086"/>
            <a:ext cx="1944688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 descr="ICU patient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8038" y="3674699"/>
            <a:ext cx="2443162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" descr="graseby3300e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9725" y="4647836"/>
            <a:ext cx="1511300" cy="90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4595813" y="5401899"/>
            <a:ext cx="27352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NZ" sz="1400" b="1"/>
              <a:t>Standard infuser equipment adjusted by nurses</a:t>
            </a:r>
            <a:endParaRPr lang="en-AU" sz="1400" b="1"/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981075" y="5497149"/>
            <a:ext cx="2286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NZ" sz="1400" b="1"/>
              <a:t>Patient management</a:t>
            </a:r>
            <a:endParaRPr lang="en-AU" sz="1400" b="1"/>
          </a:p>
        </p:txBody>
      </p:sp>
      <p:sp>
        <p:nvSpPr>
          <p:cNvPr id="17" name="AutoShape 18"/>
          <p:cNvSpPr>
            <a:spLocks noChangeArrowheads="1"/>
          </p:cNvSpPr>
          <p:nvPr/>
        </p:nvSpPr>
        <p:spPr bwMode="auto">
          <a:xfrm rot="17227222">
            <a:off x="3114675" y="4947874"/>
            <a:ext cx="304800" cy="304800"/>
          </a:xfrm>
          <a:prstGeom prst="flowChartExtract">
            <a:avLst/>
          </a:prstGeom>
          <a:solidFill>
            <a:srgbClr val="1968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NZ">
              <a:latin typeface="Calibri" pitchFamily="34" charset="0"/>
            </a:endParaRPr>
          </a:p>
        </p:txBody>
      </p:sp>
      <p:sp>
        <p:nvSpPr>
          <p:cNvPr id="18" name="AutoShape 19"/>
          <p:cNvSpPr>
            <a:spLocks noChangeArrowheads="1"/>
          </p:cNvSpPr>
          <p:nvPr/>
        </p:nvSpPr>
        <p:spPr bwMode="auto">
          <a:xfrm rot="14785781">
            <a:off x="5478463" y="4638311"/>
            <a:ext cx="304800" cy="304800"/>
          </a:xfrm>
          <a:prstGeom prst="flowChartExtract">
            <a:avLst/>
          </a:prstGeom>
          <a:solidFill>
            <a:srgbClr val="1968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NZ">
              <a:latin typeface="Calibri" pitchFamily="34" charset="0"/>
            </a:endParaRPr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4572000" y="1237886"/>
            <a:ext cx="3962400" cy="2592388"/>
          </a:xfrm>
          <a:prstGeom prst="rect">
            <a:avLst/>
          </a:prstGeom>
          <a:solidFill>
            <a:schemeClr val="bg1"/>
          </a:solidFill>
          <a:ln w="28575" algn="ctr">
            <a:solidFill>
              <a:srgbClr val="000000"/>
            </a:solidFill>
            <a:prstDash val="lgDash"/>
            <a:miter lim="800000"/>
            <a:headEnd/>
            <a:tailEnd/>
          </a:ln>
        </p:spPr>
        <p:txBody>
          <a:bodyPr wrap="none" anchor="ctr"/>
          <a:lstStyle/>
          <a:p>
            <a:endParaRPr lang="en-NZ">
              <a:latin typeface="Calibri" pitchFamily="34" charset="0"/>
            </a:endParaRPr>
          </a:p>
        </p:txBody>
      </p:sp>
      <p:sp>
        <p:nvSpPr>
          <p:cNvPr id="26" name="AutoShape 17"/>
          <p:cNvSpPr>
            <a:spLocks noChangeArrowheads="1"/>
          </p:cNvSpPr>
          <p:nvPr/>
        </p:nvSpPr>
        <p:spPr bwMode="auto">
          <a:xfrm rot="5400000">
            <a:off x="4376738" y="1590311"/>
            <a:ext cx="304800" cy="304800"/>
          </a:xfrm>
          <a:prstGeom prst="flowChartExtract">
            <a:avLst/>
          </a:prstGeom>
          <a:solidFill>
            <a:srgbClr val="1968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NZ">
              <a:latin typeface="Calibri" pitchFamily="34" charset="0"/>
            </a:endParaRPr>
          </a:p>
        </p:txBody>
      </p:sp>
      <p:sp>
        <p:nvSpPr>
          <p:cNvPr id="27" name="Text Box 12"/>
          <p:cNvSpPr txBox="1">
            <a:spLocks noChangeArrowheads="1"/>
          </p:cNvSpPr>
          <p:nvPr/>
        </p:nvSpPr>
        <p:spPr bwMode="auto">
          <a:xfrm>
            <a:off x="4611688" y="1266461"/>
            <a:ext cx="23764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NZ" sz="1400" b="1"/>
              <a:t>Decision Support System</a:t>
            </a:r>
            <a:endParaRPr lang="en-AU" sz="1400" b="1"/>
          </a:p>
        </p:txBody>
      </p:sp>
      <p:grpSp>
        <p:nvGrpSpPr>
          <p:cNvPr id="28" name="Group 25"/>
          <p:cNvGrpSpPr>
            <a:grpSpLocks/>
          </p:cNvGrpSpPr>
          <p:nvPr/>
        </p:nvGrpSpPr>
        <p:grpSpPr bwMode="auto">
          <a:xfrm>
            <a:off x="4824413" y="2977786"/>
            <a:ext cx="2089150" cy="719138"/>
            <a:chOff x="6715051" y="20684182"/>
            <a:chExt cx="6480720" cy="2232248"/>
          </a:xfrm>
        </p:grpSpPr>
        <p:sp>
          <p:nvSpPr>
            <p:cNvPr id="29" name="AutoShape 6830"/>
            <p:cNvSpPr>
              <a:spLocks noChangeArrowheads="1"/>
            </p:cNvSpPr>
            <p:nvPr/>
          </p:nvSpPr>
          <p:spPr bwMode="auto">
            <a:xfrm>
              <a:off x="6715051" y="20684182"/>
              <a:ext cx="6480720" cy="2232248"/>
            </a:xfrm>
            <a:prstGeom prst="roundRect">
              <a:avLst>
                <a:gd name="adj" fmla="val 12333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pic>
          <p:nvPicPr>
            <p:cNvPr id="30" name="Picture 2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3083" y="20972214"/>
              <a:ext cx="5904656" cy="1725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1" name="Picture 2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1538" y="1658574"/>
            <a:ext cx="2232025" cy="160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31"/>
          <p:cNvSpPr/>
          <p:nvPr/>
        </p:nvSpPr>
        <p:spPr>
          <a:xfrm>
            <a:off x="7510463" y="2534874"/>
            <a:ext cx="506412" cy="4714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pic>
        <p:nvPicPr>
          <p:cNvPr id="33" name="Picture 2" descr="C:\scratch\tablet_1_merged.pn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67550" y="2177686"/>
            <a:ext cx="1241425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Text Box 13"/>
          <p:cNvSpPr txBox="1">
            <a:spLocks noChangeArrowheads="1"/>
          </p:cNvSpPr>
          <p:nvPr/>
        </p:nvSpPr>
        <p:spPr bwMode="auto">
          <a:xfrm>
            <a:off x="6711351" y="3600086"/>
            <a:ext cx="2269137" cy="1292662"/>
          </a:xfrm>
          <a:prstGeom prst="rect">
            <a:avLst/>
          </a:prstGeom>
          <a:solidFill>
            <a:srgbClr val="FFFFCC"/>
          </a:solidFill>
          <a:ln w="9525">
            <a:solidFill>
              <a:srgbClr val="383838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NZ" sz="1200" b="1" dirty="0"/>
              <a:t>Identify and utilise </a:t>
            </a:r>
            <a:r>
              <a:rPr lang="en-NZ" sz="1200" b="1" dirty="0" smtClean="0"/>
              <a:t>patient-specific  parameters from measurements of response to care – something that changes with condition</a:t>
            </a:r>
            <a:endParaRPr lang="en-NZ" sz="1200" b="1" dirty="0"/>
          </a:p>
          <a:p>
            <a:pPr algn="ctr">
              <a:spcBef>
                <a:spcPct val="50000"/>
              </a:spcBef>
            </a:pPr>
            <a:r>
              <a:rPr lang="en-NZ" sz="1200" b="1" dirty="0" err="1" smtClean="0"/>
              <a:t>Eg</a:t>
            </a:r>
            <a:r>
              <a:rPr lang="en-NZ" sz="1200" b="1" dirty="0" smtClean="0"/>
              <a:t>: insulin sensitivity</a:t>
            </a:r>
            <a:endParaRPr lang="en-AU" sz="1200" b="1" dirty="0"/>
          </a:p>
        </p:txBody>
      </p:sp>
      <p:sp>
        <p:nvSpPr>
          <p:cNvPr id="35" name="Text Box 16"/>
          <p:cNvSpPr txBox="1">
            <a:spLocks noChangeArrowheads="1"/>
          </p:cNvSpPr>
          <p:nvPr/>
        </p:nvSpPr>
        <p:spPr bwMode="auto">
          <a:xfrm>
            <a:off x="317500" y="1793003"/>
            <a:ext cx="1676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NZ" sz="1400" b="1" dirty="0"/>
              <a:t>Measured data</a:t>
            </a:r>
            <a:endParaRPr lang="en-AU" sz="1400" b="1" dirty="0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644" y="2464081"/>
            <a:ext cx="471435" cy="95885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795" y="2544494"/>
            <a:ext cx="522187" cy="917690"/>
          </a:xfrm>
          <a:prstGeom prst="rect">
            <a:avLst/>
          </a:prstGeom>
        </p:spPr>
      </p:pic>
      <p:sp>
        <p:nvSpPr>
          <p:cNvPr id="39" name="Content Placeholder 2"/>
          <p:cNvSpPr txBox="1">
            <a:spLocks/>
          </p:cNvSpPr>
          <p:nvPr/>
        </p:nvSpPr>
        <p:spPr>
          <a:xfrm>
            <a:off x="4270075" y="6151198"/>
            <a:ext cx="4752045" cy="589591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400" b="1" dirty="0" smtClean="0"/>
              <a:t>The gear remains the same</a:t>
            </a:r>
          </a:p>
          <a:p>
            <a:r>
              <a:rPr lang="en-NZ" sz="1400" b="1" dirty="0" smtClean="0"/>
              <a:t>Patient specific computer models and protocols</a:t>
            </a:r>
            <a:endParaRPr lang="en-NZ" sz="1400" b="1" dirty="0"/>
          </a:p>
        </p:txBody>
      </p:sp>
      <p:sp>
        <p:nvSpPr>
          <p:cNvPr id="40" name="Right Arrow 39"/>
          <p:cNvSpPr/>
          <p:nvPr/>
        </p:nvSpPr>
        <p:spPr>
          <a:xfrm>
            <a:off x="3571755" y="6260525"/>
            <a:ext cx="577970" cy="37093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169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Some details for / against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281291"/>
            <a:ext cx="8325570" cy="4895672"/>
          </a:xfrm>
        </p:spPr>
        <p:txBody>
          <a:bodyPr>
            <a:normAutofit lnSpcReduction="10000"/>
          </a:bodyPr>
          <a:lstStyle/>
          <a:p>
            <a:r>
              <a:rPr lang="en-NZ" dirty="0" smtClean="0">
                <a:solidFill>
                  <a:srgbClr val="00B050"/>
                </a:solidFill>
              </a:rPr>
              <a:t>Patient-specific and precisely so</a:t>
            </a:r>
          </a:p>
          <a:p>
            <a:pPr lvl="1"/>
            <a:r>
              <a:rPr lang="en-NZ" dirty="0" smtClean="0">
                <a:solidFill>
                  <a:srgbClr val="00B050"/>
                </a:solidFill>
              </a:rPr>
              <a:t>There are good examples out there (</a:t>
            </a:r>
            <a:r>
              <a:rPr lang="en-NZ" dirty="0" err="1" smtClean="0">
                <a:solidFill>
                  <a:srgbClr val="00B050"/>
                </a:solidFill>
              </a:rPr>
              <a:t>eMPC</a:t>
            </a:r>
            <a:r>
              <a:rPr lang="en-NZ" dirty="0" smtClean="0">
                <a:solidFill>
                  <a:srgbClr val="00B050"/>
                </a:solidFill>
              </a:rPr>
              <a:t>, STAR, </a:t>
            </a:r>
            <a:r>
              <a:rPr lang="en-NZ" dirty="0" err="1" smtClean="0">
                <a:solidFill>
                  <a:srgbClr val="00B050"/>
                </a:solidFill>
              </a:rPr>
              <a:t>Glucosafe</a:t>
            </a:r>
            <a:r>
              <a:rPr lang="en-NZ" dirty="0" smtClean="0">
                <a:solidFill>
                  <a:srgbClr val="00B050"/>
                </a:solidFill>
              </a:rPr>
              <a:t>)</a:t>
            </a:r>
          </a:p>
          <a:p>
            <a:r>
              <a:rPr lang="en-NZ" dirty="0" smtClean="0">
                <a:solidFill>
                  <a:srgbClr val="00B050"/>
                </a:solidFill>
              </a:rPr>
              <a:t>Able to manage patient variability directly with various forms of models</a:t>
            </a:r>
          </a:p>
          <a:p>
            <a:r>
              <a:rPr lang="en-NZ" dirty="0" smtClean="0">
                <a:solidFill>
                  <a:srgbClr val="00B050"/>
                </a:solidFill>
              </a:rPr>
              <a:t>More physiological based on validated models so that decisions are based on more precise physiological understanding of patient response </a:t>
            </a:r>
            <a:r>
              <a:rPr lang="en-NZ" b="1" i="1" dirty="0" smtClean="0">
                <a:solidFill>
                  <a:srgbClr val="00B050"/>
                </a:solidFill>
              </a:rPr>
              <a:t>at that time</a:t>
            </a:r>
            <a:endParaRPr lang="en-NZ" dirty="0" smtClean="0">
              <a:solidFill>
                <a:srgbClr val="00B050"/>
              </a:solidFill>
            </a:endParaRPr>
          </a:p>
          <a:p>
            <a:pPr lvl="1"/>
            <a:r>
              <a:rPr lang="en-NZ" dirty="0" smtClean="0">
                <a:solidFill>
                  <a:srgbClr val="00B050"/>
                </a:solidFill>
              </a:rPr>
              <a:t>Both reactive </a:t>
            </a:r>
            <a:r>
              <a:rPr lang="en-NZ" b="1" dirty="0" smtClean="0">
                <a:solidFill>
                  <a:srgbClr val="00B050"/>
                </a:solidFill>
              </a:rPr>
              <a:t>and</a:t>
            </a:r>
            <a:r>
              <a:rPr lang="en-NZ" dirty="0" smtClean="0">
                <a:solidFill>
                  <a:srgbClr val="00B050"/>
                </a:solidFill>
              </a:rPr>
              <a:t> predictive as a result</a:t>
            </a:r>
          </a:p>
          <a:p>
            <a:r>
              <a:rPr lang="en-NZ" dirty="0" smtClean="0">
                <a:solidFill>
                  <a:srgbClr val="00B050"/>
                </a:solidFill>
              </a:rPr>
              <a:t>Workloads of 1-3 hourly measurements (and sometimes more) but on average 12-16 measures per day is higher than desired clinically</a:t>
            </a:r>
          </a:p>
          <a:p>
            <a:pPr lvl="1"/>
            <a:r>
              <a:rPr lang="en-NZ" dirty="0" smtClean="0">
                <a:solidFill>
                  <a:srgbClr val="00B050"/>
                </a:solidFill>
              </a:rPr>
              <a:t>In contrast, longer means more subject to random behaviours that go unobserved and cause trouble</a:t>
            </a:r>
          </a:p>
          <a:p>
            <a:pPr lvl="1"/>
            <a:endParaRPr lang="en-NZ" dirty="0"/>
          </a:p>
          <a:p>
            <a:endParaRPr lang="en-NZ" dirty="0" smtClean="0"/>
          </a:p>
          <a:p>
            <a:r>
              <a:rPr lang="en-NZ" dirty="0" smtClean="0">
                <a:solidFill>
                  <a:srgbClr val="FF0000"/>
                </a:solidFill>
              </a:rPr>
              <a:t>Greater complexity of protocol = harder to understand, less intuitive dosing compared to experience = non-compliance in some cases</a:t>
            </a:r>
          </a:p>
          <a:p>
            <a:r>
              <a:rPr lang="en-NZ" dirty="0" smtClean="0">
                <a:solidFill>
                  <a:srgbClr val="FF0000"/>
                </a:solidFill>
              </a:rPr>
              <a:t>Requires ICT infrastructure not always present or fully able in some ICUs although this is becoming less of an issue.</a:t>
            </a:r>
            <a:endParaRPr lang="en-NZ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210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3295650" y="4397375"/>
            <a:ext cx="2428875" cy="966788"/>
          </a:xfrm>
          <a:prstGeom prst="ellipse">
            <a:avLst/>
          </a:prstGeom>
          <a:ln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Blood Glucose levels</a:t>
            </a:r>
            <a:endParaRPr lang="en-NZ" b="1" dirty="0"/>
          </a:p>
        </p:txBody>
      </p:sp>
      <p:sp>
        <p:nvSpPr>
          <p:cNvPr id="22" name="Down Arrow 21"/>
          <p:cNvSpPr/>
          <p:nvPr/>
        </p:nvSpPr>
        <p:spPr>
          <a:xfrm>
            <a:off x="4211638" y="3860800"/>
            <a:ext cx="576262" cy="747713"/>
          </a:xfrm>
          <a:prstGeom prst="downArrow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NZ"/>
          </a:p>
        </p:txBody>
      </p:sp>
      <p:sp>
        <p:nvSpPr>
          <p:cNvPr id="3" name="Curved Left Arrow 2"/>
          <p:cNvSpPr/>
          <p:nvPr/>
        </p:nvSpPr>
        <p:spPr>
          <a:xfrm>
            <a:off x="8316913" y="2205038"/>
            <a:ext cx="433387" cy="1844675"/>
          </a:xfrm>
          <a:prstGeom prst="curvedLeftArrow">
            <a:avLst>
              <a:gd name="adj1" fmla="val 31544"/>
              <a:gd name="adj2" fmla="val 89699"/>
              <a:gd name="adj3" fmla="val 51373"/>
            </a:avLst>
          </a:prstGeom>
          <a:ln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73732" name="Title 1"/>
          <p:cNvSpPr>
            <a:spLocks noGrp="1"/>
          </p:cNvSpPr>
          <p:nvPr>
            <p:ph type="title"/>
          </p:nvPr>
        </p:nvSpPr>
        <p:spPr>
          <a:xfrm>
            <a:off x="755650" y="76200"/>
            <a:ext cx="8312150" cy="777875"/>
          </a:xfrm>
        </p:spPr>
        <p:txBody>
          <a:bodyPr/>
          <a:lstStyle/>
          <a:p>
            <a:pPr eaLnBrk="1" hangingPunct="1"/>
            <a:r>
              <a:rPr lang="en-US" dirty="0" smtClean="0"/>
              <a:t>Managing variability = The case for models</a:t>
            </a:r>
            <a:endParaRPr lang="en-NZ" dirty="0" smtClean="0"/>
          </a:p>
        </p:txBody>
      </p:sp>
      <p:sp>
        <p:nvSpPr>
          <p:cNvPr id="5" name="Oval 4"/>
          <p:cNvSpPr/>
          <p:nvPr/>
        </p:nvSpPr>
        <p:spPr>
          <a:xfrm>
            <a:off x="3276600" y="3108325"/>
            <a:ext cx="2427288" cy="966788"/>
          </a:xfrm>
          <a:prstGeom prst="ellipse">
            <a:avLst/>
          </a:prstGeom>
          <a:ln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Controller</a:t>
            </a:r>
            <a:endParaRPr lang="en-NZ" b="1" dirty="0"/>
          </a:p>
        </p:txBody>
      </p:sp>
      <p:sp>
        <p:nvSpPr>
          <p:cNvPr id="7" name="Freeform 6"/>
          <p:cNvSpPr/>
          <p:nvPr/>
        </p:nvSpPr>
        <p:spPr>
          <a:xfrm>
            <a:off x="1187450" y="2109788"/>
            <a:ext cx="1516063" cy="457200"/>
          </a:xfrm>
          <a:custGeom>
            <a:avLst/>
            <a:gdLst>
              <a:gd name="connsiteX0" fmla="*/ 1982 w 1516149"/>
              <a:gd name="connsiteY0" fmla="*/ 298570 h 455886"/>
              <a:gd name="connsiteX1" fmla="*/ 11814 w 1516149"/>
              <a:gd name="connsiteY1" fmla="*/ 141254 h 455886"/>
              <a:gd name="connsiteX2" fmla="*/ 31479 w 1516149"/>
              <a:gd name="connsiteY2" fmla="*/ 170751 h 455886"/>
              <a:gd name="connsiteX3" fmla="*/ 41311 w 1516149"/>
              <a:gd name="connsiteY3" fmla="*/ 219912 h 455886"/>
              <a:gd name="connsiteX4" fmla="*/ 70808 w 1516149"/>
              <a:gd name="connsiteY4" fmla="*/ 239577 h 455886"/>
              <a:gd name="connsiteX5" fmla="*/ 100304 w 1516149"/>
              <a:gd name="connsiteY5" fmla="*/ 219912 h 455886"/>
              <a:gd name="connsiteX6" fmla="*/ 139633 w 1516149"/>
              <a:gd name="connsiteY6" fmla="*/ 121589 h 455886"/>
              <a:gd name="connsiteX7" fmla="*/ 159298 w 1516149"/>
              <a:gd name="connsiteY7" fmla="*/ 92093 h 455886"/>
              <a:gd name="connsiteX8" fmla="*/ 169130 w 1516149"/>
              <a:gd name="connsiteY8" fmla="*/ 42931 h 455886"/>
              <a:gd name="connsiteX9" fmla="*/ 198627 w 1516149"/>
              <a:gd name="connsiteY9" fmla="*/ 13435 h 455886"/>
              <a:gd name="connsiteX10" fmla="*/ 208459 w 1516149"/>
              <a:gd name="connsiteY10" fmla="*/ 190415 h 455886"/>
              <a:gd name="connsiteX11" fmla="*/ 218291 w 1516149"/>
              <a:gd name="connsiteY11" fmla="*/ 239577 h 455886"/>
              <a:gd name="connsiteX12" fmla="*/ 257620 w 1516149"/>
              <a:gd name="connsiteY12" fmla="*/ 200247 h 455886"/>
              <a:gd name="connsiteX13" fmla="*/ 277285 w 1516149"/>
              <a:gd name="connsiteY13" fmla="*/ 367396 h 455886"/>
              <a:gd name="connsiteX14" fmla="*/ 306782 w 1516149"/>
              <a:gd name="connsiteY14" fmla="*/ 436222 h 455886"/>
              <a:gd name="connsiteX15" fmla="*/ 336279 w 1516149"/>
              <a:gd name="connsiteY15" fmla="*/ 455886 h 455886"/>
              <a:gd name="connsiteX16" fmla="*/ 365775 w 1516149"/>
              <a:gd name="connsiteY16" fmla="*/ 387060 h 455886"/>
              <a:gd name="connsiteX17" fmla="*/ 395272 w 1516149"/>
              <a:gd name="connsiteY17" fmla="*/ 328067 h 455886"/>
              <a:gd name="connsiteX18" fmla="*/ 424769 w 1516149"/>
              <a:gd name="connsiteY18" fmla="*/ 308402 h 455886"/>
              <a:gd name="connsiteX19" fmla="*/ 454266 w 1516149"/>
              <a:gd name="connsiteY19" fmla="*/ 367396 h 455886"/>
              <a:gd name="connsiteX20" fmla="*/ 464098 w 1516149"/>
              <a:gd name="connsiteY20" fmla="*/ 328067 h 455886"/>
              <a:gd name="connsiteX21" fmla="*/ 473930 w 1516149"/>
              <a:gd name="connsiteY21" fmla="*/ 190415 h 455886"/>
              <a:gd name="connsiteX22" fmla="*/ 493595 w 1516149"/>
              <a:gd name="connsiteY22" fmla="*/ 219912 h 455886"/>
              <a:gd name="connsiteX23" fmla="*/ 513259 w 1516149"/>
              <a:gd name="connsiteY23" fmla="*/ 160918 h 455886"/>
              <a:gd name="connsiteX24" fmla="*/ 572253 w 1516149"/>
              <a:gd name="connsiteY24" fmla="*/ 92093 h 455886"/>
              <a:gd name="connsiteX25" fmla="*/ 601749 w 1516149"/>
              <a:gd name="connsiteY25" fmla="*/ 101925 h 455886"/>
              <a:gd name="connsiteX26" fmla="*/ 611582 w 1516149"/>
              <a:gd name="connsiteY26" fmla="*/ 151086 h 455886"/>
              <a:gd name="connsiteX27" fmla="*/ 631246 w 1516149"/>
              <a:gd name="connsiteY27" fmla="*/ 180583 h 455886"/>
              <a:gd name="connsiteX28" fmla="*/ 641079 w 1516149"/>
              <a:gd name="connsiteY28" fmla="*/ 210080 h 455886"/>
              <a:gd name="connsiteX29" fmla="*/ 700072 w 1516149"/>
              <a:gd name="connsiteY29" fmla="*/ 288738 h 455886"/>
              <a:gd name="connsiteX30" fmla="*/ 709904 w 1516149"/>
              <a:gd name="connsiteY30" fmla="*/ 337899 h 455886"/>
              <a:gd name="connsiteX31" fmla="*/ 739401 w 1516149"/>
              <a:gd name="connsiteY31" fmla="*/ 377228 h 455886"/>
              <a:gd name="connsiteX32" fmla="*/ 759066 w 1516149"/>
              <a:gd name="connsiteY32" fmla="*/ 406725 h 455886"/>
              <a:gd name="connsiteX33" fmla="*/ 778730 w 1516149"/>
              <a:gd name="connsiteY33" fmla="*/ 377228 h 455886"/>
              <a:gd name="connsiteX34" fmla="*/ 798395 w 1516149"/>
              <a:gd name="connsiteY34" fmla="*/ 337899 h 455886"/>
              <a:gd name="connsiteX35" fmla="*/ 827891 w 1516149"/>
              <a:gd name="connsiteY35" fmla="*/ 318235 h 455886"/>
              <a:gd name="connsiteX36" fmla="*/ 886885 w 1516149"/>
              <a:gd name="connsiteY36" fmla="*/ 219912 h 455886"/>
              <a:gd name="connsiteX37" fmla="*/ 926214 w 1516149"/>
              <a:gd name="connsiteY37" fmla="*/ 141254 h 455886"/>
              <a:gd name="connsiteX38" fmla="*/ 955711 w 1516149"/>
              <a:gd name="connsiteY38" fmla="*/ 160918 h 455886"/>
              <a:gd name="connsiteX39" fmla="*/ 975375 w 1516149"/>
              <a:gd name="connsiteY39" fmla="*/ 278906 h 455886"/>
              <a:gd name="connsiteX40" fmla="*/ 995040 w 1516149"/>
              <a:gd name="connsiteY40" fmla="*/ 308402 h 455886"/>
              <a:gd name="connsiteX41" fmla="*/ 1014704 w 1516149"/>
              <a:gd name="connsiteY41" fmla="*/ 269073 h 455886"/>
              <a:gd name="connsiteX42" fmla="*/ 1063866 w 1516149"/>
              <a:gd name="connsiteY42" fmla="*/ 180583 h 455886"/>
              <a:gd name="connsiteX43" fmla="*/ 1093362 w 1516149"/>
              <a:gd name="connsiteY43" fmla="*/ 269073 h 455886"/>
              <a:gd name="connsiteX44" fmla="*/ 1103195 w 1516149"/>
              <a:gd name="connsiteY44" fmla="*/ 298570 h 455886"/>
              <a:gd name="connsiteX45" fmla="*/ 1113027 w 1516149"/>
              <a:gd name="connsiteY45" fmla="*/ 337899 h 455886"/>
              <a:gd name="connsiteX46" fmla="*/ 1132691 w 1516149"/>
              <a:gd name="connsiteY46" fmla="*/ 377228 h 455886"/>
              <a:gd name="connsiteX47" fmla="*/ 1162188 w 1516149"/>
              <a:gd name="connsiteY47" fmla="*/ 436222 h 455886"/>
              <a:gd name="connsiteX48" fmla="*/ 1181853 w 1516149"/>
              <a:gd name="connsiteY48" fmla="*/ 396893 h 455886"/>
              <a:gd name="connsiteX49" fmla="*/ 1181853 w 1516149"/>
              <a:gd name="connsiteY49" fmla="*/ 111757 h 455886"/>
              <a:gd name="connsiteX50" fmla="*/ 1240846 w 1516149"/>
              <a:gd name="connsiteY50" fmla="*/ 180583 h 455886"/>
              <a:gd name="connsiteX51" fmla="*/ 1280175 w 1516149"/>
              <a:gd name="connsiteY51" fmla="*/ 239577 h 455886"/>
              <a:gd name="connsiteX52" fmla="*/ 1299840 w 1516149"/>
              <a:gd name="connsiteY52" fmla="*/ 210080 h 455886"/>
              <a:gd name="connsiteX53" fmla="*/ 1309672 w 1516149"/>
              <a:gd name="connsiteY53" fmla="*/ 180583 h 455886"/>
              <a:gd name="connsiteX54" fmla="*/ 1349001 w 1516149"/>
              <a:gd name="connsiteY54" fmla="*/ 121589 h 455886"/>
              <a:gd name="connsiteX55" fmla="*/ 1388330 w 1516149"/>
              <a:gd name="connsiteY55" fmla="*/ 141254 h 455886"/>
              <a:gd name="connsiteX56" fmla="*/ 1398162 w 1516149"/>
              <a:gd name="connsiteY56" fmla="*/ 219912 h 455886"/>
              <a:gd name="connsiteX57" fmla="*/ 1407995 w 1516149"/>
              <a:gd name="connsiteY57" fmla="*/ 249409 h 455886"/>
              <a:gd name="connsiteX58" fmla="*/ 1427659 w 1516149"/>
              <a:gd name="connsiteY58" fmla="*/ 318235 h 455886"/>
              <a:gd name="connsiteX59" fmla="*/ 1447324 w 1516149"/>
              <a:gd name="connsiteY59" fmla="*/ 347731 h 455886"/>
              <a:gd name="connsiteX60" fmla="*/ 1486653 w 1516149"/>
              <a:gd name="connsiteY60" fmla="*/ 377228 h 455886"/>
              <a:gd name="connsiteX61" fmla="*/ 1516149 w 1516149"/>
              <a:gd name="connsiteY61" fmla="*/ 180583 h 455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1516149" h="455886">
                <a:moveTo>
                  <a:pt x="1982" y="298570"/>
                </a:moveTo>
                <a:cubicBezTo>
                  <a:pt x="5259" y="246131"/>
                  <a:pt x="0" y="192449"/>
                  <a:pt x="11814" y="141254"/>
                </a:cubicBezTo>
                <a:cubicBezTo>
                  <a:pt x="14471" y="129740"/>
                  <a:pt x="27330" y="159686"/>
                  <a:pt x="31479" y="170751"/>
                </a:cubicBezTo>
                <a:cubicBezTo>
                  <a:pt x="37347" y="186398"/>
                  <a:pt x="33020" y="205402"/>
                  <a:pt x="41311" y="219912"/>
                </a:cubicBezTo>
                <a:cubicBezTo>
                  <a:pt x="47174" y="230172"/>
                  <a:pt x="60976" y="233022"/>
                  <a:pt x="70808" y="239577"/>
                </a:cubicBezTo>
                <a:cubicBezTo>
                  <a:pt x="80640" y="233022"/>
                  <a:pt x="94350" y="230119"/>
                  <a:pt x="100304" y="219912"/>
                </a:cubicBezTo>
                <a:cubicBezTo>
                  <a:pt x="118090" y="189421"/>
                  <a:pt x="120052" y="150959"/>
                  <a:pt x="139633" y="121589"/>
                </a:cubicBezTo>
                <a:lnTo>
                  <a:pt x="159298" y="92093"/>
                </a:lnTo>
                <a:cubicBezTo>
                  <a:pt x="162575" y="75706"/>
                  <a:pt x="161656" y="57879"/>
                  <a:pt x="169130" y="42931"/>
                </a:cubicBezTo>
                <a:cubicBezTo>
                  <a:pt x="175348" y="30494"/>
                  <a:pt x="195044" y="0"/>
                  <a:pt x="198627" y="13435"/>
                </a:cubicBezTo>
                <a:cubicBezTo>
                  <a:pt x="213851" y="70524"/>
                  <a:pt x="203341" y="131553"/>
                  <a:pt x="208459" y="190415"/>
                </a:cubicBezTo>
                <a:cubicBezTo>
                  <a:pt x="209907" y="207064"/>
                  <a:pt x="215014" y="223190"/>
                  <a:pt x="218291" y="239577"/>
                </a:cubicBezTo>
                <a:cubicBezTo>
                  <a:pt x="241511" y="146699"/>
                  <a:pt x="225870" y="136745"/>
                  <a:pt x="257620" y="200247"/>
                </a:cubicBezTo>
                <a:cubicBezTo>
                  <a:pt x="273345" y="420374"/>
                  <a:pt x="251746" y="278006"/>
                  <a:pt x="277285" y="367396"/>
                </a:cubicBezTo>
                <a:cubicBezTo>
                  <a:pt x="286311" y="398988"/>
                  <a:pt x="282832" y="412273"/>
                  <a:pt x="306782" y="436222"/>
                </a:cubicBezTo>
                <a:cubicBezTo>
                  <a:pt x="315138" y="444578"/>
                  <a:pt x="326447" y="449331"/>
                  <a:pt x="336279" y="455886"/>
                </a:cubicBezTo>
                <a:cubicBezTo>
                  <a:pt x="356740" y="374041"/>
                  <a:pt x="331827" y="454955"/>
                  <a:pt x="365775" y="387060"/>
                </a:cubicBezTo>
                <a:cubicBezTo>
                  <a:pt x="381767" y="355076"/>
                  <a:pt x="367098" y="356242"/>
                  <a:pt x="395272" y="328067"/>
                </a:cubicBezTo>
                <a:cubicBezTo>
                  <a:pt x="403628" y="319711"/>
                  <a:pt x="414937" y="314957"/>
                  <a:pt x="424769" y="308402"/>
                </a:cubicBezTo>
                <a:cubicBezTo>
                  <a:pt x="426079" y="312333"/>
                  <a:pt x="442829" y="371208"/>
                  <a:pt x="454266" y="367396"/>
                </a:cubicBezTo>
                <a:cubicBezTo>
                  <a:pt x="467086" y="363123"/>
                  <a:pt x="460821" y="341177"/>
                  <a:pt x="464098" y="328067"/>
                </a:cubicBezTo>
                <a:cubicBezTo>
                  <a:pt x="467375" y="282183"/>
                  <a:pt x="461826" y="234795"/>
                  <a:pt x="473930" y="190415"/>
                </a:cubicBezTo>
                <a:cubicBezTo>
                  <a:pt x="477039" y="179014"/>
                  <a:pt x="484141" y="227002"/>
                  <a:pt x="493595" y="219912"/>
                </a:cubicBezTo>
                <a:cubicBezTo>
                  <a:pt x="510178" y="207475"/>
                  <a:pt x="500822" y="177501"/>
                  <a:pt x="513259" y="160918"/>
                </a:cubicBezTo>
                <a:cubicBezTo>
                  <a:pt x="551099" y="110465"/>
                  <a:pt x="531168" y="133176"/>
                  <a:pt x="572253" y="92093"/>
                </a:cubicBezTo>
                <a:cubicBezTo>
                  <a:pt x="582085" y="95370"/>
                  <a:pt x="596000" y="93302"/>
                  <a:pt x="601749" y="101925"/>
                </a:cubicBezTo>
                <a:cubicBezTo>
                  <a:pt x="611019" y="115830"/>
                  <a:pt x="605714" y="135438"/>
                  <a:pt x="611582" y="151086"/>
                </a:cubicBezTo>
                <a:cubicBezTo>
                  <a:pt x="615731" y="162150"/>
                  <a:pt x="625961" y="170014"/>
                  <a:pt x="631246" y="180583"/>
                </a:cubicBezTo>
                <a:cubicBezTo>
                  <a:pt x="635881" y="189853"/>
                  <a:pt x="635515" y="201336"/>
                  <a:pt x="641079" y="210080"/>
                </a:cubicBezTo>
                <a:cubicBezTo>
                  <a:pt x="658675" y="237730"/>
                  <a:pt x="700072" y="288738"/>
                  <a:pt x="700072" y="288738"/>
                </a:cubicBezTo>
                <a:cubicBezTo>
                  <a:pt x="703349" y="305125"/>
                  <a:pt x="703117" y="322628"/>
                  <a:pt x="709904" y="337899"/>
                </a:cubicBezTo>
                <a:cubicBezTo>
                  <a:pt x="716559" y="352874"/>
                  <a:pt x="729876" y="363893"/>
                  <a:pt x="739401" y="377228"/>
                </a:cubicBezTo>
                <a:cubicBezTo>
                  <a:pt x="746270" y="386844"/>
                  <a:pt x="752511" y="396893"/>
                  <a:pt x="759066" y="406725"/>
                </a:cubicBezTo>
                <a:cubicBezTo>
                  <a:pt x="765621" y="396893"/>
                  <a:pt x="772867" y="387488"/>
                  <a:pt x="778730" y="377228"/>
                </a:cubicBezTo>
                <a:cubicBezTo>
                  <a:pt x="786002" y="364502"/>
                  <a:pt x="789012" y="349159"/>
                  <a:pt x="798395" y="337899"/>
                </a:cubicBezTo>
                <a:cubicBezTo>
                  <a:pt x="805960" y="328821"/>
                  <a:pt x="818059" y="324790"/>
                  <a:pt x="827891" y="318235"/>
                </a:cubicBezTo>
                <a:cubicBezTo>
                  <a:pt x="875350" y="247046"/>
                  <a:pt x="856650" y="280380"/>
                  <a:pt x="886885" y="219912"/>
                </a:cubicBezTo>
                <a:cubicBezTo>
                  <a:pt x="890883" y="199919"/>
                  <a:pt x="892023" y="146953"/>
                  <a:pt x="926214" y="141254"/>
                </a:cubicBezTo>
                <a:cubicBezTo>
                  <a:pt x="937870" y="139311"/>
                  <a:pt x="945879" y="154363"/>
                  <a:pt x="955711" y="160918"/>
                </a:cubicBezTo>
                <a:cubicBezTo>
                  <a:pt x="958826" y="188950"/>
                  <a:pt x="958904" y="245964"/>
                  <a:pt x="975375" y="278906"/>
                </a:cubicBezTo>
                <a:cubicBezTo>
                  <a:pt x="980660" y="289475"/>
                  <a:pt x="988485" y="298570"/>
                  <a:pt x="995040" y="308402"/>
                </a:cubicBezTo>
                <a:cubicBezTo>
                  <a:pt x="1001595" y="295292"/>
                  <a:pt x="1007163" y="281641"/>
                  <a:pt x="1014704" y="269073"/>
                </a:cubicBezTo>
                <a:cubicBezTo>
                  <a:pt x="1065418" y="184549"/>
                  <a:pt x="1044087" y="239915"/>
                  <a:pt x="1063866" y="180583"/>
                </a:cubicBezTo>
                <a:cubicBezTo>
                  <a:pt x="1098078" y="231903"/>
                  <a:pt x="1075699" y="189591"/>
                  <a:pt x="1093362" y="269073"/>
                </a:cubicBezTo>
                <a:cubicBezTo>
                  <a:pt x="1095610" y="279190"/>
                  <a:pt x="1100348" y="288605"/>
                  <a:pt x="1103195" y="298570"/>
                </a:cubicBezTo>
                <a:cubicBezTo>
                  <a:pt x="1106907" y="311563"/>
                  <a:pt x="1108282" y="325246"/>
                  <a:pt x="1113027" y="337899"/>
                </a:cubicBezTo>
                <a:cubicBezTo>
                  <a:pt x="1118173" y="351623"/>
                  <a:pt x="1126917" y="363756"/>
                  <a:pt x="1132691" y="377228"/>
                </a:cubicBezTo>
                <a:cubicBezTo>
                  <a:pt x="1157115" y="434217"/>
                  <a:pt x="1124400" y="379538"/>
                  <a:pt x="1162188" y="436222"/>
                </a:cubicBezTo>
                <a:cubicBezTo>
                  <a:pt x="1168743" y="423112"/>
                  <a:pt x="1181365" y="411542"/>
                  <a:pt x="1181853" y="396893"/>
                </a:cubicBezTo>
                <a:cubicBezTo>
                  <a:pt x="1192841" y="67244"/>
                  <a:pt x="1142473" y="229890"/>
                  <a:pt x="1181853" y="111757"/>
                </a:cubicBezTo>
                <a:cubicBezTo>
                  <a:pt x="1243882" y="158279"/>
                  <a:pt x="1204038" y="119235"/>
                  <a:pt x="1240846" y="180583"/>
                </a:cubicBezTo>
                <a:cubicBezTo>
                  <a:pt x="1253005" y="200849"/>
                  <a:pt x="1280175" y="239577"/>
                  <a:pt x="1280175" y="239577"/>
                </a:cubicBezTo>
                <a:cubicBezTo>
                  <a:pt x="1286730" y="229745"/>
                  <a:pt x="1294555" y="220649"/>
                  <a:pt x="1299840" y="210080"/>
                </a:cubicBezTo>
                <a:cubicBezTo>
                  <a:pt x="1304475" y="200810"/>
                  <a:pt x="1304639" y="189643"/>
                  <a:pt x="1309672" y="180583"/>
                </a:cubicBezTo>
                <a:cubicBezTo>
                  <a:pt x="1321150" y="159923"/>
                  <a:pt x="1349001" y="121589"/>
                  <a:pt x="1349001" y="121589"/>
                </a:cubicBezTo>
                <a:cubicBezTo>
                  <a:pt x="1362111" y="128144"/>
                  <a:pt x="1381775" y="128144"/>
                  <a:pt x="1388330" y="141254"/>
                </a:cubicBezTo>
                <a:cubicBezTo>
                  <a:pt x="1400147" y="164888"/>
                  <a:pt x="1393435" y="193915"/>
                  <a:pt x="1398162" y="219912"/>
                </a:cubicBezTo>
                <a:cubicBezTo>
                  <a:pt x="1400016" y="230109"/>
                  <a:pt x="1405148" y="239444"/>
                  <a:pt x="1407995" y="249409"/>
                </a:cubicBezTo>
                <a:cubicBezTo>
                  <a:pt x="1412195" y="264108"/>
                  <a:pt x="1419801" y="302520"/>
                  <a:pt x="1427659" y="318235"/>
                </a:cubicBezTo>
                <a:cubicBezTo>
                  <a:pt x="1432944" y="328804"/>
                  <a:pt x="1440769" y="337899"/>
                  <a:pt x="1447324" y="347731"/>
                </a:cubicBezTo>
                <a:cubicBezTo>
                  <a:pt x="1470725" y="417936"/>
                  <a:pt x="1455490" y="423972"/>
                  <a:pt x="1486653" y="377228"/>
                </a:cubicBezTo>
                <a:cubicBezTo>
                  <a:pt x="1496870" y="183097"/>
                  <a:pt x="1440711" y="218302"/>
                  <a:pt x="1516149" y="180583"/>
                </a:cubicBezTo>
              </a:path>
            </a:pathLst>
          </a:cu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NZ"/>
          </a:p>
        </p:txBody>
      </p:sp>
      <p:sp>
        <p:nvSpPr>
          <p:cNvPr id="8" name="Freeform 7"/>
          <p:cNvSpPr/>
          <p:nvPr/>
        </p:nvSpPr>
        <p:spPr>
          <a:xfrm>
            <a:off x="6440488" y="2109788"/>
            <a:ext cx="1516062" cy="457200"/>
          </a:xfrm>
          <a:custGeom>
            <a:avLst/>
            <a:gdLst>
              <a:gd name="connsiteX0" fmla="*/ 1982 w 1516149"/>
              <a:gd name="connsiteY0" fmla="*/ 298570 h 455886"/>
              <a:gd name="connsiteX1" fmla="*/ 11814 w 1516149"/>
              <a:gd name="connsiteY1" fmla="*/ 141254 h 455886"/>
              <a:gd name="connsiteX2" fmla="*/ 31479 w 1516149"/>
              <a:gd name="connsiteY2" fmla="*/ 170751 h 455886"/>
              <a:gd name="connsiteX3" fmla="*/ 41311 w 1516149"/>
              <a:gd name="connsiteY3" fmla="*/ 219912 h 455886"/>
              <a:gd name="connsiteX4" fmla="*/ 70808 w 1516149"/>
              <a:gd name="connsiteY4" fmla="*/ 239577 h 455886"/>
              <a:gd name="connsiteX5" fmla="*/ 100304 w 1516149"/>
              <a:gd name="connsiteY5" fmla="*/ 219912 h 455886"/>
              <a:gd name="connsiteX6" fmla="*/ 139633 w 1516149"/>
              <a:gd name="connsiteY6" fmla="*/ 121589 h 455886"/>
              <a:gd name="connsiteX7" fmla="*/ 159298 w 1516149"/>
              <a:gd name="connsiteY7" fmla="*/ 92093 h 455886"/>
              <a:gd name="connsiteX8" fmla="*/ 169130 w 1516149"/>
              <a:gd name="connsiteY8" fmla="*/ 42931 h 455886"/>
              <a:gd name="connsiteX9" fmla="*/ 198627 w 1516149"/>
              <a:gd name="connsiteY9" fmla="*/ 13435 h 455886"/>
              <a:gd name="connsiteX10" fmla="*/ 208459 w 1516149"/>
              <a:gd name="connsiteY10" fmla="*/ 190415 h 455886"/>
              <a:gd name="connsiteX11" fmla="*/ 218291 w 1516149"/>
              <a:gd name="connsiteY11" fmla="*/ 239577 h 455886"/>
              <a:gd name="connsiteX12" fmla="*/ 257620 w 1516149"/>
              <a:gd name="connsiteY12" fmla="*/ 200247 h 455886"/>
              <a:gd name="connsiteX13" fmla="*/ 277285 w 1516149"/>
              <a:gd name="connsiteY13" fmla="*/ 367396 h 455886"/>
              <a:gd name="connsiteX14" fmla="*/ 306782 w 1516149"/>
              <a:gd name="connsiteY14" fmla="*/ 436222 h 455886"/>
              <a:gd name="connsiteX15" fmla="*/ 336279 w 1516149"/>
              <a:gd name="connsiteY15" fmla="*/ 455886 h 455886"/>
              <a:gd name="connsiteX16" fmla="*/ 365775 w 1516149"/>
              <a:gd name="connsiteY16" fmla="*/ 387060 h 455886"/>
              <a:gd name="connsiteX17" fmla="*/ 395272 w 1516149"/>
              <a:gd name="connsiteY17" fmla="*/ 328067 h 455886"/>
              <a:gd name="connsiteX18" fmla="*/ 424769 w 1516149"/>
              <a:gd name="connsiteY18" fmla="*/ 308402 h 455886"/>
              <a:gd name="connsiteX19" fmla="*/ 454266 w 1516149"/>
              <a:gd name="connsiteY19" fmla="*/ 367396 h 455886"/>
              <a:gd name="connsiteX20" fmla="*/ 464098 w 1516149"/>
              <a:gd name="connsiteY20" fmla="*/ 328067 h 455886"/>
              <a:gd name="connsiteX21" fmla="*/ 473930 w 1516149"/>
              <a:gd name="connsiteY21" fmla="*/ 190415 h 455886"/>
              <a:gd name="connsiteX22" fmla="*/ 493595 w 1516149"/>
              <a:gd name="connsiteY22" fmla="*/ 219912 h 455886"/>
              <a:gd name="connsiteX23" fmla="*/ 513259 w 1516149"/>
              <a:gd name="connsiteY23" fmla="*/ 160918 h 455886"/>
              <a:gd name="connsiteX24" fmla="*/ 572253 w 1516149"/>
              <a:gd name="connsiteY24" fmla="*/ 92093 h 455886"/>
              <a:gd name="connsiteX25" fmla="*/ 601749 w 1516149"/>
              <a:gd name="connsiteY25" fmla="*/ 101925 h 455886"/>
              <a:gd name="connsiteX26" fmla="*/ 611582 w 1516149"/>
              <a:gd name="connsiteY26" fmla="*/ 151086 h 455886"/>
              <a:gd name="connsiteX27" fmla="*/ 631246 w 1516149"/>
              <a:gd name="connsiteY27" fmla="*/ 180583 h 455886"/>
              <a:gd name="connsiteX28" fmla="*/ 641079 w 1516149"/>
              <a:gd name="connsiteY28" fmla="*/ 210080 h 455886"/>
              <a:gd name="connsiteX29" fmla="*/ 700072 w 1516149"/>
              <a:gd name="connsiteY29" fmla="*/ 288738 h 455886"/>
              <a:gd name="connsiteX30" fmla="*/ 709904 w 1516149"/>
              <a:gd name="connsiteY30" fmla="*/ 337899 h 455886"/>
              <a:gd name="connsiteX31" fmla="*/ 739401 w 1516149"/>
              <a:gd name="connsiteY31" fmla="*/ 377228 h 455886"/>
              <a:gd name="connsiteX32" fmla="*/ 759066 w 1516149"/>
              <a:gd name="connsiteY32" fmla="*/ 406725 h 455886"/>
              <a:gd name="connsiteX33" fmla="*/ 778730 w 1516149"/>
              <a:gd name="connsiteY33" fmla="*/ 377228 h 455886"/>
              <a:gd name="connsiteX34" fmla="*/ 798395 w 1516149"/>
              <a:gd name="connsiteY34" fmla="*/ 337899 h 455886"/>
              <a:gd name="connsiteX35" fmla="*/ 827891 w 1516149"/>
              <a:gd name="connsiteY35" fmla="*/ 318235 h 455886"/>
              <a:gd name="connsiteX36" fmla="*/ 886885 w 1516149"/>
              <a:gd name="connsiteY36" fmla="*/ 219912 h 455886"/>
              <a:gd name="connsiteX37" fmla="*/ 926214 w 1516149"/>
              <a:gd name="connsiteY37" fmla="*/ 141254 h 455886"/>
              <a:gd name="connsiteX38" fmla="*/ 955711 w 1516149"/>
              <a:gd name="connsiteY38" fmla="*/ 160918 h 455886"/>
              <a:gd name="connsiteX39" fmla="*/ 975375 w 1516149"/>
              <a:gd name="connsiteY39" fmla="*/ 278906 h 455886"/>
              <a:gd name="connsiteX40" fmla="*/ 995040 w 1516149"/>
              <a:gd name="connsiteY40" fmla="*/ 308402 h 455886"/>
              <a:gd name="connsiteX41" fmla="*/ 1014704 w 1516149"/>
              <a:gd name="connsiteY41" fmla="*/ 269073 h 455886"/>
              <a:gd name="connsiteX42" fmla="*/ 1063866 w 1516149"/>
              <a:gd name="connsiteY42" fmla="*/ 180583 h 455886"/>
              <a:gd name="connsiteX43" fmla="*/ 1093362 w 1516149"/>
              <a:gd name="connsiteY43" fmla="*/ 269073 h 455886"/>
              <a:gd name="connsiteX44" fmla="*/ 1103195 w 1516149"/>
              <a:gd name="connsiteY44" fmla="*/ 298570 h 455886"/>
              <a:gd name="connsiteX45" fmla="*/ 1113027 w 1516149"/>
              <a:gd name="connsiteY45" fmla="*/ 337899 h 455886"/>
              <a:gd name="connsiteX46" fmla="*/ 1132691 w 1516149"/>
              <a:gd name="connsiteY46" fmla="*/ 377228 h 455886"/>
              <a:gd name="connsiteX47" fmla="*/ 1162188 w 1516149"/>
              <a:gd name="connsiteY47" fmla="*/ 436222 h 455886"/>
              <a:gd name="connsiteX48" fmla="*/ 1181853 w 1516149"/>
              <a:gd name="connsiteY48" fmla="*/ 396893 h 455886"/>
              <a:gd name="connsiteX49" fmla="*/ 1181853 w 1516149"/>
              <a:gd name="connsiteY49" fmla="*/ 111757 h 455886"/>
              <a:gd name="connsiteX50" fmla="*/ 1240846 w 1516149"/>
              <a:gd name="connsiteY50" fmla="*/ 180583 h 455886"/>
              <a:gd name="connsiteX51" fmla="*/ 1280175 w 1516149"/>
              <a:gd name="connsiteY51" fmla="*/ 239577 h 455886"/>
              <a:gd name="connsiteX52" fmla="*/ 1299840 w 1516149"/>
              <a:gd name="connsiteY52" fmla="*/ 210080 h 455886"/>
              <a:gd name="connsiteX53" fmla="*/ 1309672 w 1516149"/>
              <a:gd name="connsiteY53" fmla="*/ 180583 h 455886"/>
              <a:gd name="connsiteX54" fmla="*/ 1349001 w 1516149"/>
              <a:gd name="connsiteY54" fmla="*/ 121589 h 455886"/>
              <a:gd name="connsiteX55" fmla="*/ 1388330 w 1516149"/>
              <a:gd name="connsiteY55" fmla="*/ 141254 h 455886"/>
              <a:gd name="connsiteX56" fmla="*/ 1398162 w 1516149"/>
              <a:gd name="connsiteY56" fmla="*/ 219912 h 455886"/>
              <a:gd name="connsiteX57" fmla="*/ 1407995 w 1516149"/>
              <a:gd name="connsiteY57" fmla="*/ 249409 h 455886"/>
              <a:gd name="connsiteX58" fmla="*/ 1427659 w 1516149"/>
              <a:gd name="connsiteY58" fmla="*/ 318235 h 455886"/>
              <a:gd name="connsiteX59" fmla="*/ 1447324 w 1516149"/>
              <a:gd name="connsiteY59" fmla="*/ 347731 h 455886"/>
              <a:gd name="connsiteX60" fmla="*/ 1486653 w 1516149"/>
              <a:gd name="connsiteY60" fmla="*/ 377228 h 455886"/>
              <a:gd name="connsiteX61" fmla="*/ 1516149 w 1516149"/>
              <a:gd name="connsiteY61" fmla="*/ 180583 h 455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1516149" h="455886">
                <a:moveTo>
                  <a:pt x="1982" y="298570"/>
                </a:moveTo>
                <a:cubicBezTo>
                  <a:pt x="5259" y="246131"/>
                  <a:pt x="0" y="192449"/>
                  <a:pt x="11814" y="141254"/>
                </a:cubicBezTo>
                <a:cubicBezTo>
                  <a:pt x="14471" y="129740"/>
                  <a:pt x="27330" y="159686"/>
                  <a:pt x="31479" y="170751"/>
                </a:cubicBezTo>
                <a:cubicBezTo>
                  <a:pt x="37347" y="186398"/>
                  <a:pt x="33020" y="205402"/>
                  <a:pt x="41311" y="219912"/>
                </a:cubicBezTo>
                <a:cubicBezTo>
                  <a:pt x="47174" y="230172"/>
                  <a:pt x="60976" y="233022"/>
                  <a:pt x="70808" y="239577"/>
                </a:cubicBezTo>
                <a:cubicBezTo>
                  <a:pt x="80640" y="233022"/>
                  <a:pt x="94350" y="230119"/>
                  <a:pt x="100304" y="219912"/>
                </a:cubicBezTo>
                <a:cubicBezTo>
                  <a:pt x="118090" y="189421"/>
                  <a:pt x="120052" y="150959"/>
                  <a:pt x="139633" y="121589"/>
                </a:cubicBezTo>
                <a:lnTo>
                  <a:pt x="159298" y="92093"/>
                </a:lnTo>
                <a:cubicBezTo>
                  <a:pt x="162575" y="75706"/>
                  <a:pt x="161656" y="57879"/>
                  <a:pt x="169130" y="42931"/>
                </a:cubicBezTo>
                <a:cubicBezTo>
                  <a:pt x="175348" y="30494"/>
                  <a:pt x="195044" y="0"/>
                  <a:pt x="198627" y="13435"/>
                </a:cubicBezTo>
                <a:cubicBezTo>
                  <a:pt x="213851" y="70524"/>
                  <a:pt x="203341" y="131553"/>
                  <a:pt x="208459" y="190415"/>
                </a:cubicBezTo>
                <a:cubicBezTo>
                  <a:pt x="209907" y="207064"/>
                  <a:pt x="215014" y="223190"/>
                  <a:pt x="218291" y="239577"/>
                </a:cubicBezTo>
                <a:cubicBezTo>
                  <a:pt x="241511" y="146699"/>
                  <a:pt x="225870" y="136745"/>
                  <a:pt x="257620" y="200247"/>
                </a:cubicBezTo>
                <a:cubicBezTo>
                  <a:pt x="273345" y="420374"/>
                  <a:pt x="251746" y="278006"/>
                  <a:pt x="277285" y="367396"/>
                </a:cubicBezTo>
                <a:cubicBezTo>
                  <a:pt x="286311" y="398988"/>
                  <a:pt x="282832" y="412273"/>
                  <a:pt x="306782" y="436222"/>
                </a:cubicBezTo>
                <a:cubicBezTo>
                  <a:pt x="315138" y="444578"/>
                  <a:pt x="326447" y="449331"/>
                  <a:pt x="336279" y="455886"/>
                </a:cubicBezTo>
                <a:cubicBezTo>
                  <a:pt x="356740" y="374041"/>
                  <a:pt x="331827" y="454955"/>
                  <a:pt x="365775" y="387060"/>
                </a:cubicBezTo>
                <a:cubicBezTo>
                  <a:pt x="381767" y="355076"/>
                  <a:pt x="367098" y="356242"/>
                  <a:pt x="395272" y="328067"/>
                </a:cubicBezTo>
                <a:cubicBezTo>
                  <a:pt x="403628" y="319711"/>
                  <a:pt x="414937" y="314957"/>
                  <a:pt x="424769" y="308402"/>
                </a:cubicBezTo>
                <a:cubicBezTo>
                  <a:pt x="426079" y="312333"/>
                  <a:pt x="442829" y="371208"/>
                  <a:pt x="454266" y="367396"/>
                </a:cubicBezTo>
                <a:cubicBezTo>
                  <a:pt x="467086" y="363123"/>
                  <a:pt x="460821" y="341177"/>
                  <a:pt x="464098" y="328067"/>
                </a:cubicBezTo>
                <a:cubicBezTo>
                  <a:pt x="467375" y="282183"/>
                  <a:pt x="461826" y="234795"/>
                  <a:pt x="473930" y="190415"/>
                </a:cubicBezTo>
                <a:cubicBezTo>
                  <a:pt x="477039" y="179014"/>
                  <a:pt x="484141" y="227002"/>
                  <a:pt x="493595" y="219912"/>
                </a:cubicBezTo>
                <a:cubicBezTo>
                  <a:pt x="510178" y="207475"/>
                  <a:pt x="500822" y="177501"/>
                  <a:pt x="513259" y="160918"/>
                </a:cubicBezTo>
                <a:cubicBezTo>
                  <a:pt x="551099" y="110465"/>
                  <a:pt x="531168" y="133176"/>
                  <a:pt x="572253" y="92093"/>
                </a:cubicBezTo>
                <a:cubicBezTo>
                  <a:pt x="582085" y="95370"/>
                  <a:pt x="596000" y="93302"/>
                  <a:pt x="601749" y="101925"/>
                </a:cubicBezTo>
                <a:cubicBezTo>
                  <a:pt x="611019" y="115830"/>
                  <a:pt x="605714" y="135438"/>
                  <a:pt x="611582" y="151086"/>
                </a:cubicBezTo>
                <a:cubicBezTo>
                  <a:pt x="615731" y="162150"/>
                  <a:pt x="625961" y="170014"/>
                  <a:pt x="631246" y="180583"/>
                </a:cubicBezTo>
                <a:cubicBezTo>
                  <a:pt x="635881" y="189853"/>
                  <a:pt x="635515" y="201336"/>
                  <a:pt x="641079" y="210080"/>
                </a:cubicBezTo>
                <a:cubicBezTo>
                  <a:pt x="658675" y="237730"/>
                  <a:pt x="700072" y="288738"/>
                  <a:pt x="700072" y="288738"/>
                </a:cubicBezTo>
                <a:cubicBezTo>
                  <a:pt x="703349" y="305125"/>
                  <a:pt x="703117" y="322628"/>
                  <a:pt x="709904" y="337899"/>
                </a:cubicBezTo>
                <a:cubicBezTo>
                  <a:pt x="716559" y="352874"/>
                  <a:pt x="729876" y="363893"/>
                  <a:pt x="739401" y="377228"/>
                </a:cubicBezTo>
                <a:cubicBezTo>
                  <a:pt x="746270" y="386844"/>
                  <a:pt x="752511" y="396893"/>
                  <a:pt x="759066" y="406725"/>
                </a:cubicBezTo>
                <a:cubicBezTo>
                  <a:pt x="765621" y="396893"/>
                  <a:pt x="772867" y="387488"/>
                  <a:pt x="778730" y="377228"/>
                </a:cubicBezTo>
                <a:cubicBezTo>
                  <a:pt x="786002" y="364502"/>
                  <a:pt x="789012" y="349159"/>
                  <a:pt x="798395" y="337899"/>
                </a:cubicBezTo>
                <a:cubicBezTo>
                  <a:pt x="805960" y="328821"/>
                  <a:pt x="818059" y="324790"/>
                  <a:pt x="827891" y="318235"/>
                </a:cubicBezTo>
                <a:cubicBezTo>
                  <a:pt x="875350" y="247046"/>
                  <a:pt x="856650" y="280380"/>
                  <a:pt x="886885" y="219912"/>
                </a:cubicBezTo>
                <a:cubicBezTo>
                  <a:pt x="890883" y="199919"/>
                  <a:pt x="892023" y="146953"/>
                  <a:pt x="926214" y="141254"/>
                </a:cubicBezTo>
                <a:cubicBezTo>
                  <a:pt x="937870" y="139311"/>
                  <a:pt x="945879" y="154363"/>
                  <a:pt x="955711" y="160918"/>
                </a:cubicBezTo>
                <a:cubicBezTo>
                  <a:pt x="958826" y="188950"/>
                  <a:pt x="958904" y="245964"/>
                  <a:pt x="975375" y="278906"/>
                </a:cubicBezTo>
                <a:cubicBezTo>
                  <a:pt x="980660" y="289475"/>
                  <a:pt x="988485" y="298570"/>
                  <a:pt x="995040" y="308402"/>
                </a:cubicBezTo>
                <a:cubicBezTo>
                  <a:pt x="1001595" y="295292"/>
                  <a:pt x="1007163" y="281641"/>
                  <a:pt x="1014704" y="269073"/>
                </a:cubicBezTo>
                <a:cubicBezTo>
                  <a:pt x="1065418" y="184549"/>
                  <a:pt x="1044087" y="239915"/>
                  <a:pt x="1063866" y="180583"/>
                </a:cubicBezTo>
                <a:cubicBezTo>
                  <a:pt x="1098078" y="231903"/>
                  <a:pt x="1075699" y="189591"/>
                  <a:pt x="1093362" y="269073"/>
                </a:cubicBezTo>
                <a:cubicBezTo>
                  <a:pt x="1095610" y="279190"/>
                  <a:pt x="1100348" y="288605"/>
                  <a:pt x="1103195" y="298570"/>
                </a:cubicBezTo>
                <a:cubicBezTo>
                  <a:pt x="1106907" y="311563"/>
                  <a:pt x="1108282" y="325246"/>
                  <a:pt x="1113027" y="337899"/>
                </a:cubicBezTo>
                <a:cubicBezTo>
                  <a:pt x="1118173" y="351623"/>
                  <a:pt x="1126917" y="363756"/>
                  <a:pt x="1132691" y="377228"/>
                </a:cubicBezTo>
                <a:cubicBezTo>
                  <a:pt x="1157115" y="434217"/>
                  <a:pt x="1124400" y="379538"/>
                  <a:pt x="1162188" y="436222"/>
                </a:cubicBezTo>
                <a:cubicBezTo>
                  <a:pt x="1168743" y="423112"/>
                  <a:pt x="1181365" y="411542"/>
                  <a:pt x="1181853" y="396893"/>
                </a:cubicBezTo>
                <a:cubicBezTo>
                  <a:pt x="1192841" y="67244"/>
                  <a:pt x="1142473" y="229890"/>
                  <a:pt x="1181853" y="111757"/>
                </a:cubicBezTo>
                <a:cubicBezTo>
                  <a:pt x="1243882" y="158279"/>
                  <a:pt x="1204038" y="119235"/>
                  <a:pt x="1240846" y="180583"/>
                </a:cubicBezTo>
                <a:cubicBezTo>
                  <a:pt x="1253005" y="200849"/>
                  <a:pt x="1280175" y="239577"/>
                  <a:pt x="1280175" y="239577"/>
                </a:cubicBezTo>
                <a:cubicBezTo>
                  <a:pt x="1286730" y="229745"/>
                  <a:pt x="1294555" y="220649"/>
                  <a:pt x="1299840" y="210080"/>
                </a:cubicBezTo>
                <a:cubicBezTo>
                  <a:pt x="1304475" y="200810"/>
                  <a:pt x="1304639" y="189643"/>
                  <a:pt x="1309672" y="180583"/>
                </a:cubicBezTo>
                <a:cubicBezTo>
                  <a:pt x="1321150" y="159923"/>
                  <a:pt x="1349001" y="121589"/>
                  <a:pt x="1349001" y="121589"/>
                </a:cubicBezTo>
                <a:cubicBezTo>
                  <a:pt x="1362111" y="128144"/>
                  <a:pt x="1381775" y="128144"/>
                  <a:pt x="1388330" y="141254"/>
                </a:cubicBezTo>
                <a:cubicBezTo>
                  <a:pt x="1400147" y="164888"/>
                  <a:pt x="1393435" y="193915"/>
                  <a:pt x="1398162" y="219912"/>
                </a:cubicBezTo>
                <a:cubicBezTo>
                  <a:pt x="1400016" y="230109"/>
                  <a:pt x="1405148" y="239444"/>
                  <a:pt x="1407995" y="249409"/>
                </a:cubicBezTo>
                <a:cubicBezTo>
                  <a:pt x="1412195" y="264108"/>
                  <a:pt x="1419801" y="302520"/>
                  <a:pt x="1427659" y="318235"/>
                </a:cubicBezTo>
                <a:cubicBezTo>
                  <a:pt x="1432944" y="328804"/>
                  <a:pt x="1440769" y="337899"/>
                  <a:pt x="1447324" y="347731"/>
                </a:cubicBezTo>
                <a:cubicBezTo>
                  <a:pt x="1470725" y="417936"/>
                  <a:pt x="1455490" y="423972"/>
                  <a:pt x="1486653" y="377228"/>
                </a:cubicBezTo>
                <a:cubicBezTo>
                  <a:pt x="1496870" y="183097"/>
                  <a:pt x="1440711" y="218302"/>
                  <a:pt x="1516149" y="180583"/>
                </a:cubicBezTo>
              </a:path>
            </a:pathLst>
          </a:cu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NZ"/>
          </a:p>
        </p:txBody>
      </p:sp>
      <p:sp>
        <p:nvSpPr>
          <p:cNvPr id="10" name="Freeform 9"/>
          <p:cNvSpPr/>
          <p:nvPr/>
        </p:nvSpPr>
        <p:spPr>
          <a:xfrm>
            <a:off x="6296025" y="3644900"/>
            <a:ext cx="1876425" cy="284163"/>
          </a:xfrm>
          <a:custGeom>
            <a:avLst/>
            <a:gdLst>
              <a:gd name="connsiteX0" fmla="*/ 0 w 1877961"/>
              <a:gd name="connsiteY0" fmla="*/ 19665 h 285136"/>
              <a:gd name="connsiteX1" fmla="*/ 245806 w 1877961"/>
              <a:gd name="connsiteY1" fmla="*/ 9833 h 285136"/>
              <a:gd name="connsiteX2" fmla="*/ 245806 w 1877961"/>
              <a:gd name="connsiteY2" fmla="*/ 167149 h 285136"/>
              <a:gd name="connsiteX3" fmla="*/ 422787 w 1877961"/>
              <a:gd name="connsiteY3" fmla="*/ 167149 h 285136"/>
              <a:gd name="connsiteX4" fmla="*/ 422787 w 1877961"/>
              <a:gd name="connsiteY4" fmla="*/ 88491 h 285136"/>
              <a:gd name="connsiteX5" fmla="*/ 560439 w 1877961"/>
              <a:gd name="connsiteY5" fmla="*/ 78658 h 285136"/>
              <a:gd name="connsiteX6" fmla="*/ 560439 w 1877961"/>
              <a:gd name="connsiteY6" fmla="*/ 275304 h 285136"/>
              <a:gd name="connsiteX7" fmla="*/ 816077 w 1877961"/>
              <a:gd name="connsiteY7" fmla="*/ 265471 h 285136"/>
              <a:gd name="connsiteX8" fmla="*/ 806245 w 1877961"/>
              <a:gd name="connsiteY8" fmla="*/ 0 h 285136"/>
              <a:gd name="connsiteX9" fmla="*/ 1022555 w 1877961"/>
              <a:gd name="connsiteY9" fmla="*/ 0 h 285136"/>
              <a:gd name="connsiteX10" fmla="*/ 1022555 w 1877961"/>
              <a:gd name="connsiteY10" fmla="*/ 186813 h 285136"/>
              <a:gd name="connsiteX11" fmla="*/ 1229032 w 1877961"/>
              <a:gd name="connsiteY11" fmla="*/ 196646 h 285136"/>
              <a:gd name="connsiteX12" fmla="*/ 1229032 w 1877961"/>
              <a:gd name="connsiteY12" fmla="*/ 39329 h 285136"/>
              <a:gd name="connsiteX13" fmla="*/ 1415845 w 1877961"/>
              <a:gd name="connsiteY13" fmla="*/ 29497 h 285136"/>
              <a:gd name="connsiteX14" fmla="*/ 1415845 w 1877961"/>
              <a:gd name="connsiteY14" fmla="*/ 226142 h 285136"/>
              <a:gd name="connsiteX15" fmla="*/ 1641987 w 1877961"/>
              <a:gd name="connsiteY15" fmla="*/ 226142 h 285136"/>
              <a:gd name="connsiteX16" fmla="*/ 1641987 w 1877961"/>
              <a:gd name="connsiteY16" fmla="*/ 285136 h 285136"/>
              <a:gd name="connsiteX17" fmla="*/ 1779639 w 1877961"/>
              <a:gd name="connsiteY17" fmla="*/ 275304 h 285136"/>
              <a:gd name="connsiteX18" fmla="*/ 1779639 w 1877961"/>
              <a:gd name="connsiteY18" fmla="*/ 147484 h 285136"/>
              <a:gd name="connsiteX19" fmla="*/ 1877961 w 1877961"/>
              <a:gd name="connsiteY19" fmla="*/ 147484 h 285136"/>
              <a:gd name="connsiteX20" fmla="*/ 1877961 w 1877961"/>
              <a:gd name="connsiteY20" fmla="*/ 147484 h 285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877961" h="285136">
                <a:moveTo>
                  <a:pt x="0" y="19665"/>
                </a:moveTo>
                <a:lnTo>
                  <a:pt x="245806" y="9833"/>
                </a:lnTo>
                <a:lnTo>
                  <a:pt x="245806" y="167149"/>
                </a:lnTo>
                <a:lnTo>
                  <a:pt x="422787" y="167149"/>
                </a:lnTo>
                <a:lnTo>
                  <a:pt x="422787" y="88491"/>
                </a:lnTo>
                <a:lnTo>
                  <a:pt x="560439" y="78658"/>
                </a:lnTo>
                <a:lnTo>
                  <a:pt x="560439" y="275304"/>
                </a:lnTo>
                <a:lnTo>
                  <a:pt x="816077" y="265471"/>
                </a:lnTo>
                <a:lnTo>
                  <a:pt x="806245" y="0"/>
                </a:lnTo>
                <a:lnTo>
                  <a:pt x="1022555" y="0"/>
                </a:lnTo>
                <a:lnTo>
                  <a:pt x="1022555" y="186813"/>
                </a:lnTo>
                <a:lnTo>
                  <a:pt x="1229032" y="196646"/>
                </a:lnTo>
                <a:lnTo>
                  <a:pt x="1229032" y="39329"/>
                </a:lnTo>
                <a:lnTo>
                  <a:pt x="1415845" y="29497"/>
                </a:lnTo>
                <a:lnTo>
                  <a:pt x="1415845" y="226142"/>
                </a:lnTo>
                <a:lnTo>
                  <a:pt x="1641987" y="226142"/>
                </a:lnTo>
                <a:lnTo>
                  <a:pt x="1641987" y="285136"/>
                </a:lnTo>
                <a:lnTo>
                  <a:pt x="1779639" y="275304"/>
                </a:lnTo>
                <a:lnTo>
                  <a:pt x="1779639" y="147484"/>
                </a:lnTo>
                <a:lnTo>
                  <a:pt x="1877961" y="147484"/>
                </a:lnTo>
                <a:lnTo>
                  <a:pt x="1877961" y="147484"/>
                </a:lnTo>
              </a:path>
            </a:pathLst>
          </a:custGeom>
          <a:ln w="381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NZ"/>
          </a:p>
        </p:txBody>
      </p:sp>
      <p:sp>
        <p:nvSpPr>
          <p:cNvPr id="11" name="Freeform 10"/>
          <p:cNvSpPr/>
          <p:nvPr/>
        </p:nvSpPr>
        <p:spPr>
          <a:xfrm>
            <a:off x="6443663" y="5013325"/>
            <a:ext cx="1789112" cy="122238"/>
          </a:xfrm>
          <a:custGeom>
            <a:avLst/>
            <a:gdLst>
              <a:gd name="connsiteX0" fmla="*/ 0 w 1789471"/>
              <a:gd name="connsiteY0" fmla="*/ 68826 h 122663"/>
              <a:gd name="connsiteX1" fmla="*/ 29497 w 1789471"/>
              <a:gd name="connsiteY1" fmla="*/ 49161 h 122663"/>
              <a:gd name="connsiteX2" fmla="*/ 245807 w 1789471"/>
              <a:gd name="connsiteY2" fmla="*/ 49161 h 122663"/>
              <a:gd name="connsiteX3" fmla="*/ 344129 w 1789471"/>
              <a:gd name="connsiteY3" fmla="*/ 68826 h 122663"/>
              <a:gd name="connsiteX4" fmla="*/ 422788 w 1789471"/>
              <a:gd name="connsiteY4" fmla="*/ 58993 h 122663"/>
              <a:gd name="connsiteX5" fmla="*/ 481781 w 1789471"/>
              <a:gd name="connsiteY5" fmla="*/ 78658 h 122663"/>
              <a:gd name="connsiteX6" fmla="*/ 511278 w 1789471"/>
              <a:gd name="connsiteY6" fmla="*/ 88490 h 122663"/>
              <a:gd name="connsiteX7" fmla="*/ 619433 w 1789471"/>
              <a:gd name="connsiteY7" fmla="*/ 98322 h 122663"/>
              <a:gd name="connsiteX8" fmla="*/ 648929 w 1789471"/>
              <a:gd name="connsiteY8" fmla="*/ 117987 h 122663"/>
              <a:gd name="connsiteX9" fmla="*/ 707923 w 1789471"/>
              <a:gd name="connsiteY9" fmla="*/ 78658 h 122663"/>
              <a:gd name="connsiteX10" fmla="*/ 737420 w 1789471"/>
              <a:gd name="connsiteY10" fmla="*/ 68826 h 122663"/>
              <a:gd name="connsiteX11" fmla="*/ 786581 w 1789471"/>
              <a:gd name="connsiteY11" fmla="*/ 78658 h 122663"/>
              <a:gd name="connsiteX12" fmla="*/ 816078 w 1789471"/>
              <a:gd name="connsiteY12" fmla="*/ 88490 h 122663"/>
              <a:gd name="connsiteX13" fmla="*/ 875071 w 1789471"/>
              <a:gd name="connsiteY13" fmla="*/ 39329 h 122663"/>
              <a:gd name="connsiteX14" fmla="*/ 904568 w 1789471"/>
              <a:gd name="connsiteY14" fmla="*/ 29497 h 122663"/>
              <a:gd name="connsiteX15" fmla="*/ 973394 w 1789471"/>
              <a:gd name="connsiteY15" fmla="*/ 39329 h 122663"/>
              <a:gd name="connsiteX16" fmla="*/ 1022555 w 1789471"/>
              <a:gd name="connsiteY16" fmla="*/ 88490 h 122663"/>
              <a:gd name="connsiteX17" fmla="*/ 1052052 w 1789471"/>
              <a:gd name="connsiteY17" fmla="*/ 98322 h 122663"/>
              <a:gd name="connsiteX18" fmla="*/ 1111046 w 1789471"/>
              <a:gd name="connsiteY18" fmla="*/ 78658 h 122663"/>
              <a:gd name="connsiteX19" fmla="*/ 1140542 w 1789471"/>
              <a:gd name="connsiteY19" fmla="*/ 58993 h 122663"/>
              <a:gd name="connsiteX20" fmla="*/ 1347020 w 1789471"/>
              <a:gd name="connsiteY20" fmla="*/ 49161 h 122663"/>
              <a:gd name="connsiteX21" fmla="*/ 1415846 w 1789471"/>
              <a:gd name="connsiteY21" fmla="*/ 39329 h 122663"/>
              <a:gd name="connsiteX22" fmla="*/ 1445342 w 1789471"/>
              <a:gd name="connsiteY22" fmla="*/ 9832 h 122663"/>
              <a:gd name="connsiteX23" fmla="*/ 1474839 w 1789471"/>
              <a:gd name="connsiteY23" fmla="*/ 0 h 122663"/>
              <a:gd name="connsiteX24" fmla="*/ 1504336 w 1789471"/>
              <a:gd name="connsiteY24" fmla="*/ 29497 h 122663"/>
              <a:gd name="connsiteX25" fmla="*/ 1524000 w 1789471"/>
              <a:gd name="connsiteY25" fmla="*/ 58993 h 122663"/>
              <a:gd name="connsiteX26" fmla="*/ 1602658 w 1789471"/>
              <a:gd name="connsiteY26" fmla="*/ 39329 h 122663"/>
              <a:gd name="connsiteX27" fmla="*/ 1641988 w 1789471"/>
              <a:gd name="connsiteY27" fmla="*/ 49161 h 122663"/>
              <a:gd name="connsiteX28" fmla="*/ 1671484 w 1789471"/>
              <a:gd name="connsiteY28" fmla="*/ 58993 h 122663"/>
              <a:gd name="connsiteX29" fmla="*/ 1789471 w 1789471"/>
              <a:gd name="connsiteY29" fmla="*/ 58993 h 122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789471" h="122663">
                <a:moveTo>
                  <a:pt x="0" y="68826"/>
                </a:moveTo>
                <a:cubicBezTo>
                  <a:pt x="9832" y="62271"/>
                  <a:pt x="18928" y="54446"/>
                  <a:pt x="29497" y="49161"/>
                </a:cubicBezTo>
                <a:cubicBezTo>
                  <a:pt x="91412" y="18203"/>
                  <a:pt x="209522" y="47251"/>
                  <a:pt x="245807" y="49161"/>
                </a:cubicBezTo>
                <a:cubicBezTo>
                  <a:pt x="282130" y="61268"/>
                  <a:pt x="298942" y="68826"/>
                  <a:pt x="344129" y="68826"/>
                </a:cubicBezTo>
                <a:cubicBezTo>
                  <a:pt x="370553" y="68826"/>
                  <a:pt x="396568" y="62271"/>
                  <a:pt x="422788" y="58993"/>
                </a:cubicBezTo>
                <a:lnTo>
                  <a:pt x="481781" y="78658"/>
                </a:lnTo>
                <a:cubicBezTo>
                  <a:pt x="491613" y="81935"/>
                  <a:pt x="500956" y="87552"/>
                  <a:pt x="511278" y="88490"/>
                </a:cubicBezTo>
                <a:lnTo>
                  <a:pt x="619433" y="98322"/>
                </a:lnTo>
                <a:cubicBezTo>
                  <a:pt x="629265" y="104877"/>
                  <a:pt x="637273" y="116044"/>
                  <a:pt x="648929" y="117987"/>
                </a:cubicBezTo>
                <a:cubicBezTo>
                  <a:pt x="676984" y="122663"/>
                  <a:pt x="690731" y="90119"/>
                  <a:pt x="707923" y="78658"/>
                </a:cubicBezTo>
                <a:cubicBezTo>
                  <a:pt x="716547" y="72909"/>
                  <a:pt x="727588" y="72103"/>
                  <a:pt x="737420" y="68826"/>
                </a:cubicBezTo>
                <a:cubicBezTo>
                  <a:pt x="753807" y="72103"/>
                  <a:pt x="770368" y="74605"/>
                  <a:pt x="786581" y="78658"/>
                </a:cubicBezTo>
                <a:cubicBezTo>
                  <a:pt x="796636" y="81172"/>
                  <a:pt x="805855" y="90194"/>
                  <a:pt x="816078" y="88490"/>
                </a:cubicBezTo>
                <a:cubicBezTo>
                  <a:pt x="837527" y="84915"/>
                  <a:pt x="860303" y="49174"/>
                  <a:pt x="875071" y="39329"/>
                </a:cubicBezTo>
                <a:cubicBezTo>
                  <a:pt x="883694" y="33580"/>
                  <a:pt x="894736" y="32774"/>
                  <a:pt x="904568" y="29497"/>
                </a:cubicBezTo>
                <a:cubicBezTo>
                  <a:pt x="927510" y="32774"/>
                  <a:pt x="951196" y="32670"/>
                  <a:pt x="973394" y="39329"/>
                </a:cubicBezTo>
                <a:cubicBezTo>
                  <a:pt x="1020591" y="53488"/>
                  <a:pt x="988468" y="61221"/>
                  <a:pt x="1022555" y="88490"/>
                </a:cubicBezTo>
                <a:cubicBezTo>
                  <a:pt x="1030648" y="94964"/>
                  <a:pt x="1042220" y="95045"/>
                  <a:pt x="1052052" y="98322"/>
                </a:cubicBezTo>
                <a:cubicBezTo>
                  <a:pt x="1071717" y="91767"/>
                  <a:pt x="1093799" y="90156"/>
                  <a:pt x="1111046" y="78658"/>
                </a:cubicBezTo>
                <a:cubicBezTo>
                  <a:pt x="1120878" y="72103"/>
                  <a:pt x="1128816" y="60459"/>
                  <a:pt x="1140542" y="58993"/>
                </a:cubicBezTo>
                <a:cubicBezTo>
                  <a:pt x="1208914" y="50446"/>
                  <a:pt x="1278194" y="52438"/>
                  <a:pt x="1347020" y="49161"/>
                </a:cubicBezTo>
                <a:cubicBezTo>
                  <a:pt x="1369962" y="45884"/>
                  <a:pt x="1394329" y="47936"/>
                  <a:pt x="1415846" y="39329"/>
                </a:cubicBezTo>
                <a:cubicBezTo>
                  <a:pt x="1428756" y="34165"/>
                  <a:pt x="1433773" y="17545"/>
                  <a:pt x="1445342" y="9832"/>
                </a:cubicBezTo>
                <a:cubicBezTo>
                  <a:pt x="1453965" y="4083"/>
                  <a:pt x="1465007" y="3277"/>
                  <a:pt x="1474839" y="0"/>
                </a:cubicBezTo>
                <a:cubicBezTo>
                  <a:pt x="1484671" y="9832"/>
                  <a:pt x="1495434" y="18815"/>
                  <a:pt x="1504336" y="29497"/>
                </a:cubicBezTo>
                <a:cubicBezTo>
                  <a:pt x="1511901" y="38575"/>
                  <a:pt x="1512638" y="55747"/>
                  <a:pt x="1524000" y="58993"/>
                </a:cubicBezTo>
                <a:cubicBezTo>
                  <a:pt x="1536779" y="62644"/>
                  <a:pt x="1586173" y="44824"/>
                  <a:pt x="1602658" y="39329"/>
                </a:cubicBezTo>
                <a:cubicBezTo>
                  <a:pt x="1615768" y="42606"/>
                  <a:pt x="1628994" y="45449"/>
                  <a:pt x="1641988" y="49161"/>
                </a:cubicBezTo>
                <a:cubicBezTo>
                  <a:pt x="1651953" y="52008"/>
                  <a:pt x="1661143" y="58304"/>
                  <a:pt x="1671484" y="58993"/>
                </a:cubicBezTo>
                <a:cubicBezTo>
                  <a:pt x="1710726" y="61609"/>
                  <a:pt x="1750142" y="58993"/>
                  <a:pt x="1789471" y="58993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NZ"/>
          </a:p>
        </p:txBody>
      </p:sp>
      <p:sp>
        <p:nvSpPr>
          <p:cNvPr id="12" name="Freeform 11"/>
          <p:cNvSpPr/>
          <p:nvPr/>
        </p:nvSpPr>
        <p:spPr>
          <a:xfrm>
            <a:off x="1139825" y="4857750"/>
            <a:ext cx="1639888" cy="442913"/>
          </a:xfrm>
          <a:custGeom>
            <a:avLst/>
            <a:gdLst>
              <a:gd name="connsiteX0" fmla="*/ 0 w 1639955"/>
              <a:gd name="connsiteY0" fmla="*/ 359776 h 442283"/>
              <a:gd name="connsiteX1" fmla="*/ 49162 w 1639955"/>
              <a:gd name="connsiteY1" fmla="*/ 271285 h 442283"/>
              <a:gd name="connsiteX2" fmla="*/ 78659 w 1639955"/>
              <a:gd name="connsiteY2" fmla="*/ 251621 h 442283"/>
              <a:gd name="connsiteX3" fmla="*/ 127820 w 1639955"/>
              <a:gd name="connsiteY3" fmla="*/ 261453 h 442283"/>
              <a:gd name="connsiteX4" fmla="*/ 186813 w 1639955"/>
              <a:gd name="connsiteY4" fmla="*/ 300782 h 442283"/>
              <a:gd name="connsiteX5" fmla="*/ 206478 w 1639955"/>
              <a:gd name="connsiteY5" fmla="*/ 330279 h 442283"/>
              <a:gd name="connsiteX6" fmla="*/ 216310 w 1639955"/>
              <a:gd name="connsiteY6" fmla="*/ 359776 h 442283"/>
              <a:gd name="connsiteX7" fmla="*/ 245807 w 1639955"/>
              <a:gd name="connsiteY7" fmla="*/ 369608 h 442283"/>
              <a:gd name="connsiteX8" fmla="*/ 275304 w 1639955"/>
              <a:gd name="connsiteY8" fmla="*/ 359776 h 442283"/>
              <a:gd name="connsiteX9" fmla="*/ 334297 w 1639955"/>
              <a:gd name="connsiteY9" fmla="*/ 330279 h 442283"/>
              <a:gd name="connsiteX10" fmla="*/ 422788 w 1639955"/>
              <a:gd name="connsiteY10" fmla="*/ 349943 h 442283"/>
              <a:gd name="connsiteX11" fmla="*/ 452284 w 1639955"/>
              <a:gd name="connsiteY11" fmla="*/ 379440 h 442283"/>
              <a:gd name="connsiteX12" fmla="*/ 481781 w 1639955"/>
              <a:gd name="connsiteY12" fmla="*/ 438434 h 442283"/>
              <a:gd name="connsiteX13" fmla="*/ 511278 w 1639955"/>
              <a:gd name="connsiteY13" fmla="*/ 428601 h 442283"/>
              <a:gd name="connsiteX14" fmla="*/ 540775 w 1639955"/>
              <a:gd name="connsiteY14" fmla="*/ 399105 h 442283"/>
              <a:gd name="connsiteX15" fmla="*/ 550607 w 1639955"/>
              <a:gd name="connsiteY15" fmla="*/ 369608 h 442283"/>
              <a:gd name="connsiteX16" fmla="*/ 589936 w 1639955"/>
              <a:gd name="connsiteY16" fmla="*/ 300782 h 442283"/>
              <a:gd name="connsiteX17" fmla="*/ 599768 w 1639955"/>
              <a:gd name="connsiteY17" fmla="*/ 271285 h 442283"/>
              <a:gd name="connsiteX18" fmla="*/ 668594 w 1639955"/>
              <a:gd name="connsiteY18" fmla="*/ 212292 h 442283"/>
              <a:gd name="connsiteX19" fmla="*/ 678426 w 1639955"/>
              <a:gd name="connsiteY19" fmla="*/ 74640 h 442283"/>
              <a:gd name="connsiteX20" fmla="*/ 707923 w 1639955"/>
              <a:gd name="connsiteY20" fmla="*/ 84472 h 442283"/>
              <a:gd name="connsiteX21" fmla="*/ 766917 w 1639955"/>
              <a:gd name="connsiteY21" fmla="*/ 123801 h 442283"/>
              <a:gd name="connsiteX22" fmla="*/ 825910 w 1639955"/>
              <a:gd name="connsiteY22" fmla="*/ 104137 h 442283"/>
              <a:gd name="connsiteX23" fmla="*/ 884904 w 1639955"/>
              <a:gd name="connsiteY23" fmla="*/ 64808 h 442283"/>
              <a:gd name="connsiteX24" fmla="*/ 1042220 w 1639955"/>
              <a:gd name="connsiteY24" fmla="*/ 35311 h 442283"/>
              <a:gd name="connsiteX25" fmla="*/ 1101213 w 1639955"/>
              <a:gd name="connsiteY25" fmla="*/ 5814 h 442283"/>
              <a:gd name="connsiteX26" fmla="*/ 1130710 w 1639955"/>
              <a:gd name="connsiteY26" fmla="*/ 45143 h 442283"/>
              <a:gd name="connsiteX27" fmla="*/ 1140542 w 1639955"/>
              <a:gd name="connsiteY27" fmla="*/ 84472 h 442283"/>
              <a:gd name="connsiteX28" fmla="*/ 1199536 w 1639955"/>
              <a:gd name="connsiteY28" fmla="*/ 202459 h 442283"/>
              <a:gd name="connsiteX29" fmla="*/ 1238865 w 1639955"/>
              <a:gd name="connsiteY29" fmla="*/ 212292 h 442283"/>
              <a:gd name="connsiteX30" fmla="*/ 1268362 w 1639955"/>
              <a:gd name="connsiteY30" fmla="*/ 202459 h 442283"/>
              <a:gd name="connsiteX31" fmla="*/ 1297859 w 1639955"/>
              <a:gd name="connsiteY31" fmla="*/ 182795 h 442283"/>
              <a:gd name="connsiteX32" fmla="*/ 1327355 w 1639955"/>
              <a:gd name="connsiteY32" fmla="*/ 192627 h 442283"/>
              <a:gd name="connsiteX33" fmla="*/ 1337188 w 1639955"/>
              <a:gd name="connsiteY33" fmla="*/ 222124 h 442283"/>
              <a:gd name="connsiteX34" fmla="*/ 1396181 w 1639955"/>
              <a:gd name="connsiteY34" fmla="*/ 241788 h 442283"/>
              <a:gd name="connsiteX35" fmla="*/ 1455175 w 1639955"/>
              <a:gd name="connsiteY35" fmla="*/ 290950 h 442283"/>
              <a:gd name="connsiteX36" fmla="*/ 1504336 w 1639955"/>
              <a:gd name="connsiteY36" fmla="*/ 300782 h 442283"/>
              <a:gd name="connsiteX37" fmla="*/ 1592826 w 1639955"/>
              <a:gd name="connsiteY37" fmla="*/ 379440 h 442283"/>
              <a:gd name="connsiteX38" fmla="*/ 1622323 w 1639955"/>
              <a:gd name="connsiteY38" fmla="*/ 399105 h 442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639955" h="442283">
                <a:moveTo>
                  <a:pt x="0" y="359776"/>
                </a:moveTo>
                <a:cubicBezTo>
                  <a:pt x="10246" y="329039"/>
                  <a:pt x="20185" y="290602"/>
                  <a:pt x="49162" y="271285"/>
                </a:cubicBezTo>
                <a:lnTo>
                  <a:pt x="78659" y="251621"/>
                </a:lnTo>
                <a:cubicBezTo>
                  <a:pt x="95046" y="254898"/>
                  <a:pt x="112606" y="254538"/>
                  <a:pt x="127820" y="261453"/>
                </a:cubicBezTo>
                <a:cubicBezTo>
                  <a:pt x="149335" y="271233"/>
                  <a:pt x="186813" y="300782"/>
                  <a:pt x="186813" y="300782"/>
                </a:cubicBezTo>
                <a:cubicBezTo>
                  <a:pt x="193368" y="310614"/>
                  <a:pt x="201193" y="319710"/>
                  <a:pt x="206478" y="330279"/>
                </a:cubicBezTo>
                <a:cubicBezTo>
                  <a:pt x="211113" y="339549"/>
                  <a:pt x="208981" y="352447"/>
                  <a:pt x="216310" y="359776"/>
                </a:cubicBezTo>
                <a:cubicBezTo>
                  <a:pt x="223639" y="367105"/>
                  <a:pt x="235975" y="366331"/>
                  <a:pt x="245807" y="369608"/>
                </a:cubicBezTo>
                <a:cubicBezTo>
                  <a:pt x="255639" y="366331"/>
                  <a:pt x="266034" y="364411"/>
                  <a:pt x="275304" y="359776"/>
                </a:cubicBezTo>
                <a:cubicBezTo>
                  <a:pt x="351544" y="321655"/>
                  <a:pt x="260155" y="354992"/>
                  <a:pt x="334297" y="330279"/>
                </a:cubicBezTo>
                <a:cubicBezTo>
                  <a:pt x="341433" y="331468"/>
                  <a:pt x="406652" y="339186"/>
                  <a:pt x="422788" y="349943"/>
                </a:cubicBezTo>
                <a:cubicBezTo>
                  <a:pt x="434357" y="357656"/>
                  <a:pt x="442452" y="369608"/>
                  <a:pt x="452284" y="379440"/>
                </a:cubicBezTo>
                <a:cubicBezTo>
                  <a:pt x="456423" y="391856"/>
                  <a:pt x="467121" y="432570"/>
                  <a:pt x="481781" y="438434"/>
                </a:cubicBezTo>
                <a:cubicBezTo>
                  <a:pt x="491404" y="442283"/>
                  <a:pt x="501446" y="431879"/>
                  <a:pt x="511278" y="428601"/>
                </a:cubicBezTo>
                <a:cubicBezTo>
                  <a:pt x="521110" y="418769"/>
                  <a:pt x="533062" y="410674"/>
                  <a:pt x="540775" y="399105"/>
                </a:cubicBezTo>
                <a:cubicBezTo>
                  <a:pt x="546524" y="390482"/>
                  <a:pt x="546524" y="379134"/>
                  <a:pt x="550607" y="369608"/>
                </a:cubicBezTo>
                <a:cubicBezTo>
                  <a:pt x="565577" y="334677"/>
                  <a:pt x="570186" y="330406"/>
                  <a:pt x="589936" y="300782"/>
                </a:cubicBezTo>
                <a:cubicBezTo>
                  <a:pt x="593213" y="290950"/>
                  <a:pt x="594019" y="279909"/>
                  <a:pt x="599768" y="271285"/>
                </a:cubicBezTo>
                <a:cubicBezTo>
                  <a:pt x="613463" y="250742"/>
                  <a:pt x="650419" y="225923"/>
                  <a:pt x="668594" y="212292"/>
                </a:cubicBezTo>
                <a:cubicBezTo>
                  <a:pt x="671871" y="166408"/>
                  <a:pt x="664898" y="118607"/>
                  <a:pt x="678426" y="74640"/>
                </a:cubicBezTo>
                <a:cubicBezTo>
                  <a:pt x="681474" y="64734"/>
                  <a:pt x="698863" y="79439"/>
                  <a:pt x="707923" y="84472"/>
                </a:cubicBezTo>
                <a:cubicBezTo>
                  <a:pt x="728583" y="95950"/>
                  <a:pt x="766917" y="123801"/>
                  <a:pt x="766917" y="123801"/>
                </a:cubicBezTo>
                <a:cubicBezTo>
                  <a:pt x="786581" y="117246"/>
                  <a:pt x="808663" y="115635"/>
                  <a:pt x="825910" y="104137"/>
                </a:cubicBezTo>
                <a:cubicBezTo>
                  <a:pt x="845575" y="91027"/>
                  <a:pt x="862483" y="72282"/>
                  <a:pt x="884904" y="64808"/>
                </a:cubicBezTo>
                <a:cubicBezTo>
                  <a:pt x="955296" y="41344"/>
                  <a:pt x="904157" y="56552"/>
                  <a:pt x="1042220" y="35311"/>
                </a:cubicBezTo>
                <a:cubicBezTo>
                  <a:pt x="1047186" y="32000"/>
                  <a:pt x="1089584" y="0"/>
                  <a:pt x="1101213" y="5814"/>
                </a:cubicBezTo>
                <a:cubicBezTo>
                  <a:pt x="1115870" y="13142"/>
                  <a:pt x="1120878" y="32033"/>
                  <a:pt x="1130710" y="45143"/>
                </a:cubicBezTo>
                <a:cubicBezTo>
                  <a:pt x="1133987" y="58253"/>
                  <a:pt x="1136659" y="71529"/>
                  <a:pt x="1140542" y="84472"/>
                </a:cubicBezTo>
                <a:cubicBezTo>
                  <a:pt x="1146674" y="104912"/>
                  <a:pt x="1172660" y="195739"/>
                  <a:pt x="1199536" y="202459"/>
                </a:cubicBezTo>
                <a:lnTo>
                  <a:pt x="1238865" y="212292"/>
                </a:lnTo>
                <a:cubicBezTo>
                  <a:pt x="1248697" y="209014"/>
                  <a:pt x="1259092" y="207094"/>
                  <a:pt x="1268362" y="202459"/>
                </a:cubicBezTo>
                <a:cubicBezTo>
                  <a:pt x="1278931" y="197174"/>
                  <a:pt x="1286203" y="184738"/>
                  <a:pt x="1297859" y="182795"/>
                </a:cubicBezTo>
                <a:cubicBezTo>
                  <a:pt x="1308082" y="181091"/>
                  <a:pt x="1317523" y="189350"/>
                  <a:pt x="1327355" y="192627"/>
                </a:cubicBezTo>
                <a:cubicBezTo>
                  <a:pt x="1330633" y="202459"/>
                  <a:pt x="1328754" y="216100"/>
                  <a:pt x="1337188" y="222124"/>
                </a:cubicBezTo>
                <a:cubicBezTo>
                  <a:pt x="1354055" y="234172"/>
                  <a:pt x="1396181" y="241788"/>
                  <a:pt x="1396181" y="241788"/>
                </a:cubicBezTo>
                <a:cubicBezTo>
                  <a:pt x="1411483" y="257090"/>
                  <a:pt x="1433273" y="282737"/>
                  <a:pt x="1455175" y="290950"/>
                </a:cubicBezTo>
                <a:cubicBezTo>
                  <a:pt x="1470822" y="296818"/>
                  <a:pt x="1487949" y="297505"/>
                  <a:pt x="1504336" y="300782"/>
                </a:cubicBezTo>
                <a:cubicBezTo>
                  <a:pt x="1639955" y="391195"/>
                  <a:pt x="1505472" y="292086"/>
                  <a:pt x="1592826" y="379440"/>
                </a:cubicBezTo>
                <a:cubicBezTo>
                  <a:pt x="1601182" y="387796"/>
                  <a:pt x="1622323" y="399105"/>
                  <a:pt x="1622323" y="399105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NZ"/>
          </a:p>
        </p:txBody>
      </p:sp>
      <p:cxnSp>
        <p:nvCxnSpPr>
          <p:cNvPr id="14" name="Straight Connector 13"/>
          <p:cNvCxnSpPr/>
          <p:nvPr/>
        </p:nvCxnSpPr>
        <p:spPr>
          <a:xfrm>
            <a:off x="1101725" y="3789363"/>
            <a:ext cx="1601788" cy="0"/>
          </a:xfrm>
          <a:prstGeom prst="line">
            <a:avLst/>
          </a:prstGeom>
          <a:ln w="381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89" name="Rectangle 3"/>
          <p:cNvSpPr>
            <a:spLocks noChangeArrowheads="1"/>
          </p:cNvSpPr>
          <p:nvPr/>
        </p:nvSpPr>
        <p:spPr bwMode="auto">
          <a:xfrm>
            <a:off x="755650" y="1368425"/>
            <a:ext cx="2303463" cy="579438"/>
          </a:xfrm>
          <a:prstGeom prst="rect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lvl="1" algn="ctr" fontAlgn="auto">
              <a:lnSpc>
                <a:spcPct val="105000"/>
              </a:lnSpc>
              <a:spcBef>
                <a:spcPct val="20000"/>
              </a:spcBef>
              <a:spcAft>
                <a:spcPts val="0"/>
              </a:spcAft>
              <a:buClr>
                <a:srgbClr val="19327E"/>
              </a:buClr>
              <a:buSzPct val="90000"/>
              <a:defRPr/>
            </a:pPr>
            <a:r>
              <a:rPr lang="en-AU" altLang="zh-CN" sz="1400" b="1" dirty="0"/>
              <a:t>Fixed dosing systems</a:t>
            </a:r>
          </a:p>
          <a:p>
            <a:pPr marL="0" lvl="1" algn="ctr" fontAlgn="auto">
              <a:lnSpc>
                <a:spcPct val="105000"/>
              </a:lnSpc>
              <a:spcBef>
                <a:spcPct val="20000"/>
              </a:spcBef>
              <a:spcAft>
                <a:spcPts val="0"/>
              </a:spcAft>
              <a:buClr>
                <a:srgbClr val="19327E"/>
              </a:buClr>
              <a:buSzPct val="90000"/>
              <a:defRPr/>
            </a:pPr>
            <a:r>
              <a:rPr lang="en-AU" altLang="zh-CN" sz="1400" dirty="0"/>
              <a:t>Typical care</a:t>
            </a:r>
          </a:p>
        </p:txBody>
      </p:sp>
      <p:sp>
        <p:nvSpPr>
          <p:cNvPr id="7190" name="Rectangle 3"/>
          <p:cNvSpPr>
            <a:spLocks noChangeArrowheads="1"/>
          </p:cNvSpPr>
          <p:nvPr/>
        </p:nvSpPr>
        <p:spPr bwMode="auto">
          <a:xfrm>
            <a:off x="5867400" y="1341438"/>
            <a:ext cx="2376488" cy="620712"/>
          </a:xfrm>
          <a:prstGeom prst="rect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lvl="1" algn="ctr" fontAlgn="auto">
              <a:lnSpc>
                <a:spcPct val="105000"/>
              </a:lnSpc>
              <a:spcBef>
                <a:spcPct val="20000"/>
              </a:spcBef>
              <a:spcAft>
                <a:spcPts val="0"/>
              </a:spcAft>
              <a:buClr>
                <a:srgbClr val="19327E"/>
              </a:buClr>
              <a:buSzPct val="90000"/>
              <a:defRPr/>
            </a:pPr>
            <a:r>
              <a:rPr lang="en-AU" altLang="zh-CN" sz="1400" b="1" dirty="0"/>
              <a:t>Adaptive control</a:t>
            </a:r>
          </a:p>
          <a:p>
            <a:pPr marL="0" lvl="1" algn="ctr" fontAlgn="auto">
              <a:lnSpc>
                <a:spcPct val="105000"/>
              </a:lnSpc>
              <a:spcBef>
                <a:spcPct val="20000"/>
              </a:spcBef>
              <a:spcAft>
                <a:spcPts val="0"/>
              </a:spcAft>
              <a:buClr>
                <a:srgbClr val="19327E"/>
              </a:buClr>
              <a:buSzPct val="90000"/>
              <a:defRPr/>
            </a:pPr>
            <a:r>
              <a:rPr lang="en-AU" altLang="zh-CN" sz="1400" dirty="0"/>
              <a:t>Engineering approach</a:t>
            </a:r>
          </a:p>
        </p:txBody>
      </p:sp>
      <p:sp>
        <p:nvSpPr>
          <p:cNvPr id="18" name="Curved Down Arrow 17"/>
          <p:cNvSpPr/>
          <p:nvPr/>
        </p:nvSpPr>
        <p:spPr>
          <a:xfrm rot="16200000" flipH="1">
            <a:off x="-759619" y="3359944"/>
            <a:ext cx="2874963" cy="708025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ln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NZ">
              <a:solidFill>
                <a:schemeClr val="tx1"/>
              </a:solidFill>
            </a:endParaRP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755650" y="4075113"/>
            <a:ext cx="2303463" cy="604837"/>
          </a:xfrm>
          <a:prstGeom prst="rect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lvl="1" algn="ctr" fontAlgn="auto">
              <a:lnSpc>
                <a:spcPct val="105000"/>
              </a:lnSpc>
              <a:spcBef>
                <a:spcPct val="20000"/>
              </a:spcBef>
              <a:spcAft>
                <a:spcPts val="0"/>
              </a:spcAft>
              <a:buClr>
                <a:srgbClr val="19327E"/>
              </a:buClr>
              <a:buSzPct val="90000"/>
              <a:defRPr/>
            </a:pPr>
            <a:r>
              <a:rPr lang="en-AU" altLang="zh-CN" sz="1400" b="1" dirty="0"/>
              <a:t>Variability flows through to BG control</a:t>
            </a:r>
          </a:p>
        </p:txBody>
      </p:sp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6011863" y="4100513"/>
            <a:ext cx="2160587" cy="579437"/>
          </a:xfrm>
          <a:prstGeom prst="rect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lvl="1" algn="ctr" fontAlgn="auto">
              <a:lnSpc>
                <a:spcPct val="105000"/>
              </a:lnSpc>
              <a:spcBef>
                <a:spcPct val="20000"/>
              </a:spcBef>
              <a:spcAft>
                <a:spcPts val="0"/>
              </a:spcAft>
              <a:buClr>
                <a:srgbClr val="19327E"/>
              </a:buClr>
              <a:buSzPct val="90000"/>
              <a:defRPr/>
            </a:pPr>
            <a:r>
              <a:rPr lang="en-AU" altLang="zh-CN" sz="1400" b="1" dirty="0"/>
              <a:t>Variability stopped at controller</a:t>
            </a:r>
          </a:p>
        </p:txBody>
      </p:sp>
      <p:sp>
        <p:nvSpPr>
          <p:cNvPr id="21" name="Down Arrow 20"/>
          <p:cNvSpPr/>
          <p:nvPr/>
        </p:nvSpPr>
        <p:spPr>
          <a:xfrm>
            <a:off x="4211638" y="2492375"/>
            <a:ext cx="576262" cy="792163"/>
          </a:xfrm>
          <a:prstGeom prst="downArrow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NZ"/>
          </a:p>
        </p:txBody>
      </p:sp>
      <p:sp>
        <p:nvSpPr>
          <p:cNvPr id="7202" name="TextBox 22"/>
          <p:cNvSpPr txBox="1">
            <a:spLocks noChangeArrowheads="1"/>
          </p:cNvSpPr>
          <p:nvPr/>
        </p:nvSpPr>
        <p:spPr bwMode="auto">
          <a:xfrm>
            <a:off x="2916238" y="5732463"/>
            <a:ext cx="5903912" cy="838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dirty="0"/>
              <a:t>Models offer the opportunity to </a:t>
            </a:r>
            <a:r>
              <a:rPr lang="en-NZ" b="1" dirty="0"/>
              <a:t>identify, diagnose and manage variability </a:t>
            </a:r>
            <a:r>
              <a:rPr lang="en-NZ" dirty="0"/>
              <a:t>directly, to guaranteed risk levels.</a:t>
            </a:r>
          </a:p>
        </p:txBody>
      </p:sp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755650" y="2930525"/>
            <a:ext cx="2303463" cy="541338"/>
          </a:xfrm>
          <a:prstGeom prst="rect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lvl="1" algn="ctr" fontAlgn="auto">
              <a:lnSpc>
                <a:spcPct val="105000"/>
              </a:lnSpc>
              <a:spcBef>
                <a:spcPct val="20000"/>
              </a:spcBef>
              <a:spcAft>
                <a:spcPts val="0"/>
              </a:spcAft>
              <a:buClr>
                <a:srgbClr val="19327E"/>
              </a:buClr>
              <a:buSzPct val="90000"/>
              <a:defRPr/>
            </a:pPr>
            <a:r>
              <a:rPr lang="en-AU" altLang="zh-CN" sz="1400" dirty="0"/>
              <a:t>Fixed protocol treats everyone much the same</a:t>
            </a: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5867400" y="2708275"/>
            <a:ext cx="2520950" cy="815975"/>
          </a:xfrm>
          <a:prstGeom prst="rect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lvl="1" algn="ctr" fontAlgn="auto">
              <a:lnSpc>
                <a:spcPct val="105000"/>
              </a:lnSpc>
              <a:spcBef>
                <a:spcPct val="20000"/>
              </a:spcBef>
              <a:spcAft>
                <a:spcPts val="0"/>
              </a:spcAft>
              <a:buClr>
                <a:srgbClr val="19327E"/>
              </a:buClr>
              <a:buSzPct val="90000"/>
              <a:defRPr/>
            </a:pPr>
            <a:r>
              <a:rPr lang="en-AU" altLang="zh-CN" sz="1400" dirty="0"/>
              <a:t>Controller identifies and manages patient-specific variability</a:t>
            </a:r>
          </a:p>
        </p:txBody>
      </p:sp>
      <p:sp>
        <p:nvSpPr>
          <p:cNvPr id="4" name="Oval 3"/>
          <p:cNvSpPr/>
          <p:nvPr/>
        </p:nvSpPr>
        <p:spPr>
          <a:xfrm>
            <a:off x="3276600" y="1773238"/>
            <a:ext cx="2427288" cy="966787"/>
          </a:xfrm>
          <a:prstGeom prst="ellipse">
            <a:avLst/>
          </a:prstGeom>
          <a:ln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Patient response to insulin</a:t>
            </a:r>
            <a:endParaRPr lang="en-NZ" b="1" dirty="0"/>
          </a:p>
        </p:txBody>
      </p:sp>
    </p:spTree>
    <p:extLst>
      <p:ext uri="{BB962C8B-B14F-4D97-AF65-F5344CB8AC3E}">
        <p14:creationId xmlns:p14="http://schemas.microsoft.com/office/powerpoint/2010/main" val="299971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Automation and Workload in GC – Now</a:t>
            </a:r>
            <a:endParaRPr lang="en-NZ" dirty="0"/>
          </a:p>
        </p:txBody>
      </p:sp>
      <p:pic>
        <p:nvPicPr>
          <p:cNvPr id="8" name="Picture 6" descr="nur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89388" y="4038236"/>
            <a:ext cx="1268412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val 3"/>
          <p:cNvSpPr>
            <a:spLocks noChangeArrowheads="1"/>
          </p:cNvSpPr>
          <p:nvPr/>
        </p:nvSpPr>
        <p:spPr bwMode="auto">
          <a:xfrm>
            <a:off x="906463" y="1717311"/>
            <a:ext cx="5867400" cy="3429000"/>
          </a:xfrm>
          <a:prstGeom prst="ellipse">
            <a:avLst/>
          </a:prstGeom>
          <a:noFill/>
          <a:ln w="63500">
            <a:solidFill>
              <a:srgbClr val="19688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NZ">
              <a:latin typeface="Calibri" pitchFamily="34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457200" y="2457086"/>
            <a:ext cx="2057400" cy="1905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NZ">
              <a:latin typeface="Calibri" pitchFamily="34" charset="0"/>
            </a:endParaRPr>
          </a:p>
        </p:txBody>
      </p:sp>
      <p:pic>
        <p:nvPicPr>
          <p:cNvPr id="11" name="Picture 6" descr="nur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95400" y="1314086"/>
            <a:ext cx="1944688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 descr="ICU patient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8038" y="3674699"/>
            <a:ext cx="2443162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" descr="graseby3300e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9725" y="4647836"/>
            <a:ext cx="1511300" cy="90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4595813" y="5401899"/>
            <a:ext cx="27352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NZ" sz="1400" b="1"/>
              <a:t>Standard infuser equipment adjusted by nurses</a:t>
            </a:r>
            <a:endParaRPr lang="en-AU" sz="1400" b="1"/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981075" y="5497149"/>
            <a:ext cx="2286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NZ" sz="1400" b="1"/>
              <a:t>Patient management</a:t>
            </a:r>
            <a:endParaRPr lang="en-AU" sz="1400" b="1"/>
          </a:p>
        </p:txBody>
      </p:sp>
      <p:sp>
        <p:nvSpPr>
          <p:cNvPr id="17" name="AutoShape 18"/>
          <p:cNvSpPr>
            <a:spLocks noChangeArrowheads="1"/>
          </p:cNvSpPr>
          <p:nvPr/>
        </p:nvSpPr>
        <p:spPr bwMode="auto">
          <a:xfrm rot="17227222">
            <a:off x="3114675" y="4947874"/>
            <a:ext cx="304800" cy="304800"/>
          </a:xfrm>
          <a:prstGeom prst="flowChartExtract">
            <a:avLst/>
          </a:prstGeom>
          <a:solidFill>
            <a:srgbClr val="1968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NZ">
              <a:latin typeface="Calibri" pitchFamily="34" charset="0"/>
            </a:endParaRPr>
          </a:p>
        </p:txBody>
      </p:sp>
      <p:sp>
        <p:nvSpPr>
          <p:cNvPr id="18" name="AutoShape 19"/>
          <p:cNvSpPr>
            <a:spLocks noChangeArrowheads="1"/>
          </p:cNvSpPr>
          <p:nvPr/>
        </p:nvSpPr>
        <p:spPr bwMode="auto">
          <a:xfrm rot="14785781">
            <a:off x="5478463" y="4638311"/>
            <a:ext cx="304800" cy="304800"/>
          </a:xfrm>
          <a:prstGeom prst="flowChartExtract">
            <a:avLst/>
          </a:prstGeom>
          <a:solidFill>
            <a:srgbClr val="1968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NZ">
              <a:latin typeface="Calibri" pitchFamily="34" charset="0"/>
            </a:endParaRPr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4572000" y="1237886"/>
            <a:ext cx="3962400" cy="2592388"/>
          </a:xfrm>
          <a:prstGeom prst="rect">
            <a:avLst/>
          </a:prstGeom>
          <a:solidFill>
            <a:schemeClr val="bg1"/>
          </a:solidFill>
          <a:ln w="28575" algn="ctr">
            <a:solidFill>
              <a:srgbClr val="000000"/>
            </a:solidFill>
            <a:prstDash val="lgDash"/>
            <a:miter lim="800000"/>
            <a:headEnd/>
            <a:tailEnd/>
          </a:ln>
        </p:spPr>
        <p:txBody>
          <a:bodyPr wrap="none" anchor="ctr"/>
          <a:lstStyle/>
          <a:p>
            <a:endParaRPr lang="en-NZ">
              <a:latin typeface="Calibri" pitchFamily="34" charset="0"/>
            </a:endParaRPr>
          </a:p>
        </p:txBody>
      </p:sp>
      <p:sp>
        <p:nvSpPr>
          <p:cNvPr id="26" name="AutoShape 17"/>
          <p:cNvSpPr>
            <a:spLocks noChangeArrowheads="1"/>
          </p:cNvSpPr>
          <p:nvPr/>
        </p:nvSpPr>
        <p:spPr bwMode="auto">
          <a:xfrm rot="5400000">
            <a:off x="4376738" y="1590311"/>
            <a:ext cx="304800" cy="304800"/>
          </a:xfrm>
          <a:prstGeom prst="flowChartExtract">
            <a:avLst/>
          </a:prstGeom>
          <a:solidFill>
            <a:srgbClr val="1968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NZ">
              <a:latin typeface="Calibri" pitchFamily="34" charset="0"/>
            </a:endParaRPr>
          </a:p>
        </p:txBody>
      </p:sp>
      <p:sp>
        <p:nvSpPr>
          <p:cNvPr id="27" name="Text Box 12"/>
          <p:cNvSpPr txBox="1">
            <a:spLocks noChangeArrowheads="1"/>
          </p:cNvSpPr>
          <p:nvPr/>
        </p:nvSpPr>
        <p:spPr bwMode="auto">
          <a:xfrm>
            <a:off x="4611688" y="1266461"/>
            <a:ext cx="23764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NZ" sz="1400" b="1"/>
              <a:t>Decision Support System</a:t>
            </a:r>
            <a:endParaRPr lang="en-AU" sz="1400" b="1"/>
          </a:p>
        </p:txBody>
      </p:sp>
      <p:grpSp>
        <p:nvGrpSpPr>
          <p:cNvPr id="28" name="Group 25"/>
          <p:cNvGrpSpPr>
            <a:grpSpLocks/>
          </p:cNvGrpSpPr>
          <p:nvPr/>
        </p:nvGrpSpPr>
        <p:grpSpPr bwMode="auto">
          <a:xfrm>
            <a:off x="4824413" y="2977786"/>
            <a:ext cx="2089150" cy="719138"/>
            <a:chOff x="6715051" y="20684182"/>
            <a:chExt cx="6480720" cy="2232248"/>
          </a:xfrm>
        </p:grpSpPr>
        <p:sp>
          <p:nvSpPr>
            <p:cNvPr id="29" name="AutoShape 6830"/>
            <p:cNvSpPr>
              <a:spLocks noChangeArrowheads="1"/>
            </p:cNvSpPr>
            <p:nvPr/>
          </p:nvSpPr>
          <p:spPr bwMode="auto">
            <a:xfrm>
              <a:off x="6715051" y="20684182"/>
              <a:ext cx="6480720" cy="2232248"/>
            </a:xfrm>
            <a:prstGeom prst="roundRect">
              <a:avLst>
                <a:gd name="adj" fmla="val 12333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pic>
          <p:nvPicPr>
            <p:cNvPr id="30" name="Picture 2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3083" y="20972214"/>
              <a:ext cx="5904656" cy="1725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1" name="Picture 2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1538" y="1658574"/>
            <a:ext cx="2232025" cy="160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31"/>
          <p:cNvSpPr/>
          <p:nvPr/>
        </p:nvSpPr>
        <p:spPr>
          <a:xfrm>
            <a:off x="7510463" y="2534874"/>
            <a:ext cx="506412" cy="4714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pic>
        <p:nvPicPr>
          <p:cNvPr id="33" name="Picture 2" descr="C:\scratch\tablet_1_merged.pn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67550" y="2177686"/>
            <a:ext cx="1241425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Text Box 13"/>
          <p:cNvSpPr txBox="1">
            <a:spLocks noChangeArrowheads="1"/>
          </p:cNvSpPr>
          <p:nvPr/>
        </p:nvSpPr>
        <p:spPr bwMode="auto">
          <a:xfrm>
            <a:off x="6858000" y="3600086"/>
            <a:ext cx="2057400" cy="1061829"/>
          </a:xfrm>
          <a:prstGeom prst="rect">
            <a:avLst/>
          </a:prstGeom>
          <a:solidFill>
            <a:srgbClr val="FFFFCC"/>
          </a:solidFill>
          <a:ln w="9525">
            <a:solidFill>
              <a:srgbClr val="383838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NZ" sz="1400" b="1" dirty="0"/>
              <a:t>Identify and utilise </a:t>
            </a:r>
            <a:r>
              <a:rPr lang="en-NZ" sz="1400" b="1" dirty="0" smtClean="0"/>
              <a:t>patient-specific  </a:t>
            </a:r>
            <a:r>
              <a:rPr lang="en-NZ" sz="1400" b="1" dirty="0"/>
              <a:t>parameters</a:t>
            </a:r>
          </a:p>
          <a:p>
            <a:pPr algn="ctr">
              <a:spcBef>
                <a:spcPct val="50000"/>
              </a:spcBef>
            </a:pPr>
            <a:r>
              <a:rPr lang="en-NZ" sz="1400" b="1" dirty="0" err="1" smtClean="0"/>
              <a:t>Eg</a:t>
            </a:r>
            <a:r>
              <a:rPr lang="en-NZ" sz="1400" b="1" dirty="0" smtClean="0"/>
              <a:t>: insulin sensitivity</a:t>
            </a:r>
            <a:endParaRPr lang="en-AU" sz="1400" b="1" dirty="0"/>
          </a:p>
        </p:txBody>
      </p:sp>
      <p:sp>
        <p:nvSpPr>
          <p:cNvPr id="35" name="Text Box 16"/>
          <p:cNvSpPr txBox="1">
            <a:spLocks noChangeArrowheads="1"/>
          </p:cNvSpPr>
          <p:nvPr/>
        </p:nvSpPr>
        <p:spPr bwMode="auto">
          <a:xfrm>
            <a:off x="317500" y="1793003"/>
            <a:ext cx="1676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NZ" sz="1400" b="1" dirty="0"/>
              <a:t>Measured data</a:t>
            </a:r>
            <a:endParaRPr lang="en-AU" sz="1400" b="1" dirty="0"/>
          </a:p>
        </p:txBody>
      </p:sp>
      <p:sp>
        <p:nvSpPr>
          <p:cNvPr id="39" name="Content Placeholder 2"/>
          <p:cNvSpPr txBox="1">
            <a:spLocks/>
          </p:cNvSpPr>
          <p:nvPr/>
        </p:nvSpPr>
        <p:spPr>
          <a:xfrm>
            <a:off x="4270075" y="6151198"/>
            <a:ext cx="4752045" cy="589591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400" b="1" dirty="0" smtClean="0"/>
              <a:t>Real-time CGM added for “guard rails” or more…</a:t>
            </a:r>
          </a:p>
          <a:p>
            <a:r>
              <a:rPr lang="en-NZ" sz="1400" b="1" dirty="0" smtClean="0"/>
              <a:t>Remember that tree?</a:t>
            </a:r>
            <a:endParaRPr lang="en-NZ" sz="1400" b="1" dirty="0"/>
          </a:p>
        </p:txBody>
      </p:sp>
      <p:sp>
        <p:nvSpPr>
          <p:cNvPr id="40" name="Right Arrow 39"/>
          <p:cNvSpPr/>
          <p:nvPr/>
        </p:nvSpPr>
        <p:spPr>
          <a:xfrm>
            <a:off x="3571755" y="6260525"/>
            <a:ext cx="577970" cy="37093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700" y="2904569"/>
            <a:ext cx="1133475" cy="1147823"/>
          </a:xfrm>
          <a:prstGeom prst="rect">
            <a:avLst/>
          </a:prstGeom>
        </p:spPr>
      </p:pic>
      <p:sp>
        <p:nvSpPr>
          <p:cNvPr id="38" name="Right Arrow 37"/>
          <p:cNvSpPr/>
          <p:nvPr/>
        </p:nvSpPr>
        <p:spPr>
          <a:xfrm>
            <a:off x="1081626" y="3080022"/>
            <a:ext cx="577970" cy="37093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41" name="Right Arrow 40"/>
          <p:cNvSpPr/>
          <p:nvPr/>
        </p:nvSpPr>
        <p:spPr>
          <a:xfrm rot="10800000">
            <a:off x="2800499" y="3065098"/>
            <a:ext cx="577970" cy="37093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318" r="6801"/>
          <a:stretch/>
        </p:blipFill>
        <p:spPr bwMode="auto">
          <a:xfrm>
            <a:off x="57533" y="2321545"/>
            <a:ext cx="1559318" cy="920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04682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Some details for / against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NZ" dirty="0" smtClean="0">
                <a:solidFill>
                  <a:srgbClr val="00B050"/>
                </a:solidFill>
              </a:rPr>
              <a:t>CGMs add real-time measures </a:t>
            </a:r>
            <a:r>
              <a:rPr lang="en-NZ" dirty="0" smtClean="0">
                <a:solidFill>
                  <a:srgbClr val="00B050"/>
                </a:solidFill>
                <a:sym typeface="Wingdings" panose="05000000000000000000" pitchFamily="2" charset="2"/>
              </a:rPr>
              <a:t> Guard rails enabled on hyper and hypo glycemia</a:t>
            </a:r>
          </a:p>
          <a:p>
            <a:r>
              <a:rPr lang="en-NZ" dirty="0" smtClean="0">
                <a:solidFill>
                  <a:srgbClr val="00B050"/>
                </a:solidFill>
                <a:sym typeface="Wingdings" panose="05000000000000000000" pitchFamily="2" charset="2"/>
              </a:rPr>
              <a:t>Could modify dosing period so measurements taken when desired and needed rather than every X hours – freeing clinical time and resource</a:t>
            </a:r>
          </a:p>
          <a:p>
            <a:pPr lvl="1"/>
            <a:r>
              <a:rPr lang="en-NZ" dirty="0" smtClean="0">
                <a:solidFill>
                  <a:srgbClr val="00B050"/>
                </a:solidFill>
                <a:sym typeface="Wingdings" panose="05000000000000000000" pitchFamily="2" charset="2"/>
              </a:rPr>
              <a:t>Typical CGMs require recalibration every 6-8 hours</a:t>
            </a:r>
          </a:p>
          <a:p>
            <a:r>
              <a:rPr lang="en-NZ" dirty="0" smtClean="0">
                <a:solidFill>
                  <a:srgbClr val="00B050"/>
                </a:solidFill>
                <a:sym typeface="Wingdings" panose="05000000000000000000" pitchFamily="2" charset="2"/>
              </a:rPr>
              <a:t>Now you hear it when the “tree falls” into hypoglycemia</a:t>
            </a:r>
            <a:endParaRPr lang="en-NZ" dirty="0" smtClean="0">
              <a:solidFill>
                <a:srgbClr val="00B050"/>
              </a:solidFill>
            </a:endParaRPr>
          </a:p>
          <a:p>
            <a:pPr lvl="1"/>
            <a:endParaRPr lang="en-NZ" dirty="0"/>
          </a:p>
          <a:p>
            <a:endParaRPr lang="en-NZ" dirty="0" smtClean="0"/>
          </a:p>
          <a:p>
            <a:r>
              <a:rPr lang="en-NZ" dirty="0" smtClean="0">
                <a:solidFill>
                  <a:srgbClr val="FF0000"/>
                </a:solidFill>
              </a:rPr>
              <a:t>CGMs have higher sensor noise</a:t>
            </a:r>
          </a:p>
          <a:p>
            <a:r>
              <a:rPr lang="en-NZ" dirty="0" smtClean="0">
                <a:solidFill>
                  <a:srgbClr val="FF0000"/>
                </a:solidFill>
              </a:rPr>
              <a:t>CGMs can drift, which means guard rails are a “must” in use</a:t>
            </a:r>
          </a:p>
          <a:p>
            <a:r>
              <a:rPr lang="en-NZ" dirty="0" smtClean="0">
                <a:solidFill>
                  <a:srgbClr val="FF0000"/>
                </a:solidFill>
              </a:rPr>
              <a:t>CGMs do not readily connect to other software and are heavily patented and otherwise protected against this use.</a:t>
            </a:r>
          </a:p>
          <a:p>
            <a:pPr lvl="1"/>
            <a:r>
              <a:rPr lang="en-NZ" dirty="0" smtClean="0">
                <a:solidFill>
                  <a:srgbClr val="FF0000"/>
                </a:solidFill>
              </a:rPr>
              <a:t>FDA and other regulatory agencies only approve them for measurement and not necessarily in this way </a:t>
            </a:r>
            <a:r>
              <a:rPr lang="en-NZ" b="1" i="1" dirty="0" smtClean="0">
                <a:solidFill>
                  <a:srgbClr val="FF0000"/>
                </a:solidFill>
              </a:rPr>
              <a:t>within </a:t>
            </a:r>
            <a:r>
              <a:rPr lang="en-NZ" dirty="0" smtClean="0">
                <a:solidFill>
                  <a:srgbClr val="FF0000"/>
                </a:solidFill>
              </a:rPr>
              <a:t>a control loop</a:t>
            </a:r>
          </a:p>
        </p:txBody>
      </p:sp>
    </p:spTree>
    <p:extLst>
      <p:ext uri="{BB962C8B-B14F-4D97-AF65-F5344CB8AC3E}">
        <p14:creationId xmlns:p14="http://schemas.microsoft.com/office/powerpoint/2010/main" val="24815261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98740" y="65088"/>
            <a:ext cx="7530860" cy="819150"/>
          </a:xfrm>
          <a:noFill/>
          <a:ln/>
        </p:spPr>
        <p:txBody>
          <a:bodyPr/>
          <a:lstStyle/>
          <a:p>
            <a:r>
              <a:rPr lang="en-NZ" sz="2800" dirty="0" smtClean="0"/>
              <a:t>Some truth about CGMs in ICU</a:t>
            </a:r>
            <a:endParaRPr lang="en-NZ" sz="2800" dirty="0"/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9244" y="1302589"/>
            <a:ext cx="9134756" cy="5319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9750" indent="-342900">
              <a:spcBef>
                <a:spcPts val="600"/>
              </a:spcBef>
              <a:spcAft>
                <a:spcPts val="600"/>
              </a:spcAft>
              <a:buClr>
                <a:srgbClr val="19327E"/>
              </a:buClr>
              <a:buSzPct val="90000"/>
              <a:buFont typeface="Wingdings" pitchFamily="2" charset="2"/>
              <a:buChar char="§"/>
            </a:pPr>
            <a:r>
              <a:rPr lang="en-NZ" altLang="zh-CN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  <a:sym typeface="Wingdings" pitchFamily="2" charset="2"/>
              </a:rPr>
              <a:t>Drift is an issue as is accuracy </a:t>
            </a:r>
            <a:r>
              <a:rPr lang="en-NZ" altLang="zh-CN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  <a:sym typeface="Wingdings" pitchFamily="2" charset="2"/>
              </a:rPr>
              <a:t>Guard rails would limit such excursions</a:t>
            </a:r>
          </a:p>
          <a:p>
            <a:pPr marL="539750" indent="-342900">
              <a:spcBef>
                <a:spcPts val="600"/>
              </a:spcBef>
              <a:spcAft>
                <a:spcPts val="600"/>
              </a:spcAft>
              <a:buClr>
                <a:srgbClr val="19327E"/>
              </a:buClr>
              <a:buSzPct val="90000"/>
              <a:buFont typeface="Wingdings" pitchFamily="2" charset="2"/>
              <a:buChar char="§"/>
            </a:pPr>
            <a:endParaRPr lang="en-NZ" altLang="zh-CN" dirty="0">
              <a:latin typeface="Arial" panose="020B0604020202020204" pitchFamily="34" charset="0"/>
              <a:ea typeface="SimSun" pitchFamily="2" charset="-122"/>
              <a:cs typeface="Arial" panose="020B0604020202020204" pitchFamily="34" charset="0"/>
              <a:sym typeface="Wingdings" pitchFamily="2" charset="2"/>
            </a:endParaRPr>
          </a:p>
          <a:p>
            <a:pPr marL="539750" indent="-342900">
              <a:spcBef>
                <a:spcPts val="600"/>
              </a:spcBef>
              <a:spcAft>
                <a:spcPts val="600"/>
              </a:spcAft>
              <a:buClr>
                <a:srgbClr val="19327E"/>
              </a:buClr>
              <a:buSzPct val="90000"/>
              <a:buFont typeface="Wingdings" pitchFamily="2" charset="2"/>
              <a:buChar char="§"/>
            </a:pPr>
            <a:endParaRPr lang="en-NZ" altLang="zh-CN" dirty="0" smtClean="0">
              <a:latin typeface="Arial" panose="020B0604020202020204" pitchFamily="34" charset="0"/>
              <a:ea typeface="SimSun" pitchFamily="2" charset="-122"/>
              <a:cs typeface="Arial" panose="020B0604020202020204" pitchFamily="34" charset="0"/>
              <a:sym typeface="Wingdings" pitchFamily="2" charset="2"/>
            </a:endParaRPr>
          </a:p>
          <a:p>
            <a:pPr marL="539750" indent="-342900">
              <a:spcBef>
                <a:spcPts val="600"/>
              </a:spcBef>
              <a:spcAft>
                <a:spcPts val="600"/>
              </a:spcAft>
              <a:buClr>
                <a:srgbClr val="19327E"/>
              </a:buClr>
              <a:buSzPct val="90000"/>
              <a:buFont typeface="Wingdings" pitchFamily="2" charset="2"/>
              <a:buChar char="§"/>
            </a:pPr>
            <a:endParaRPr lang="en-NZ" altLang="zh-CN" dirty="0">
              <a:latin typeface="Arial" panose="020B0604020202020204" pitchFamily="34" charset="0"/>
              <a:ea typeface="SimSun" pitchFamily="2" charset="-122"/>
              <a:cs typeface="Arial" panose="020B0604020202020204" pitchFamily="34" charset="0"/>
              <a:sym typeface="Wingdings" pitchFamily="2" charset="2"/>
            </a:endParaRPr>
          </a:p>
          <a:p>
            <a:pPr marL="539750" indent="-342900">
              <a:spcBef>
                <a:spcPts val="600"/>
              </a:spcBef>
              <a:spcAft>
                <a:spcPts val="600"/>
              </a:spcAft>
              <a:buClr>
                <a:srgbClr val="19327E"/>
              </a:buClr>
              <a:buSzPct val="90000"/>
              <a:buFont typeface="Wingdings" pitchFamily="2" charset="2"/>
              <a:buChar char="§"/>
            </a:pPr>
            <a:endParaRPr lang="en-NZ" altLang="zh-CN" dirty="0" smtClean="0">
              <a:latin typeface="Arial" panose="020B0604020202020204" pitchFamily="34" charset="0"/>
              <a:ea typeface="SimSun" pitchFamily="2" charset="-122"/>
              <a:cs typeface="Arial" panose="020B0604020202020204" pitchFamily="34" charset="0"/>
              <a:sym typeface="Wingdings" pitchFamily="2" charset="2"/>
            </a:endParaRPr>
          </a:p>
          <a:p>
            <a:pPr marL="539750" indent="-342900">
              <a:spcBef>
                <a:spcPts val="600"/>
              </a:spcBef>
              <a:spcAft>
                <a:spcPts val="600"/>
              </a:spcAft>
              <a:buClr>
                <a:srgbClr val="19327E"/>
              </a:buClr>
              <a:buSzPct val="90000"/>
              <a:buFont typeface="Wingdings" pitchFamily="2" charset="2"/>
              <a:buChar char="§"/>
            </a:pPr>
            <a:endParaRPr lang="en-NZ" altLang="zh-CN" dirty="0">
              <a:latin typeface="Arial" panose="020B0604020202020204" pitchFamily="34" charset="0"/>
              <a:ea typeface="SimSun" pitchFamily="2" charset="-122"/>
              <a:cs typeface="Arial" panose="020B0604020202020204" pitchFamily="34" charset="0"/>
              <a:sym typeface="Wingdings" pitchFamily="2" charset="2"/>
            </a:endParaRPr>
          </a:p>
          <a:p>
            <a:pPr marL="539750" indent="-342900">
              <a:spcBef>
                <a:spcPts val="600"/>
              </a:spcBef>
              <a:spcAft>
                <a:spcPts val="600"/>
              </a:spcAft>
              <a:buClr>
                <a:srgbClr val="19327E"/>
              </a:buClr>
              <a:buSzPct val="90000"/>
              <a:buFont typeface="Wingdings" pitchFamily="2" charset="2"/>
              <a:buChar char="§"/>
            </a:pPr>
            <a:endParaRPr lang="en-NZ" altLang="zh-CN" dirty="0" smtClean="0">
              <a:latin typeface="Arial" panose="020B0604020202020204" pitchFamily="34" charset="0"/>
              <a:ea typeface="SimSun" pitchFamily="2" charset="-122"/>
              <a:cs typeface="Arial" panose="020B0604020202020204" pitchFamily="34" charset="0"/>
              <a:sym typeface="Wingdings" pitchFamily="2" charset="2"/>
            </a:endParaRPr>
          </a:p>
          <a:p>
            <a:pPr marL="539750" indent="-342900">
              <a:spcBef>
                <a:spcPts val="600"/>
              </a:spcBef>
              <a:spcAft>
                <a:spcPts val="600"/>
              </a:spcAft>
              <a:buClr>
                <a:srgbClr val="19327E"/>
              </a:buClr>
              <a:buSzPct val="90000"/>
              <a:buFont typeface="Wingdings" pitchFamily="2" charset="2"/>
              <a:buChar char="§"/>
            </a:pPr>
            <a:endParaRPr lang="en-NZ" altLang="zh-CN" dirty="0">
              <a:latin typeface="Arial" panose="020B0604020202020204" pitchFamily="34" charset="0"/>
              <a:ea typeface="SimSun" pitchFamily="2" charset="-122"/>
              <a:cs typeface="Arial" panose="020B0604020202020204" pitchFamily="34" charset="0"/>
              <a:sym typeface="Wingdings" pitchFamily="2" charset="2"/>
            </a:endParaRPr>
          </a:p>
          <a:p>
            <a:pPr marL="539750" indent="-342900">
              <a:spcBef>
                <a:spcPts val="600"/>
              </a:spcBef>
              <a:spcAft>
                <a:spcPts val="600"/>
              </a:spcAft>
              <a:buClr>
                <a:srgbClr val="19327E"/>
              </a:buClr>
              <a:buSzPct val="90000"/>
              <a:buFont typeface="Wingdings" pitchFamily="2" charset="2"/>
              <a:buChar char="§"/>
            </a:pPr>
            <a:endParaRPr lang="en-NZ" altLang="zh-CN" dirty="0" smtClean="0">
              <a:latin typeface="Arial" panose="020B0604020202020204" pitchFamily="34" charset="0"/>
              <a:ea typeface="SimSun" pitchFamily="2" charset="-122"/>
              <a:cs typeface="Arial" panose="020B0604020202020204" pitchFamily="34" charset="0"/>
              <a:sym typeface="Wingdings" pitchFamily="2" charset="2"/>
            </a:endParaRPr>
          </a:p>
          <a:p>
            <a:pPr marL="539750" indent="-342900">
              <a:spcBef>
                <a:spcPts val="600"/>
              </a:spcBef>
              <a:spcAft>
                <a:spcPts val="600"/>
              </a:spcAft>
              <a:buClr>
                <a:srgbClr val="19327E"/>
              </a:buClr>
              <a:buSzPct val="90000"/>
              <a:buFont typeface="Wingdings" pitchFamily="2" charset="2"/>
              <a:buChar char="§"/>
            </a:pPr>
            <a:r>
              <a:rPr lang="en-NZ" altLang="zh-CN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  <a:sym typeface="Wingdings" pitchFamily="2" charset="2"/>
              </a:rPr>
              <a:t>Can be affected by edema so that placement</a:t>
            </a:r>
          </a:p>
          <a:p>
            <a:pPr marL="196850">
              <a:spcBef>
                <a:spcPts val="600"/>
              </a:spcBef>
              <a:spcAft>
                <a:spcPts val="600"/>
              </a:spcAft>
              <a:buClr>
                <a:srgbClr val="19327E"/>
              </a:buClr>
              <a:buSzPct val="90000"/>
            </a:pPr>
            <a:r>
              <a:rPr lang="en-NZ" altLang="zh-CN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  <a:sym typeface="Wingdings" pitchFamily="2" charset="2"/>
              </a:rPr>
              <a:t> </a:t>
            </a:r>
            <a:r>
              <a:rPr lang="en-NZ" altLang="zh-CN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  <a:sym typeface="Wingdings" pitchFamily="2" charset="2"/>
              </a:rPr>
              <a:t>     is also important</a:t>
            </a:r>
            <a:endParaRPr lang="en-AU" altLang="zh-CN" dirty="0">
              <a:latin typeface="Arial" panose="020B0604020202020204" pitchFamily="34" charset="0"/>
              <a:ea typeface="SimSun" pitchFamily="2" charset="-122"/>
              <a:cs typeface="Arial" panose="020B0604020202020204" pitchFamily="34" charset="0"/>
              <a:sym typeface="Wingdings" pitchFamily="2" charset="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1526" y="2411204"/>
            <a:ext cx="4065270" cy="2392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7301" y="2388344"/>
            <a:ext cx="4080510" cy="2453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1343822" y="1784165"/>
            <a:ext cx="2544024" cy="584775"/>
          </a:xfrm>
          <a:prstGeom prst="rect">
            <a:avLst/>
          </a:prstGeom>
          <a:solidFill>
            <a:srgbClr val="FFFFCD"/>
          </a:solidFill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lvl="1" algn="ctr"/>
            <a:r>
              <a:rPr lang="en-AU" sz="1600" dirty="0" smtClean="0">
                <a:ea typeface="SimSun" pitchFamily="2" charset="-122"/>
              </a:rPr>
              <a:t>Sometimes the sensors are almost superimposed </a:t>
            </a:r>
            <a:endParaRPr lang="en-NZ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5571226" y="1784165"/>
            <a:ext cx="2756966" cy="584775"/>
          </a:xfrm>
          <a:prstGeom prst="rect">
            <a:avLst/>
          </a:prstGeom>
          <a:solidFill>
            <a:srgbClr val="FFFFCD"/>
          </a:solidFill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lvl="1" algn="ctr"/>
            <a:r>
              <a:rPr lang="en-AU" sz="1600" b="1" i="1" dirty="0" smtClean="0">
                <a:ea typeface="SimSun" pitchFamily="2" charset="-122"/>
              </a:rPr>
              <a:t>Other times </a:t>
            </a:r>
            <a:r>
              <a:rPr lang="en-AU" sz="1600" dirty="0" smtClean="0">
                <a:ea typeface="SimSun" pitchFamily="2" charset="-122"/>
              </a:rPr>
              <a:t>there is a large mismatch between sensors</a:t>
            </a:r>
            <a:endParaRPr lang="en-NZ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1072914" y="3943041"/>
            <a:ext cx="7103954" cy="230832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/>
        </p:spPr>
        <p:txBody>
          <a:bodyPr wrap="square" rtlCol="0">
            <a:spAutoFit/>
          </a:bodyPr>
          <a:lstStyle/>
          <a:p>
            <a:pPr marL="0" lvl="1" algn="ctr"/>
            <a:r>
              <a:rPr lang="en-AU" sz="900" dirty="0" smtClean="0">
                <a:ea typeface="SimSun" pitchFamily="2" charset="-122"/>
              </a:rPr>
              <a:t>*Figures from: </a:t>
            </a:r>
            <a:r>
              <a:rPr lang="en-AU" sz="900" b="1" dirty="0" smtClean="0">
                <a:ea typeface="SimSun" pitchFamily="2" charset="-122"/>
              </a:rPr>
              <a:t>Castle, J </a:t>
            </a:r>
            <a:r>
              <a:rPr lang="en-AU" sz="900" dirty="0" smtClean="0">
                <a:ea typeface="SimSun" pitchFamily="2" charset="-122"/>
              </a:rPr>
              <a:t>and Ward, K (2010) “</a:t>
            </a:r>
            <a:r>
              <a:rPr lang="en-AU" sz="900" dirty="0" err="1" smtClean="0">
                <a:ea typeface="SimSun" pitchFamily="2" charset="-122"/>
              </a:rPr>
              <a:t>Amperometric</a:t>
            </a:r>
            <a:r>
              <a:rPr lang="en-AU" sz="900" dirty="0" smtClean="0">
                <a:ea typeface="SimSun" pitchFamily="2" charset="-122"/>
              </a:rPr>
              <a:t> Glucose Sensors: Sources of Error and Potential Benefit of Redundancy”</a:t>
            </a:r>
            <a:endParaRPr lang="en-NZ" sz="105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7774" y="4870315"/>
            <a:ext cx="3966226" cy="1944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89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Automation and Workload in GC – Future</a:t>
            </a:r>
            <a:endParaRPr lang="en-NZ" dirty="0"/>
          </a:p>
        </p:txBody>
      </p:sp>
      <p:sp>
        <p:nvSpPr>
          <p:cNvPr id="9" name="Oval 3"/>
          <p:cNvSpPr>
            <a:spLocks noChangeArrowheads="1"/>
          </p:cNvSpPr>
          <p:nvPr/>
        </p:nvSpPr>
        <p:spPr bwMode="auto">
          <a:xfrm>
            <a:off x="906463" y="1717311"/>
            <a:ext cx="5867400" cy="3429000"/>
          </a:xfrm>
          <a:prstGeom prst="ellipse">
            <a:avLst/>
          </a:prstGeom>
          <a:noFill/>
          <a:ln w="63500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NZ">
              <a:latin typeface="Calibri" pitchFamily="34" charset="0"/>
            </a:endParaRPr>
          </a:p>
        </p:txBody>
      </p:sp>
      <p:pic>
        <p:nvPicPr>
          <p:cNvPr id="12" name="Picture 7" descr="ICU patient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8038" y="3674699"/>
            <a:ext cx="2443162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" descr="graseby3300e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9725" y="4647836"/>
            <a:ext cx="1511300" cy="90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4595813" y="5401899"/>
            <a:ext cx="27352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NZ" sz="1400" b="1"/>
              <a:t>Standard infuser equipment adjusted by nurses</a:t>
            </a:r>
            <a:endParaRPr lang="en-AU" sz="1400" b="1"/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981075" y="5497149"/>
            <a:ext cx="2286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NZ" sz="1400" b="1"/>
              <a:t>Patient management</a:t>
            </a:r>
            <a:endParaRPr lang="en-AU" sz="1400" b="1"/>
          </a:p>
        </p:txBody>
      </p:sp>
      <p:sp>
        <p:nvSpPr>
          <p:cNvPr id="17" name="AutoShape 18"/>
          <p:cNvSpPr>
            <a:spLocks noChangeArrowheads="1"/>
          </p:cNvSpPr>
          <p:nvPr/>
        </p:nvSpPr>
        <p:spPr bwMode="auto">
          <a:xfrm rot="17227222">
            <a:off x="3114675" y="4947874"/>
            <a:ext cx="304800" cy="304800"/>
          </a:xfrm>
          <a:prstGeom prst="flowChartExtra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extLst/>
        </p:spPr>
        <p:txBody>
          <a:bodyPr wrap="none" anchor="ctr"/>
          <a:lstStyle/>
          <a:p>
            <a:endParaRPr lang="en-NZ">
              <a:latin typeface="Calibri" pitchFamily="34" charset="0"/>
            </a:endParaRPr>
          </a:p>
        </p:txBody>
      </p:sp>
      <p:sp>
        <p:nvSpPr>
          <p:cNvPr id="18" name="AutoShape 19"/>
          <p:cNvSpPr>
            <a:spLocks noChangeArrowheads="1"/>
          </p:cNvSpPr>
          <p:nvPr/>
        </p:nvSpPr>
        <p:spPr bwMode="auto">
          <a:xfrm rot="14785781">
            <a:off x="5478463" y="4638311"/>
            <a:ext cx="304800" cy="304800"/>
          </a:xfrm>
          <a:prstGeom prst="flowChartExtract">
            <a:avLst/>
          </a:prstGeom>
          <a:solidFill>
            <a:srgbClr val="FFC000"/>
          </a:solidFill>
          <a:ln>
            <a:noFill/>
          </a:ln>
          <a:extLst/>
        </p:spPr>
        <p:txBody>
          <a:bodyPr wrap="none" anchor="ctr"/>
          <a:lstStyle/>
          <a:p>
            <a:endParaRPr lang="en-NZ">
              <a:latin typeface="Calibri" pitchFamily="34" charset="0"/>
            </a:endParaRPr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4572000" y="1237886"/>
            <a:ext cx="3962400" cy="2592388"/>
          </a:xfrm>
          <a:prstGeom prst="rect">
            <a:avLst/>
          </a:prstGeom>
          <a:solidFill>
            <a:schemeClr val="bg1"/>
          </a:solidFill>
          <a:ln w="28575" algn="ctr">
            <a:solidFill>
              <a:srgbClr val="000000"/>
            </a:solidFill>
            <a:prstDash val="lgDash"/>
            <a:miter lim="800000"/>
            <a:headEnd/>
            <a:tailEnd/>
          </a:ln>
        </p:spPr>
        <p:txBody>
          <a:bodyPr wrap="none" anchor="ctr"/>
          <a:lstStyle/>
          <a:p>
            <a:endParaRPr lang="en-NZ">
              <a:latin typeface="Calibri" pitchFamily="34" charset="0"/>
            </a:endParaRPr>
          </a:p>
        </p:txBody>
      </p:sp>
      <p:sp>
        <p:nvSpPr>
          <p:cNvPr id="26" name="AutoShape 17"/>
          <p:cNvSpPr>
            <a:spLocks noChangeArrowheads="1"/>
          </p:cNvSpPr>
          <p:nvPr/>
        </p:nvSpPr>
        <p:spPr bwMode="auto">
          <a:xfrm rot="5400000">
            <a:off x="4376738" y="1590311"/>
            <a:ext cx="304800" cy="304800"/>
          </a:xfrm>
          <a:prstGeom prst="flowChartExtra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extLst/>
        </p:spPr>
        <p:txBody>
          <a:bodyPr wrap="none" anchor="ctr"/>
          <a:lstStyle/>
          <a:p>
            <a:endParaRPr lang="en-NZ">
              <a:latin typeface="Calibri" pitchFamily="34" charset="0"/>
            </a:endParaRPr>
          </a:p>
        </p:txBody>
      </p:sp>
      <p:sp>
        <p:nvSpPr>
          <p:cNvPr id="27" name="Text Box 12"/>
          <p:cNvSpPr txBox="1">
            <a:spLocks noChangeArrowheads="1"/>
          </p:cNvSpPr>
          <p:nvPr/>
        </p:nvSpPr>
        <p:spPr bwMode="auto">
          <a:xfrm>
            <a:off x="4611688" y="1266461"/>
            <a:ext cx="23764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NZ" sz="1400" b="1"/>
              <a:t>Decision Support System</a:t>
            </a:r>
            <a:endParaRPr lang="en-AU" sz="1400" b="1"/>
          </a:p>
        </p:txBody>
      </p:sp>
      <p:grpSp>
        <p:nvGrpSpPr>
          <p:cNvPr id="28" name="Group 25"/>
          <p:cNvGrpSpPr>
            <a:grpSpLocks/>
          </p:cNvGrpSpPr>
          <p:nvPr/>
        </p:nvGrpSpPr>
        <p:grpSpPr bwMode="auto">
          <a:xfrm>
            <a:off x="4824413" y="2977786"/>
            <a:ext cx="2089150" cy="719138"/>
            <a:chOff x="6715051" y="20684182"/>
            <a:chExt cx="6480720" cy="2232248"/>
          </a:xfrm>
        </p:grpSpPr>
        <p:sp>
          <p:nvSpPr>
            <p:cNvPr id="29" name="AutoShape 6830"/>
            <p:cNvSpPr>
              <a:spLocks noChangeArrowheads="1"/>
            </p:cNvSpPr>
            <p:nvPr/>
          </p:nvSpPr>
          <p:spPr bwMode="auto">
            <a:xfrm>
              <a:off x="6715051" y="20684182"/>
              <a:ext cx="6480720" cy="2232248"/>
            </a:xfrm>
            <a:prstGeom prst="roundRect">
              <a:avLst>
                <a:gd name="adj" fmla="val 12333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pic>
          <p:nvPicPr>
            <p:cNvPr id="30" name="Picture 2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3083" y="20972214"/>
              <a:ext cx="5904656" cy="1725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1" name="Picture 2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1538" y="1658574"/>
            <a:ext cx="2232025" cy="160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31"/>
          <p:cNvSpPr/>
          <p:nvPr/>
        </p:nvSpPr>
        <p:spPr>
          <a:xfrm>
            <a:off x="7510463" y="2534874"/>
            <a:ext cx="506412" cy="4714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pic>
        <p:nvPicPr>
          <p:cNvPr id="33" name="Picture 2" descr="C:\scratch\tablet_1_merged.pn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67550" y="2177686"/>
            <a:ext cx="1241425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Text Box 13"/>
          <p:cNvSpPr txBox="1">
            <a:spLocks noChangeArrowheads="1"/>
          </p:cNvSpPr>
          <p:nvPr/>
        </p:nvSpPr>
        <p:spPr bwMode="auto">
          <a:xfrm>
            <a:off x="6858000" y="3600086"/>
            <a:ext cx="2057400" cy="1061829"/>
          </a:xfrm>
          <a:prstGeom prst="rect">
            <a:avLst/>
          </a:prstGeom>
          <a:solidFill>
            <a:srgbClr val="FFFFCC"/>
          </a:solidFill>
          <a:ln w="9525">
            <a:solidFill>
              <a:srgbClr val="383838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NZ" sz="1400" b="1" dirty="0"/>
              <a:t>Identify and utilise </a:t>
            </a:r>
            <a:r>
              <a:rPr lang="en-NZ" sz="1400" b="1" dirty="0" smtClean="0"/>
              <a:t>patient-specific  </a:t>
            </a:r>
            <a:r>
              <a:rPr lang="en-NZ" sz="1400" b="1" dirty="0"/>
              <a:t>parameters</a:t>
            </a:r>
          </a:p>
          <a:p>
            <a:pPr algn="ctr">
              <a:spcBef>
                <a:spcPct val="50000"/>
              </a:spcBef>
            </a:pPr>
            <a:r>
              <a:rPr lang="en-NZ" sz="1400" b="1" dirty="0" err="1" smtClean="0"/>
              <a:t>Eg</a:t>
            </a:r>
            <a:r>
              <a:rPr lang="en-NZ" sz="1400" b="1" dirty="0" smtClean="0"/>
              <a:t>: insulin sensitivity</a:t>
            </a:r>
            <a:endParaRPr lang="en-AU" sz="1400" b="1" dirty="0"/>
          </a:p>
        </p:txBody>
      </p:sp>
      <p:sp>
        <p:nvSpPr>
          <p:cNvPr id="35" name="Text Box 16"/>
          <p:cNvSpPr txBox="1">
            <a:spLocks noChangeArrowheads="1"/>
          </p:cNvSpPr>
          <p:nvPr/>
        </p:nvSpPr>
        <p:spPr bwMode="auto">
          <a:xfrm>
            <a:off x="317500" y="1793003"/>
            <a:ext cx="1676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NZ" sz="1400" b="1" dirty="0"/>
              <a:t>Measured data</a:t>
            </a:r>
            <a:endParaRPr lang="en-AU" sz="1400" b="1" dirty="0"/>
          </a:p>
        </p:txBody>
      </p:sp>
      <p:sp>
        <p:nvSpPr>
          <p:cNvPr id="39" name="Content Placeholder 2"/>
          <p:cNvSpPr txBox="1">
            <a:spLocks/>
          </p:cNvSpPr>
          <p:nvPr/>
        </p:nvSpPr>
        <p:spPr>
          <a:xfrm>
            <a:off x="4270075" y="6151198"/>
            <a:ext cx="4752045" cy="589591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400" b="1" dirty="0" smtClean="0"/>
              <a:t>Nurse is gone! Everything automated</a:t>
            </a:r>
          </a:p>
          <a:p>
            <a:r>
              <a:rPr lang="en-NZ" sz="1400" b="1" dirty="0" smtClean="0"/>
              <a:t>Wireless </a:t>
            </a:r>
            <a:r>
              <a:rPr lang="en-NZ" sz="1400" b="1" dirty="0" err="1" smtClean="0"/>
              <a:t>comms</a:t>
            </a:r>
            <a:r>
              <a:rPr lang="en-NZ" sz="1400" b="1" dirty="0" smtClean="0"/>
              <a:t>, server storage, cloud storage</a:t>
            </a:r>
            <a:endParaRPr lang="en-NZ" sz="1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700" y="2904569"/>
            <a:ext cx="1133475" cy="1147823"/>
          </a:xfrm>
          <a:prstGeom prst="rect">
            <a:avLst/>
          </a:prstGeom>
        </p:spPr>
      </p:pic>
      <p:pic>
        <p:nvPicPr>
          <p:cNvPr id="42" name="Picture 2"/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318" r="6801"/>
          <a:stretch/>
        </p:blipFill>
        <p:spPr bwMode="auto">
          <a:xfrm>
            <a:off x="57533" y="2321545"/>
            <a:ext cx="1559318" cy="920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206" y="1442553"/>
            <a:ext cx="957413" cy="819514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111" y="4072261"/>
            <a:ext cx="957413" cy="8195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094" y="3227966"/>
            <a:ext cx="933451" cy="1150640"/>
          </a:xfrm>
          <a:prstGeom prst="rect">
            <a:avLst/>
          </a:prstGeom>
        </p:spPr>
      </p:pic>
      <p:sp>
        <p:nvSpPr>
          <p:cNvPr id="43" name="Right Arrow 42"/>
          <p:cNvSpPr/>
          <p:nvPr/>
        </p:nvSpPr>
        <p:spPr>
          <a:xfrm>
            <a:off x="3571755" y="6260525"/>
            <a:ext cx="577970" cy="37093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44" name="Right Arrow 43"/>
          <p:cNvSpPr/>
          <p:nvPr/>
        </p:nvSpPr>
        <p:spPr>
          <a:xfrm>
            <a:off x="2797174" y="3193956"/>
            <a:ext cx="621287" cy="370935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45" name="Right Arrow 44"/>
          <p:cNvSpPr/>
          <p:nvPr/>
        </p:nvSpPr>
        <p:spPr>
          <a:xfrm rot="16200000">
            <a:off x="3747731" y="4458717"/>
            <a:ext cx="596953" cy="370935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7" name="Left-Right Arrow 6"/>
          <p:cNvSpPr/>
          <p:nvPr/>
        </p:nvSpPr>
        <p:spPr>
          <a:xfrm>
            <a:off x="4198935" y="3196756"/>
            <a:ext cx="718329" cy="323850"/>
          </a:xfrm>
          <a:prstGeom prst="left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151" y="2882540"/>
            <a:ext cx="957413" cy="819514"/>
          </a:xfrm>
          <a:prstGeom prst="rect">
            <a:avLst/>
          </a:prstGeom>
        </p:spPr>
      </p:pic>
      <p:sp>
        <p:nvSpPr>
          <p:cNvPr id="47" name="AutoShape 18"/>
          <p:cNvSpPr>
            <a:spLocks noChangeArrowheads="1"/>
          </p:cNvSpPr>
          <p:nvPr/>
        </p:nvSpPr>
        <p:spPr bwMode="auto">
          <a:xfrm rot="1759568">
            <a:off x="6565073" y="3694438"/>
            <a:ext cx="304800" cy="304800"/>
          </a:xfrm>
          <a:prstGeom prst="flowChartExtract">
            <a:avLst/>
          </a:prstGeom>
          <a:solidFill>
            <a:srgbClr val="FF0000"/>
          </a:solidFill>
          <a:ln>
            <a:noFill/>
          </a:ln>
          <a:extLst/>
        </p:spPr>
        <p:txBody>
          <a:bodyPr wrap="none" anchor="ctr"/>
          <a:lstStyle/>
          <a:p>
            <a:endParaRPr lang="en-NZ">
              <a:latin typeface="Calibri" pitchFamily="34" charset="0"/>
            </a:endParaRPr>
          </a:p>
        </p:txBody>
      </p:sp>
      <p:sp>
        <p:nvSpPr>
          <p:cNvPr id="16" name="Cloud 15"/>
          <p:cNvSpPr/>
          <p:nvPr/>
        </p:nvSpPr>
        <p:spPr>
          <a:xfrm rot="1293206">
            <a:off x="3006613" y="2673934"/>
            <a:ext cx="1959299" cy="1948855"/>
          </a:xfrm>
          <a:prstGeom prst="cloud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7592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Some details for / against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NZ" dirty="0" smtClean="0">
                <a:solidFill>
                  <a:srgbClr val="00B050"/>
                </a:solidFill>
              </a:rPr>
              <a:t>Complete data auditing and storage, which admittedly one can have with the step before that</a:t>
            </a:r>
            <a:endParaRPr lang="en-NZ" dirty="0" smtClean="0">
              <a:solidFill>
                <a:srgbClr val="00B050"/>
              </a:solidFill>
              <a:sym typeface="Wingdings" panose="05000000000000000000" pitchFamily="2" charset="2"/>
            </a:endParaRPr>
          </a:p>
          <a:p>
            <a:r>
              <a:rPr lang="en-NZ" dirty="0" smtClean="0">
                <a:solidFill>
                  <a:srgbClr val="00B050"/>
                </a:solidFill>
                <a:sym typeface="Wingdings" panose="05000000000000000000" pitchFamily="2" charset="2"/>
              </a:rPr>
              <a:t>Workload significantly reduced in managing pumps and sensors</a:t>
            </a:r>
          </a:p>
          <a:p>
            <a:pPr lvl="1"/>
            <a:r>
              <a:rPr lang="en-NZ" dirty="0" smtClean="0">
                <a:solidFill>
                  <a:srgbClr val="00B050"/>
                </a:solidFill>
                <a:sym typeface="Wingdings" panose="05000000000000000000" pitchFamily="2" charset="2"/>
              </a:rPr>
              <a:t>Auto-pilot for bread and butter therapies and the middle 90% of manageable patients</a:t>
            </a:r>
          </a:p>
          <a:p>
            <a:r>
              <a:rPr lang="en-NZ" dirty="0" smtClean="0">
                <a:solidFill>
                  <a:srgbClr val="00B050"/>
                </a:solidFill>
                <a:sym typeface="Wingdings" panose="05000000000000000000" pitchFamily="2" charset="2"/>
              </a:rPr>
              <a:t>All the advantages of prior model-based and patient-specific care</a:t>
            </a:r>
            <a:endParaRPr lang="en-NZ" dirty="0">
              <a:solidFill>
                <a:srgbClr val="00B050"/>
              </a:solidFill>
              <a:sym typeface="Wingdings" panose="05000000000000000000" pitchFamily="2" charset="2"/>
            </a:endParaRPr>
          </a:p>
          <a:p>
            <a:r>
              <a:rPr lang="en-NZ" dirty="0" smtClean="0">
                <a:solidFill>
                  <a:srgbClr val="00B050"/>
                </a:solidFill>
                <a:sym typeface="Wingdings" panose="05000000000000000000" pitchFamily="2" charset="2"/>
              </a:rPr>
              <a:t>All this technology exists today</a:t>
            </a:r>
            <a:endParaRPr lang="en-NZ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NZ" dirty="0" smtClean="0"/>
          </a:p>
          <a:p>
            <a:r>
              <a:rPr lang="en-NZ" dirty="0" smtClean="0">
                <a:solidFill>
                  <a:srgbClr val="FF0000"/>
                </a:solidFill>
              </a:rPr>
              <a:t>Resistance to full automation</a:t>
            </a:r>
          </a:p>
          <a:p>
            <a:pPr lvl="1"/>
            <a:r>
              <a:rPr lang="en-NZ" dirty="0" smtClean="0">
                <a:solidFill>
                  <a:srgbClr val="FF0000"/>
                </a:solidFill>
              </a:rPr>
              <a:t>Auto-pilot means we can forget how to do things(?)</a:t>
            </a:r>
          </a:p>
          <a:p>
            <a:r>
              <a:rPr lang="en-NZ" dirty="0" err="1" smtClean="0">
                <a:solidFill>
                  <a:srgbClr val="FF0000"/>
                </a:solidFill>
              </a:rPr>
              <a:t>Stuxnet</a:t>
            </a:r>
            <a:r>
              <a:rPr lang="en-NZ" dirty="0" smtClean="0">
                <a:solidFill>
                  <a:srgbClr val="FF0000"/>
                </a:solidFill>
              </a:rPr>
              <a:t> and Flame = Real risk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0437" y="4554746"/>
            <a:ext cx="2596448" cy="2079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9099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Summary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NZ" b="1" dirty="0" smtClean="0"/>
              <a:t>Main Outcomes</a:t>
            </a:r>
            <a:r>
              <a:rPr lang="en-NZ" dirty="0" smtClean="0"/>
              <a:t>:</a:t>
            </a:r>
            <a:endParaRPr lang="en-NZ" dirty="0" smtClean="0"/>
          </a:p>
          <a:p>
            <a:pPr lvl="1"/>
            <a:r>
              <a:rPr lang="en-NZ" dirty="0" smtClean="0"/>
              <a:t>Need to manage patient-specific (intra- and inter- ) variability drives a need for model-based, patient-specific approaches</a:t>
            </a:r>
          </a:p>
          <a:p>
            <a:pPr lvl="1"/>
            <a:r>
              <a:rPr lang="en-NZ" dirty="0" smtClean="0"/>
              <a:t>Model validation will thus be a critical factor with the real proof being efficacy (see prior talk on metrics?) in clinical use</a:t>
            </a:r>
          </a:p>
          <a:p>
            <a:pPr lvl="2"/>
            <a:r>
              <a:rPr lang="en-NZ" dirty="0" smtClean="0"/>
              <a:t>Regulatory issues will also arise with these model-based systems</a:t>
            </a:r>
            <a:endParaRPr lang="en-NZ" dirty="0" smtClean="0"/>
          </a:p>
          <a:p>
            <a:pPr lvl="1"/>
            <a:r>
              <a:rPr lang="en-NZ" dirty="0" smtClean="0"/>
              <a:t>Technology offers some solutions in sensing, but automation is the key to managing both quality (models) and workload (CGMs?)</a:t>
            </a:r>
          </a:p>
          <a:p>
            <a:pPr lvl="1"/>
            <a:r>
              <a:rPr lang="en-NZ" dirty="0" smtClean="0"/>
              <a:t>CGMs still have some limits, but offer real potential within those limits.</a:t>
            </a:r>
            <a:endParaRPr lang="en-NZ" dirty="0" smtClean="0"/>
          </a:p>
          <a:p>
            <a:pPr lvl="1"/>
            <a:r>
              <a:rPr lang="en-NZ" dirty="0" smtClean="0"/>
              <a:t>Linking technology offers the future and some significant added advantages</a:t>
            </a:r>
            <a:endParaRPr lang="en-NZ" dirty="0" smtClean="0"/>
          </a:p>
          <a:p>
            <a:pPr lvl="1"/>
            <a:endParaRPr lang="en-NZ" dirty="0"/>
          </a:p>
          <a:p>
            <a:r>
              <a:rPr lang="en-NZ" b="1" dirty="0" smtClean="0"/>
              <a:t>Suggestion</a:t>
            </a:r>
            <a:r>
              <a:rPr lang="en-NZ" dirty="0" smtClean="0"/>
              <a:t>: </a:t>
            </a:r>
            <a:r>
              <a:rPr lang="en-NZ" dirty="0" smtClean="0"/>
              <a:t>Model-based control and CGM guard rails would still “revolutionise” current care.</a:t>
            </a:r>
          </a:p>
          <a:p>
            <a:pPr lvl="1"/>
            <a:r>
              <a:rPr lang="en-NZ" dirty="0" smtClean="0"/>
              <a:t>Platform technological approach for a range of therapies in ICU and beyond.</a:t>
            </a:r>
            <a:endParaRPr lang="en-NZ" dirty="0" smtClean="0"/>
          </a:p>
          <a:p>
            <a:endParaRPr lang="en-NZ" dirty="0"/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656078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713</TotalTime>
  <Words>1337</Words>
  <Application>Microsoft Office PowerPoint</Application>
  <PresentationFormat>On-screen Show (4:3)</PresentationFormat>
  <Paragraphs>168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SimSun</vt:lpstr>
      <vt:lpstr>SimSun</vt:lpstr>
      <vt:lpstr>Arial</vt:lpstr>
      <vt:lpstr>Calibri</vt:lpstr>
      <vt:lpstr>Calibri Light</vt:lpstr>
      <vt:lpstr>Wingdings</vt:lpstr>
      <vt:lpstr>Office Theme</vt:lpstr>
      <vt:lpstr>Semi-automated BG control: Currently available technologies</vt:lpstr>
      <vt:lpstr>Shots across the bow …</vt:lpstr>
      <vt:lpstr>A bold statement or three</vt:lpstr>
      <vt:lpstr>A vision of the future?</vt:lpstr>
      <vt:lpstr>The current “unpersonalised” loop</vt:lpstr>
      <vt:lpstr>Some details for / against</vt:lpstr>
      <vt:lpstr>Just a little question to create debate</vt:lpstr>
      <vt:lpstr>Automation and Glucose Control (GC)</vt:lpstr>
      <vt:lpstr>Some details for / against</vt:lpstr>
      <vt:lpstr>Managing variability = The case for models</vt:lpstr>
      <vt:lpstr>Automation and Workload in GC – Now</vt:lpstr>
      <vt:lpstr>Some details for / against</vt:lpstr>
      <vt:lpstr>Some truth about CGMs in ICU</vt:lpstr>
      <vt:lpstr>Automation and Workload in GC – Future</vt:lpstr>
      <vt:lpstr>Some details for / against</vt:lpstr>
      <vt:lpstr>Summary</vt:lpstr>
    </vt:vector>
  </TitlesOfParts>
  <Company>University of Canterbury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Geoff Chase</dc:creator>
  <cp:lastModifiedBy>Geoff Chase</cp:lastModifiedBy>
  <cp:revision>66</cp:revision>
  <dcterms:created xsi:type="dcterms:W3CDTF">2015-02-15T21:44:01Z</dcterms:created>
  <dcterms:modified xsi:type="dcterms:W3CDTF">2015-02-17T02:42:44Z</dcterms:modified>
</cp:coreProperties>
</file>