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</p:sldMasterIdLst>
  <p:notesMasterIdLst>
    <p:notesMasterId r:id="rId14"/>
  </p:notesMasterIdLst>
  <p:handoutMasterIdLst>
    <p:handoutMasterId r:id="rId15"/>
  </p:handoutMasterIdLst>
  <p:sldIdLst>
    <p:sldId id="256" r:id="rId4"/>
    <p:sldId id="301" r:id="rId5"/>
    <p:sldId id="308" r:id="rId6"/>
    <p:sldId id="312" r:id="rId7"/>
    <p:sldId id="313" r:id="rId8"/>
    <p:sldId id="307" r:id="rId9"/>
    <p:sldId id="317" r:id="rId10"/>
    <p:sldId id="315" r:id="rId11"/>
    <p:sldId id="305" r:id="rId12"/>
    <p:sldId id="303" r:id="rId13"/>
  </p:sldIdLst>
  <p:sldSz cx="9144000" cy="5143500" type="screen16x9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1A09"/>
    <a:srgbClr val="424342"/>
    <a:srgbClr val="CE1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475" autoAdjust="0"/>
  </p:normalViewPr>
  <p:slideViewPr>
    <p:cSldViewPr>
      <p:cViewPr>
        <p:scale>
          <a:sx n="72" d="100"/>
          <a:sy n="72" d="100"/>
        </p:scale>
        <p:origin x="-1914" y="-2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ヒラギノ角ゴ ProN W3" charset="-128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5E72629-EE12-47BB-B7F9-89D0FE233A93}" type="datetimeFigureOut">
              <a:rPr lang="en-NZ" altLang="en-US"/>
              <a:pPr>
                <a:defRPr/>
              </a:pPr>
              <a:t>11/01/16</a:t>
            </a:fld>
            <a:endParaRPr lang="en-NZ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ヒラギノ角ゴ ProN W3" charset="-128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079F9D3-0FD5-4862-BB35-FCE1A6B0CF41}" type="slidenum">
              <a:rPr lang="en-NZ" altLang="en-US"/>
              <a:pPr>
                <a:defRPr/>
              </a:pPr>
              <a:t>‹#›</a:t>
            </a:fld>
            <a:endParaRPr lang="en-NZ" altLang="en-US"/>
          </a:p>
        </p:txBody>
      </p:sp>
    </p:spTree>
    <p:extLst>
      <p:ext uri="{BB962C8B-B14F-4D97-AF65-F5344CB8AC3E}">
        <p14:creationId xmlns:p14="http://schemas.microsoft.com/office/powerpoint/2010/main" val="4141724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B310EB0-BF29-46D0-92A7-D2E66ABEA84F}" type="datetimeFigureOut">
              <a:rPr lang="en-US" altLang="en-US"/>
              <a:pPr>
                <a:defRPr/>
              </a:pPr>
              <a:t>1/11/2016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ABF680C-6DE7-43C6-A66F-750198564A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2973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altLang="en-US" dirty="0" smtClean="0"/>
              <a:t>Role of genetic relationship between</a:t>
            </a:r>
            <a:r>
              <a:rPr lang="en-AU" altLang="en-US" baseline="0" dirty="0" smtClean="0"/>
              <a:t> intending parents and the surrogate-born child in determining parenthood</a:t>
            </a:r>
          </a:p>
          <a:p>
            <a:endParaRPr lang="en-AU" altLang="en-US" baseline="0" dirty="0" smtClean="0"/>
          </a:p>
          <a:p>
            <a:r>
              <a:rPr lang="en-AU" altLang="en-US" baseline="0" dirty="0" smtClean="0"/>
              <a:t>Contradictions within the legal position</a:t>
            </a:r>
          </a:p>
          <a:p>
            <a:endParaRPr lang="en-AU" altLang="en-US" baseline="0" dirty="0" smtClean="0"/>
          </a:p>
          <a:p>
            <a:r>
              <a:rPr lang="en-AU" altLang="en-US" baseline="0" dirty="0" smtClean="0"/>
              <a:t>In surrogacy the usual aspects of motherhood is effectively split between two or more women (surrogate, intending mother, and potentially donor)</a:t>
            </a:r>
          </a:p>
          <a:p>
            <a:endParaRPr lang="en-AU" altLang="en-US" baseline="0" dirty="0" smtClean="0"/>
          </a:p>
          <a:p>
            <a:r>
              <a:rPr lang="en-AU" altLang="en-US" baseline="0" dirty="0" smtClean="0"/>
              <a:t>Raises questions about the role of genetic connections in the parent-child relationship</a:t>
            </a:r>
          </a:p>
          <a:p>
            <a:endParaRPr lang="en-AU" altLang="en-US" baseline="0" dirty="0" smtClean="0"/>
          </a:p>
          <a:p>
            <a:endParaRPr lang="en-AU" altLang="en-US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fld id="{CD6A4FC3-1019-45F8-A0D0-55D14361B902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70000"/>
              </a:lnSpc>
            </a:pPr>
            <a:r>
              <a:rPr lang="en-AU" altLang="en-US" sz="1200" dirty="0" smtClean="0"/>
              <a:t>Intended parents (Mr and Mrs W) from NZ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Donor egg from niece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Child born in Thailand to Thai surrogate 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Thai birth certificate:</a:t>
            </a:r>
            <a:r>
              <a:rPr lang="en-AU" altLang="en-US" sz="1200" baseline="0" dirty="0" smtClean="0"/>
              <a:t> </a:t>
            </a:r>
            <a:r>
              <a:rPr lang="en-AU" altLang="en-US" sz="1200" dirty="0" smtClean="0"/>
              <a:t>Mr W is father and surrogate is mother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Mr and Mrs W apply for visa to bring child to NZ for purposes of adoption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Immigration NZ required DNA test – no genetic link 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Identity of genetic parents unknown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Mr and Mrs W apply to adopt child, with consent of surrogate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Legal issue = “habitual residence” of child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Determined that child not habitually resident in NZ</a:t>
            </a:r>
          </a:p>
          <a:p>
            <a:pPr>
              <a:lnSpc>
                <a:spcPct val="70000"/>
              </a:lnSpc>
            </a:pPr>
            <a:r>
              <a:rPr lang="en-AU" altLang="en-US" sz="1200" dirty="0" smtClean="0"/>
              <a:t>Adoption needs to take place in Thailand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560EFB-36A7-4FA2-8A5C-E5831C6F530B}" type="slidenum">
              <a:rPr lang="en-US" altLang="en-US" smtClean="0">
                <a:solidFill>
                  <a:srgbClr val="000000"/>
                </a:solidFill>
                <a:latin typeface="Gill Sans" charset="0"/>
                <a:ea typeface="ヒラギノ角ゴ ProN W3" charset="-128"/>
              </a:rPr>
              <a:pPr>
                <a:spcBef>
                  <a:spcPct val="0"/>
                </a:spcBef>
              </a:pPr>
              <a:t>2</a:t>
            </a:fld>
            <a:endParaRPr lang="en-US" altLang="en-US" smtClean="0">
              <a:solidFill>
                <a:srgbClr val="000000"/>
              </a:solidFill>
              <a:latin typeface="Gill Sans" charset="0"/>
              <a:ea typeface="ヒラギノ角ゴ ProN W3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NZ" sz="1200" b="0" i="0" kern="1200" dirty="0" smtClean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ECART is a ministerial committee established under section 27 of the HART Act that reviews, determines and monitors applications for assisted reproductive procedures and human reproductive research</a:t>
            </a:r>
          </a:p>
          <a:p>
            <a:pPr eaLnBrk="1" hangingPunct="1">
              <a:spcBef>
                <a:spcPct val="0"/>
              </a:spcBef>
            </a:pPr>
            <a:endParaRPr lang="en-NZ" sz="1200" b="0" i="0" kern="1200" dirty="0" smtClean="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NZ" sz="1200" b="0" i="0" kern="1200" dirty="0" smtClean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ACART is has</a:t>
            </a:r>
            <a:r>
              <a:rPr lang="en-NZ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 been established </a:t>
            </a:r>
            <a:r>
              <a:rPr lang="en-NZ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under s32 of the HART Act to </a:t>
            </a:r>
            <a:r>
              <a:rPr lang="en-NZ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help formulate government policy and advice with in the field of ART – advises Minister of </a:t>
            </a:r>
            <a:r>
              <a:rPr lang="en-NZ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Health and issues guidelines to ECART</a:t>
            </a:r>
            <a:endParaRPr lang="en-NZ" sz="1200" b="0" i="0" kern="1200" dirty="0" smtClean="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NZ" altLang="en-US" sz="1200" b="0" i="0" kern="1200" dirty="0" smtClean="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fld id="{A01C7945-609A-4F55-88F8-FCB472924040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Parental status laws based on reinforcing social relationships and effectively create a legal fiction that the birth mother is the genetic mother, and her partner the genetic partner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May have been considered appropriate on social values in the early 70s but needs to be questioned today because ART is widely accepted and the model of family based on a married heterosexual couple is no longer considered the only acceptable form of family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dirty="0" err="1" smtClean="0"/>
              <a:t>Eg</a:t>
            </a:r>
            <a:r>
              <a:rPr lang="en-US" altLang="en-US" dirty="0" smtClean="0"/>
              <a:t> maternity different from motherhood (</a:t>
            </a:r>
            <a:r>
              <a:rPr lang="en-US" altLang="en-US" dirty="0" err="1" smtClean="0"/>
              <a:t>eg</a:t>
            </a:r>
            <a:r>
              <a:rPr lang="en-US" altLang="en-US" dirty="0" smtClean="0"/>
              <a:t> parental leave laws)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S17 Rule about maternity</a:t>
            </a:r>
            <a:r>
              <a:rPr lang="en-US" altLang="en-US" baseline="0" dirty="0" smtClean="0"/>
              <a:t> inserted by the Status of Children Amendment Act 2004 (previous amendments were in 1987)</a:t>
            </a:r>
            <a:endParaRPr lang="en-US" altLang="en-US" dirty="0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fld id="{E10002C9-7525-404A-9ABB-230AD4551AE3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So for paternity, many ways to establish, but genetics only one way – other ways reinforce fiction of mother’s partner being the father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fld id="{EAB5BE10-2A96-47D2-AC80-F50777B0304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marR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dirty="0" smtClean="0"/>
              <a:t>Raised by counsel</a:t>
            </a:r>
            <a:r>
              <a:rPr lang="en-NZ" baseline="0" dirty="0" smtClean="0"/>
              <a:t> for the family in Re DMW &amp; KW </a:t>
            </a:r>
          </a:p>
          <a:p>
            <a:pPr marL="171450" indent="-171450" eaLnBrk="1" hangingPunct="1">
              <a:spcBef>
                <a:spcPct val="0"/>
              </a:spcBef>
            </a:pPr>
            <a:endParaRPr lang="en-US" altLang="en-US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dirty="0" smtClean="0"/>
              <a:t>Johnson v</a:t>
            </a:r>
            <a:r>
              <a:rPr lang="en-US" altLang="en-US" baseline="0" dirty="0" smtClean="0"/>
              <a:t> Calvert</a:t>
            </a: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en-NZ" sz="1200" dirty="0" smtClean="0"/>
              <a:t>surrogate mother and intending mother had competing claims to motherhood under Californian law</a:t>
            </a: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en-NZ" sz="1200" dirty="0" smtClean="0"/>
              <a:t>dispute between surrogate mother and intending parents over parenthood</a:t>
            </a: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en-NZ" sz="1200" dirty="0" smtClean="0"/>
              <a:t>resolved on the basis of enforcing the intentions of the parties (not on the basis of genetics)</a:t>
            </a:r>
          </a:p>
          <a:p>
            <a:pPr marL="171450" indent="-171450">
              <a:lnSpc>
                <a:spcPct val="80000"/>
              </a:lnSpc>
              <a:buFontTx/>
              <a:buChar char="-"/>
            </a:pPr>
            <a:endParaRPr lang="en-NZ" sz="1200" dirty="0" smtClean="0"/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en-NZ" sz="1200" dirty="0" smtClean="0"/>
              <a:t>Dissent by Justice Kennard – both women had claims to legal motherhood</a:t>
            </a: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en-NZ" sz="1200" dirty="0" smtClean="0"/>
              <a:t>In appropriate to use</a:t>
            </a:r>
            <a:r>
              <a:rPr lang="en-NZ" sz="1200" baseline="0" dirty="0" smtClean="0"/>
              <a:t> tort law and contract law </a:t>
            </a:r>
            <a:r>
              <a:rPr lang="en-NZ" sz="1200" dirty="0" smtClean="0"/>
              <a:t>concepts in family context</a:t>
            </a: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en-NZ" sz="1200" dirty="0" smtClean="0"/>
              <a:t>Devalues</a:t>
            </a:r>
            <a:r>
              <a:rPr lang="en-NZ" sz="1200" baseline="0" dirty="0" smtClean="0"/>
              <a:t> substantial role of the surrogate mother and the importance of gestational relationships</a:t>
            </a: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en-NZ" sz="1200" baseline="0" dirty="0" smtClean="0"/>
              <a:t>Should be resolved on the basis of the best interests of the child</a:t>
            </a:r>
            <a:endParaRPr lang="en-NZ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en-US" altLang="en-US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dirty="0" err="1" smtClean="0"/>
              <a:t>Buzzanca</a:t>
            </a:r>
            <a:r>
              <a:rPr lang="en-US" altLang="en-US" dirty="0" smtClean="0"/>
              <a:t> v </a:t>
            </a:r>
            <a:r>
              <a:rPr lang="en-US" altLang="en-US" dirty="0" err="1" smtClean="0"/>
              <a:t>Buzzanca</a:t>
            </a:r>
            <a:endParaRPr lang="en-US" altLang="en-US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en-NZ" sz="1200" dirty="0" smtClean="0"/>
              <a:t>– child had no genetic relationship with either intending parent or surrogate 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NZ" sz="1200" dirty="0" smtClean="0"/>
              <a:t>Intending</a:t>
            </a:r>
            <a:r>
              <a:rPr lang="en-NZ" sz="1200" baseline="0" dirty="0" smtClean="0"/>
              <a:t> parents divorced – mother wanted parental status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NZ" sz="1200" baseline="0" dirty="0" smtClean="0"/>
              <a:t>Lower court determined that child had no legal parent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NZ" sz="1200" dirty="0" smtClean="0"/>
              <a:t>intending mother and father granted parental status on grounds that surrogate gave birth to child on their</a:t>
            </a:r>
            <a:r>
              <a:rPr lang="en-NZ" sz="1200" baseline="0" dirty="0" smtClean="0"/>
              <a:t> </a:t>
            </a:r>
            <a:r>
              <a:rPr lang="en-NZ" sz="1200" dirty="0" smtClean="0"/>
              <a:t>behalf</a:t>
            </a:r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560EFB-36A7-4FA2-8A5C-E5831C6F530B}" type="slidenum">
              <a:rPr lang="en-US" altLang="en-US" smtClean="0">
                <a:solidFill>
                  <a:srgbClr val="000000"/>
                </a:solidFill>
                <a:latin typeface="Gill Sans" charset="0"/>
                <a:ea typeface="ヒラギノ角ゴ ProN W3" charset="-128"/>
              </a:rPr>
              <a:pPr>
                <a:spcBef>
                  <a:spcPct val="0"/>
                </a:spcBef>
              </a:pPr>
              <a:t>6</a:t>
            </a:fld>
            <a:endParaRPr lang="en-US" altLang="en-US" smtClean="0">
              <a:solidFill>
                <a:srgbClr val="000000"/>
              </a:solidFill>
              <a:latin typeface="Gill Sans" charset="0"/>
              <a:ea typeface="ヒラギノ角ゴ ProN W3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marR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560EFB-36A7-4FA2-8A5C-E5831C6F530B}" type="slidenum">
              <a:rPr lang="en-US" altLang="en-US" smtClean="0">
                <a:solidFill>
                  <a:srgbClr val="000000"/>
                </a:solidFill>
                <a:latin typeface="Gill Sans" charset="0"/>
                <a:ea typeface="ヒラギノ角ゴ ProN W3" charset="-128"/>
              </a:rPr>
              <a:pPr>
                <a:spcBef>
                  <a:spcPct val="0"/>
                </a:spcBef>
              </a:pPr>
              <a:t>7</a:t>
            </a:fld>
            <a:endParaRPr lang="en-US" altLang="en-US" smtClean="0">
              <a:solidFill>
                <a:srgbClr val="000000"/>
              </a:solidFill>
              <a:latin typeface="Gill Sans" charset="0"/>
              <a:ea typeface="ヒラギノ角ゴ ProN W3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marR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560EFB-36A7-4FA2-8A5C-E5831C6F530B}" type="slidenum">
              <a:rPr lang="en-US" altLang="en-US" smtClean="0">
                <a:solidFill>
                  <a:srgbClr val="000000"/>
                </a:solidFill>
                <a:latin typeface="Gill Sans" charset="0"/>
                <a:ea typeface="ヒラギノ角ゴ ProN W3" charset="-128"/>
              </a:rPr>
              <a:pPr>
                <a:spcBef>
                  <a:spcPct val="0"/>
                </a:spcBef>
              </a:pPr>
              <a:t>8</a:t>
            </a:fld>
            <a:endParaRPr lang="en-US" altLang="en-US" smtClean="0">
              <a:solidFill>
                <a:srgbClr val="000000"/>
              </a:solidFill>
              <a:latin typeface="Gill Sans" charset="0"/>
              <a:ea typeface="ヒラギノ角ゴ ProN W3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821CBFA-A132-4381-A8B5-D0B1D32A62F6}" type="slidenum">
              <a:rPr lang="en-US" altLang="en-US" smtClean="0">
                <a:solidFill>
                  <a:srgbClr val="000000"/>
                </a:solidFill>
                <a:latin typeface="Gill Sans" charset="0"/>
                <a:ea typeface="ヒラギノ角ゴ ProN W3" charset="-128"/>
              </a:rPr>
              <a:pPr>
                <a:spcBef>
                  <a:spcPct val="0"/>
                </a:spcBef>
              </a:pPr>
              <a:t>9</a:t>
            </a:fld>
            <a:endParaRPr lang="en-US" altLang="en-US" smtClean="0">
              <a:solidFill>
                <a:srgbClr val="000000"/>
              </a:solidFill>
              <a:latin typeface="Gill Sans" charset="0"/>
              <a:ea typeface="ヒラギノ角ゴ ProN W3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D786CA-4299-40E2-9B04-8E749015D27C}" type="slidenum">
              <a:rPr lang="en-US" altLang="en-US" smtClean="0">
                <a:solidFill>
                  <a:srgbClr val="000000"/>
                </a:solidFill>
                <a:latin typeface="Gill Sans" charset="0"/>
                <a:ea typeface="ヒラギノ角ゴ ProN W3" charset="-128"/>
              </a:rPr>
              <a:pPr>
                <a:spcBef>
                  <a:spcPct val="0"/>
                </a:spcBef>
              </a:pPr>
              <a:t>10</a:t>
            </a:fld>
            <a:endParaRPr lang="en-US" altLang="en-US" smtClean="0">
              <a:solidFill>
                <a:srgbClr val="000000"/>
              </a:solidFill>
              <a:latin typeface="Gill Sans" charset="0"/>
              <a:ea typeface="ヒラギノ角ゴ ProN W3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9" y="303610"/>
            <a:ext cx="83216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12151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467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73512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05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1619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642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19512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75928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>
              <a:sym typeface="Calibr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242168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7978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2876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6688B-CAAA-4BFA-9566-C637C10AE8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3926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76BA3-1287-48FA-81E3-2074416920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77182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9BE84-3F22-490E-9615-F8A13D34FE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69025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85193-93C6-49DD-A01E-2E254E5BA7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662716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9B76A-B7D4-4DCC-AC04-6DDCB036A8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19956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3B333-4514-474D-99FF-ACB0D91E8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55629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F1289-D1ED-4A02-9DCB-13B4202DC4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180794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657FB-0FD1-4093-A8DF-12149CA653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07527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>
              <a:sym typeface="Calibr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1F46D-0471-4434-A90E-26218A63C6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53852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8AE14-41ED-4FE4-B84D-D18134B79B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35177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6917"/>
            <a:ext cx="2057400" cy="45077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6917"/>
            <a:ext cx="6019800" cy="45077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CF111-FF2D-4956-92B8-EC8C7E0524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6974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D788F-5B88-4F4D-90DE-F5D76CB618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876989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7CF69-B8CD-468A-8A2A-B00DCCAA05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77672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D7F14-1DC7-451E-ABE5-CD8726DE5D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588636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5335E-3744-4B1C-896F-EF45E690F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72575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4CFC8-B076-4BE5-81D3-68CF8A8F34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725110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E0AC1-599E-4777-B966-E8BBDB4D00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21548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4DE4F-4F29-4BD7-8C43-935893D595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55142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14C96-B6BD-4273-98B6-194C6649C0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578234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>
              <a:sym typeface="Calibr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21EBD-0CB6-4AB4-855A-7818466AD7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95170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28F9D-1974-4164-B9A2-B1ECA8D2D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564760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6917"/>
            <a:ext cx="2057400" cy="45077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6917"/>
            <a:ext cx="6019800" cy="45077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BA143-2877-46D7-8BDA-0945E0668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8603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35" r:id="rId1"/>
    <p:sldLayoutId id="2147484303" r:id="rId2"/>
    <p:sldLayoutId id="2147484304" r:id="rId3"/>
    <p:sldLayoutId id="2147484305" r:id="rId4"/>
    <p:sldLayoutId id="2147484306" r:id="rId5"/>
    <p:sldLayoutId id="2147484307" r:id="rId6"/>
    <p:sldLayoutId id="2147484308" r:id="rId7"/>
    <p:sldLayoutId id="2147484309" r:id="rId8"/>
    <p:sldLayoutId id="2147484310" r:id="rId9"/>
    <p:sldLayoutId id="2147484311" r:id="rId10"/>
    <p:sldLayoutId id="214748431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  <a:sym typeface="Georgia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971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429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886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86916"/>
            <a:ext cx="6769100" cy="8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Georgia" pitchFamily="18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42326" y="4850606"/>
            <a:ext cx="244475" cy="190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78787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</a:lstStyle>
          <a:p>
            <a:pPr>
              <a:defRPr/>
            </a:pPr>
            <a:fld id="{56358A74-6F05-4AD9-877A-67DC17A7F1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  <p:sldLayoutId id="2147484314" r:id="rId2"/>
    <p:sldLayoutId id="2147484315" r:id="rId3"/>
    <p:sldLayoutId id="2147484316" r:id="rId4"/>
    <p:sldLayoutId id="2147484317" r:id="rId5"/>
    <p:sldLayoutId id="2147484318" r:id="rId6"/>
    <p:sldLayoutId id="2147484319" r:id="rId7"/>
    <p:sldLayoutId id="2147484320" r:id="rId8"/>
    <p:sldLayoutId id="2147484321" r:id="rId9"/>
    <p:sldLayoutId id="2147484322" r:id="rId10"/>
    <p:sldLayoutId id="21474843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  <a:sym typeface="Georgia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048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049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5621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193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476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933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390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848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86916"/>
            <a:ext cx="6769100" cy="8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Georgia" pitchFamily="18" charset="0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itchFamily="34" charset="0"/>
              </a:rPr>
              <a:t>Fifth level</a:t>
            </a:r>
          </a:p>
        </p:txBody>
      </p:sp>
      <p:sp>
        <p:nvSpPr>
          <p:cNvPr id="409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42326" y="4850606"/>
            <a:ext cx="244475" cy="190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78787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</a:lstStyle>
          <a:p>
            <a:pPr>
              <a:defRPr/>
            </a:pPr>
            <a:fld id="{C978E3E9-592E-4EF1-8DE4-A70C08FD4B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4" r:id="rId1"/>
    <p:sldLayoutId id="2147484325" r:id="rId2"/>
    <p:sldLayoutId id="2147484326" r:id="rId3"/>
    <p:sldLayoutId id="2147484327" r:id="rId4"/>
    <p:sldLayoutId id="2147484328" r:id="rId5"/>
    <p:sldLayoutId id="2147484329" r:id="rId6"/>
    <p:sldLayoutId id="2147484330" r:id="rId7"/>
    <p:sldLayoutId id="2147484331" r:id="rId8"/>
    <p:sldLayoutId id="2147484332" r:id="rId9"/>
    <p:sldLayoutId id="2147484333" r:id="rId10"/>
    <p:sldLayoutId id="21474843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  <a:sym typeface="Georgia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charset="0"/>
          <a:ea typeface="ヒラギノ明朝 ProN W6" charset="0"/>
          <a:cs typeface="ヒラギノ明朝 ProN W6" charset="0"/>
          <a:sym typeface="Georgia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048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049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5621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193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476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933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390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848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1" y="519113"/>
            <a:ext cx="8194675" cy="895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800" dirty="0" smtClean="0">
                <a:solidFill>
                  <a:schemeClr val="bg1"/>
                </a:solidFill>
                <a:ea typeface="ヒラギノ角ゴ ProN W3" charset="-128"/>
              </a:rPr>
              <a:t>Redefining Parenthood: Beyond Biology?</a:t>
            </a:r>
            <a:endParaRPr lang="en-US" altLang="en-US" sz="2400" dirty="0" smtClean="0">
              <a:solidFill>
                <a:schemeClr val="bg1"/>
              </a:solidFill>
              <a:ea typeface="ヒラギノ明朝 ProN W3" charset="-128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042988" y="3057525"/>
            <a:ext cx="8101012" cy="17464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en-US" sz="3400" dirty="0" smtClean="0">
                <a:solidFill>
                  <a:schemeClr val="bg1"/>
                </a:solidFill>
                <a:latin typeface="Georgia" pitchFamily="18" charset="0"/>
                <a:sym typeface="Georgia" pitchFamily="18" charset="0"/>
              </a:rPr>
              <a:t>Dr Rhonda Powell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en-US" sz="3400" dirty="0" smtClean="0">
                <a:solidFill>
                  <a:schemeClr val="bg1"/>
                </a:solidFill>
                <a:latin typeface="Georgia" pitchFamily="18" charset="0"/>
                <a:sym typeface="Georgia" pitchFamily="18" charset="0"/>
              </a:rPr>
              <a:t>Lecturer, School of Law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endParaRPr lang="en-US" altLang="en-US" sz="3400" dirty="0">
              <a:solidFill>
                <a:schemeClr val="bg1"/>
              </a:solidFill>
              <a:latin typeface="Georgia" pitchFamily="18" charset="0"/>
              <a:sym typeface="Georgia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en-US" sz="1800" dirty="0" smtClean="0">
                <a:solidFill>
                  <a:schemeClr val="bg1"/>
                </a:solidFill>
                <a:latin typeface="Georgia" pitchFamily="18" charset="0"/>
                <a:sym typeface="Georgia" pitchFamily="18" charset="0"/>
              </a:rPr>
              <a:t>Supported by the New Zealand Law Foundation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endParaRPr lang="en-US" altLang="en-US" sz="3400" dirty="0">
              <a:solidFill>
                <a:schemeClr val="bg1"/>
              </a:solidFill>
              <a:latin typeface="Georgia" pitchFamily="18" charset="0"/>
              <a:sym typeface="Georgia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endParaRPr lang="en-US" altLang="en-US" sz="3400" dirty="0" smtClean="0">
              <a:solidFill>
                <a:schemeClr val="bg1"/>
              </a:solidFill>
              <a:latin typeface="Georgia" pitchFamily="18" charset="0"/>
              <a:sym typeface="Georgi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661541"/>
            <a:ext cx="1801368" cy="180136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72908" y="1491630"/>
            <a:ext cx="8559800" cy="30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AU" altLang="en-US" dirty="0">
              <a:ea typeface="ヒラギノ角ゴ Pro W3" charset="-128"/>
            </a:endParaRPr>
          </a:p>
          <a:p>
            <a:pPr marL="0" indent="0">
              <a:buNone/>
            </a:pPr>
            <a:r>
              <a:rPr lang="en-AU" altLang="en-US" dirty="0">
                <a:ea typeface="ヒラギノ角ゴ Pro W3" charset="-128"/>
              </a:rPr>
              <a:t>“I cannot accept … that I should look at the social reality for this child rather than the biological reality. … The point of surrogacy is to maintain a biological link.”</a:t>
            </a:r>
          </a:p>
          <a:p>
            <a:pPr>
              <a:buNone/>
            </a:pPr>
            <a:endParaRPr lang="en-AU" altLang="en-US" dirty="0">
              <a:ea typeface="ヒラギノ角ゴ Pro W3" charset="-128"/>
            </a:endParaRPr>
          </a:p>
          <a:p>
            <a:pPr>
              <a:buNone/>
            </a:pPr>
            <a:r>
              <a:rPr lang="en-AU" altLang="en-US" dirty="0">
                <a:ea typeface="ヒラギノ角ゴ Pro W3" charset="-128"/>
              </a:rPr>
              <a:t>(per Judge Burns at para 34)</a:t>
            </a:r>
          </a:p>
        </p:txBody>
      </p:sp>
      <p:sp>
        <p:nvSpPr>
          <p:cNvPr id="7171" name="Rectangle 3"/>
          <p:cNvSpPr>
            <a:spLocks/>
          </p:cNvSpPr>
          <p:nvPr/>
        </p:nvSpPr>
        <p:spPr bwMode="auto">
          <a:xfrm>
            <a:off x="400051" y="409575"/>
            <a:ext cx="70516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AU" altLang="en-US" sz="3200" b="1" i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Re </a:t>
            </a:r>
            <a:r>
              <a:rPr lang="en-AU" altLang="en-US" sz="3200" b="1" i="1" dirty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DMW &amp; KW </a:t>
            </a:r>
            <a:r>
              <a:rPr lang="en-AU" altLang="en-US" sz="3200" b="1" dirty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[2012] NZFC 2915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23850" y="1653779"/>
            <a:ext cx="8496300" cy="32396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Arial" charset="0"/>
              <a:buChar char="•"/>
              <a:defRPr/>
            </a:pPr>
            <a:r>
              <a:rPr lang="en-US" sz="1800" dirty="0">
                <a:ea typeface="ヒラギノ角ゴ Pro W3" charset="-128"/>
                <a:sym typeface="Calibri" charset="0"/>
              </a:rPr>
              <a:t>Human Assisted Reproductive Technology </a:t>
            </a:r>
            <a:r>
              <a:rPr lang="en-US" sz="1800" dirty="0" smtClean="0">
                <a:ea typeface="ヒラギノ角ゴ Pro W3" charset="-128"/>
                <a:sym typeface="Calibri" charset="0"/>
              </a:rPr>
              <a:t>(HART) Act </a:t>
            </a:r>
            <a:r>
              <a:rPr lang="en-US" sz="1800" dirty="0">
                <a:ea typeface="ヒラギノ角ゴ Pro W3" charset="-128"/>
                <a:sym typeface="Calibri" charset="0"/>
              </a:rPr>
              <a:t>2004 requires </a:t>
            </a:r>
            <a:r>
              <a:rPr lang="en-US" sz="1800" dirty="0" smtClean="0">
                <a:ea typeface="ヒラギノ角ゴ Pro W3" charset="-128"/>
                <a:sym typeface="Calibri" charset="0"/>
              </a:rPr>
              <a:t>Ethics Committee on Assisted Reproductive Technology (ECART) </a:t>
            </a:r>
            <a:r>
              <a:rPr lang="en-US" sz="1800" dirty="0" smtClean="0">
                <a:ea typeface="ヒラギノ角ゴ Pro W3" charset="-128"/>
                <a:sym typeface="Calibri" charset="0"/>
              </a:rPr>
              <a:t>approval </a:t>
            </a:r>
            <a:r>
              <a:rPr lang="en-US" sz="1800" dirty="0">
                <a:ea typeface="ヒラギノ角ゴ Pro W3" charset="-128"/>
                <a:sym typeface="Calibri" charset="0"/>
              </a:rPr>
              <a:t>for IVF of a surrogate (s16</a:t>
            </a:r>
            <a:r>
              <a:rPr lang="en-US" sz="1800" dirty="0" smtClean="0">
                <a:ea typeface="ヒラギノ角ゴ Pro W3" charset="-128"/>
                <a:sym typeface="Calibri" charset="0"/>
              </a:rPr>
              <a:t>)</a:t>
            </a:r>
            <a:endParaRPr lang="en-US" altLang="en-US" sz="1800" dirty="0" smtClean="0">
              <a:ea typeface="ヒラギノ角ゴ Pro W3" charset="-128"/>
            </a:endParaRPr>
          </a:p>
          <a:p>
            <a:pPr>
              <a:lnSpc>
                <a:spcPct val="120000"/>
              </a:lnSpc>
            </a:pPr>
            <a:r>
              <a:rPr lang="en-US" altLang="en-US" sz="1800" dirty="0">
                <a:ea typeface="ヒラギノ角ゴ Pro W3" charset="-128"/>
                <a:sym typeface="Calibri" charset="0"/>
              </a:rPr>
              <a:t>Advisory Committee on Assisted Reproductive Technology (ACART</a:t>
            </a:r>
            <a:r>
              <a:rPr lang="en-US" altLang="en-US" sz="1800" dirty="0" smtClean="0">
                <a:ea typeface="ヒラギノ角ゴ Pro W3" charset="-128"/>
                <a:sym typeface="Calibri" charset="0"/>
              </a:rPr>
              <a:t>) </a:t>
            </a:r>
            <a:r>
              <a:rPr lang="en-US" altLang="en-US" sz="1800" dirty="0" smtClean="0">
                <a:ea typeface="ヒラギノ角ゴ Pro W3" charset="-128"/>
              </a:rPr>
              <a:t>(</a:t>
            </a:r>
            <a:r>
              <a:rPr lang="en-US" altLang="en-US" sz="1800" dirty="0" smtClean="0">
                <a:ea typeface="ヒラギノ角ゴ Pro W3" charset="-128"/>
              </a:rPr>
              <a:t>policy) requires a genetic connection between one or both intending parents and the </a:t>
            </a:r>
            <a:r>
              <a:rPr lang="en-US" altLang="en-US" sz="1800" dirty="0" smtClean="0">
                <a:ea typeface="ヒラギノ角ゴ Pro W3" charset="-128"/>
              </a:rPr>
              <a:t>child for ECART to consent</a:t>
            </a:r>
            <a:endParaRPr lang="en-US" altLang="en-US" sz="1800" dirty="0">
              <a:ea typeface="ヒラギノ角ゴ Pro W3" charset="-128"/>
            </a:endParaRPr>
          </a:p>
          <a:p>
            <a:pPr>
              <a:lnSpc>
                <a:spcPct val="120000"/>
              </a:lnSpc>
            </a:pPr>
            <a:r>
              <a:rPr lang="en-US" altLang="en-US" sz="1800" dirty="0" smtClean="0">
                <a:ea typeface="ヒラギノ角ゴ Pro W3" charset="-128"/>
              </a:rPr>
              <a:t>For </a:t>
            </a:r>
            <a:r>
              <a:rPr lang="en-US" altLang="en-US" sz="1800" dirty="0" smtClean="0">
                <a:ea typeface="ヒラギノ角ゴ Pro W3" charset="-128"/>
              </a:rPr>
              <a:t>international arrangements, Immigration New Zealand (policy) requires a genetic link between at least one intending parent and the </a:t>
            </a:r>
            <a:r>
              <a:rPr lang="en-US" altLang="en-US" sz="1800" dirty="0" smtClean="0">
                <a:ea typeface="ヒラギノ角ゴ Pro W3" charset="-128"/>
              </a:rPr>
              <a:t>child</a:t>
            </a:r>
            <a:endParaRPr lang="en-US" altLang="en-US" sz="1600" dirty="0" smtClean="0">
              <a:ea typeface="ヒラギノ角ゴ Pro W3" charset="-128"/>
            </a:endParaRPr>
          </a:p>
        </p:txBody>
      </p:sp>
      <p:sp>
        <p:nvSpPr>
          <p:cNvPr id="32770" name="Rectangle 3"/>
          <p:cNvSpPr>
            <a:spLocks/>
          </p:cNvSpPr>
          <p:nvPr/>
        </p:nvSpPr>
        <p:spPr bwMode="auto">
          <a:xfrm>
            <a:off x="395288" y="409575"/>
            <a:ext cx="59055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Genetic connections are sometimes critical</a:t>
            </a:r>
            <a:endParaRPr lang="en-US" altLang="en-US" sz="3200" b="1" dirty="0">
              <a:solidFill>
                <a:srgbClr val="E6282A"/>
              </a:solidFill>
              <a:latin typeface="Georgia" pitchFamily="18" charset="0"/>
              <a:ea typeface="MS PGothic" pitchFamily="34" charset="-128"/>
              <a:sym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57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23850" y="1653779"/>
            <a:ext cx="8820150" cy="32396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None/>
            </a:pPr>
            <a:r>
              <a:rPr lang="en-US" altLang="en-US" sz="2600" dirty="0">
                <a:ea typeface="ヒラギノ角ゴ Pro W3" charset="-128"/>
              </a:rPr>
              <a:t>Status of Children Act 1969</a:t>
            </a:r>
          </a:p>
          <a:p>
            <a:r>
              <a:rPr lang="en-US" altLang="en-US" sz="2600" dirty="0">
                <a:ea typeface="ヒラギノ角ゴ Pro W3" charset="-128"/>
              </a:rPr>
              <a:t>w</a:t>
            </a:r>
            <a:r>
              <a:rPr lang="en-US" altLang="en-US" sz="2600" dirty="0" smtClean="0">
                <a:ea typeface="ヒラギノ角ゴ Pro W3" charset="-128"/>
              </a:rPr>
              <a:t>oman who gives </a:t>
            </a:r>
            <a:r>
              <a:rPr lang="en-US" altLang="en-US" sz="2600" dirty="0" smtClean="0">
                <a:ea typeface="ヒラギノ角ゴ Pro W3" charset="-128"/>
              </a:rPr>
              <a:t>birth is</a:t>
            </a:r>
            <a:r>
              <a:rPr lang="en-US" altLang="en-US" sz="2600" dirty="0" smtClean="0">
                <a:ea typeface="ヒラギノ角ゴ Pro W3" charset="-128"/>
              </a:rPr>
              <a:t> the mother </a:t>
            </a:r>
            <a:r>
              <a:rPr lang="en-US" altLang="en-US" sz="2600" dirty="0">
                <a:ea typeface="ヒラギノ角ゴ Pro W3" charset="-128"/>
              </a:rPr>
              <a:t>for all purposes, even if donor ovum used</a:t>
            </a:r>
          </a:p>
          <a:p>
            <a:r>
              <a:rPr lang="en-US" altLang="en-US" sz="2600" dirty="0" smtClean="0">
                <a:ea typeface="ヒラギノ角ゴ Pro W3" charset="-128"/>
              </a:rPr>
              <a:t>mother’s </a:t>
            </a:r>
            <a:r>
              <a:rPr lang="en-US" altLang="en-US" sz="2600" dirty="0">
                <a:ea typeface="ヒラギノ角ゴ Pro W3" charset="-128"/>
              </a:rPr>
              <a:t>partner (if consent to ART – presumed) is for all purposes ‘a parent</a:t>
            </a:r>
            <a:r>
              <a:rPr lang="en-US" altLang="en-US" sz="2600" dirty="0" smtClean="0">
                <a:ea typeface="ヒラギノ角ゴ Pro W3" charset="-128"/>
              </a:rPr>
              <a:t>’ </a:t>
            </a:r>
            <a:r>
              <a:rPr lang="en-US" altLang="en-US" sz="2600" dirty="0">
                <a:ea typeface="ヒラギノ角ゴ Pro W3" charset="-128"/>
              </a:rPr>
              <a:t>even if no genetic contribution</a:t>
            </a:r>
          </a:p>
          <a:p>
            <a:r>
              <a:rPr lang="en-US" altLang="en-US" sz="2600" dirty="0">
                <a:ea typeface="ヒラギノ角ゴ Pro W3" charset="-128"/>
              </a:rPr>
              <a:t>donor only ‘a parent’ if donor is </a:t>
            </a:r>
            <a:r>
              <a:rPr lang="en-US" altLang="en-US" sz="2600" dirty="0" smtClean="0">
                <a:ea typeface="ヒラギノ角ゴ Pro W3" charset="-128"/>
              </a:rPr>
              <a:t>mother’s </a:t>
            </a:r>
            <a:r>
              <a:rPr lang="en-US" altLang="en-US" sz="2600" dirty="0">
                <a:ea typeface="ヒラギノ角ゴ Pro W3" charset="-128"/>
              </a:rPr>
              <a:t>partner (despite any evidence of paternity)</a:t>
            </a:r>
          </a:p>
          <a:p>
            <a:endParaRPr lang="en-US" altLang="en-US" sz="2600" dirty="0">
              <a:ea typeface="ヒラギノ角ゴ Pro W3" charset="-128"/>
            </a:endParaRPr>
          </a:p>
          <a:p>
            <a:r>
              <a:rPr lang="en-US" altLang="en-US" sz="2600" dirty="0" smtClean="0">
                <a:ea typeface="ヒラギノ角ゴ Pro W3" charset="-128"/>
              </a:rPr>
              <a:t>In New Zealand law, surrogate-born </a:t>
            </a:r>
            <a:r>
              <a:rPr lang="en-US" altLang="en-US" sz="2600" dirty="0">
                <a:ea typeface="ヒラギノ角ゴ Pro W3" charset="-128"/>
              </a:rPr>
              <a:t>children normally need to be adopted </a:t>
            </a:r>
            <a:r>
              <a:rPr lang="en-US" altLang="en-US" sz="2600" dirty="0" smtClean="0">
                <a:ea typeface="ヒラギノ角ゴ Pro W3" charset="-128"/>
              </a:rPr>
              <a:t>by the </a:t>
            </a:r>
            <a:r>
              <a:rPr lang="en-US" altLang="en-US" sz="2600" dirty="0">
                <a:ea typeface="ヒラギノ角ゴ Pro W3" charset="-128"/>
              </a:rPr>
              <a:t>intending parents, whether or not they are genetically </a:t>
            </a:r>
            <a:r>
              <a:rPr lang="en-US" altLang="en-US" sz="2600" dirty="0" smtClean="0">
                <a:ea typeface="ヒラギノ角ゴ Pro W3" charset="-128"/>
              </a:rPr>
              <a:t>connected (so parents may have to adopt child born of own gametes)</a:t>
            </a:r>
            <a:endParaRPr lang="en-US" altLang="en-US" dirty="0" smtClean="0">
              <a:ea typeface="ヒラギノ角ゴ Pro W3" charset="-128"/>
            </a:endParaRPr>
          </a:p>
          <a:p>
            <a:pPr marL="0" indent="0">
              <a:lnSpc>
                <a:spcPct val="70000"/>
              </a:lnSpc>
            </a:pPr>
            <a:endParaRPr lang="en-US" altLang="en-US" sz="2400" dirty="0" smtClean="0">
              <a:ea typeface="ヒラギノ角ゴ Pro W3" charset="-128"/>
            </a:endParaRPr>
          </a:p>
          <a:p>
            <a:pPr marL="0" indent="0">
              <a:lnSpc>
                <a:spcPct val="70000"/>
              </a:lnSpc>
            </a:pPr>
            <a:endParaRPr lang="en-US" altLang="en-US" sz="2400" dirty="0" smtClean="0">
              <a:ea typeface="ヒラギノ角ゴ Pro W3" charset="-128"/>
            </a:endParaRPr>
          </a:p>
          <a:p>
            <a:pPr marL="0" indent="0">
              <a:lnSpc>
                <a:spcPct val="70000"/>
              </a:lnSpc>
              <a:buFont typeface="Arial" pitchFamily="34" charset="0"/>
              <a:buNone/>
            </a:pPr>
            <a:endParaRPr lang="en-AU" altLang="en-US" sz="4400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45058" name="Rectangle 3"/>
          <p:cNvSpPr>
            <a:spLocks/>
          </p:cNvSpPr>
          <p:nvPr/>
        </p:nvSpPr>
        <p:spPr bwMode="auto">
          <a:xfrm>
            <a:off x="395288" y="409575"/>
            <a:ext cx="59055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Genetic connections are sometimes irrelevant</a:t>
            </a:r>
            <a:endParaRPr lang="en-US" altLang="en-US" sz="3200" b="1" dirty="0">
              <a:solidFill>
                <a:srgbClr val="E6282A"/>
              </a:solidFill>
              <a:latin typeface="Georgia" pitchFamily="18" charset="0"/>
              <a:ea typeface="MS PGothic" pitchFamily="34" charset="-128"/>
              <a:sym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4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23850" y="1653779"/>
            <a:ext cx="8820150" cy="32396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77500" lnSpcReduction="20000"/>
          </a:bodyPr>
          <a:lstStyle/>
          <a:p>
            <a:pPr marL="5715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US" dirty="0" smtClean="0">
                <a:ea typeface="ヒラギノ角ゴ Pro W3" charset="0"/>
                <a:cs typeface="ヒラギノ角ゴ Pro W3" charset="0"/>
                <a:sym typeface="Calibri" charset="0"/>
              </a:rPr>
              <a:t>Status </a:t>
            </a:r>
            <a:r>
              <a:rPr lang="en-US" dirty="0">
                <a:ea typeface="ヒラギノ角ゴ Pro W3" charset="0"/>
                <a:cs typeface="ヒラギノ角ゴ Pro W3" charset="0"/>
                <a:sym typeface="Calibri" charset="0"/>
              </a:rPr>
              <a:t>of Children Act </a:t>
            </a:r>
            <a:r>
              <a:rPr lang="en-US" dirty="0" smtClean="0">
                <a:ea typeface="ヒラギノ角ゴ Pro W3" charset="0"/>
                <a:cs typeface="ヒラギノ角ゴ Pro W3" charset="0"/>
                <a:sym typeface="Calibri" charset="0"/>
              </a:rPr>
              <a:t>1969</a:t>
            </a:r>
          </a:p>
          <a:p>
            <a:pPr marL="57150" indent="0">
              <a:lnSpc>
                <a:spcPct val="80000"/>
              </a:lnSpc>
              <a:buFont typeface="Arial" charset="0"/>
              <a:buNone/>
              <a:defRPr/>
            </a:pPr>
            <a:endParaRPr lang="en-US" dirty="0" smtClean="0">
              <a:ea typeface="ヒラギノ角ゴ Pro W3" charset="0"/>
              <a:cs typeface="ヒラギノ角ゴ Pro W3" charset="0"/>
              <a:sym typeface="Calibri" charset="0"/>
            </a:endParaRPr>
          </a:p>
          <a:p>
            <a:pPr marL="5715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US" sz="3000" dirty="0" smtClean="0">
                <a:ea typeface="ヒラギノ角ゴ Pro W3" charset="0"/>
                <a:cs typeface="ヒラギノ角ゴ Pro W3" charset="0"/>
                <a:sym typeface="Calibri" charset="0"/>
              </a:rPr>
              <a:t>Paternity may be established by:</a:t>
            </a:r>
          </a:p>
          <a:p>
            <a:pPr marL="514350" indent="-457200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3000" dirty="0">
                <a:ea typeface="ヒラギノ角ゴ Pro W3" charset="0"/>
                <a:cs typeface="ヒラギノ角ゴ Pro W3" charset="0"/>
                <a:sym typeface="Calibri" charset="0"/>
              </a:rPr>
              <a:t>m</a:t>
            </a:r>
            <a:r>
              <a:rPr lang="en-US" sz="3000" dirty="0" smtClean="0">
                <a:ea typeface="ヒラギノ角ゴ Pro W3" charset="0"/>
                <a:cs typeface="ヒラギノ角ゴ Pro W3" charset="0"/>
                <a:sym typeface="Calibri" charset="0"/>
              </a:rPr>
              <a:t>arriage to birth mother at time of conception or subsequently</a:t>
            </a:r>
          </a:p>
          <a:p>
            <a:pPr marL="514350" indent="-457200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3000" dirty="0">
                <a:ea typeface="ヒラギノ角ゴ Pro W3" charset="0"/>
                <a:cs typeface="ヒラギノ角ゴ Pro W3" charset="0"/>
                <a:sym typeface="Calibri" charset="0"/>
              </a:rPr>
              <a:t>l</a:t>
            </a:r>
            <a:r>
              <a:rPr lang="en-US" sz="3000" dirty="0" smtClean="0">
                <a:ea typeface="ヒラギノ角ゴ Pro W3" charset="0"/>
                <a:cs typeface="ヒラギノ角ゴ Pro W3" charset="0"/>
                <a:sym typeface="Calibri" charset="0"/>
              </a:rPr>
              <a:t>ifetime admission of paternity</a:t>
            </a:r>
          </a:p>
          <a:p>
            <a:pPr marL="514350" indent="-457200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3000" dirty="0" smtClean="0">
                <a:ea typeface="ヒラギノ角ゴ Pro W3" charset="0"/>
                <a:cs typeface="ヒラギノ角ゴ Pro W3" charset="0"/>
                <a:sym typeface="Calibri" charset="0"/>
              </a:rPr>
              <a:t>declaration of paternity by court</a:t>
            </a:r>
          </a:p>
          <a:p>
            <a:pPr marL="514350" indent="-457200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3000" dirty="0">
                <a:ea typeface="ヒラギノ角ゴ Pro W3" charset="0"/>
                <a:cs typeface="ヒラギノ角ゴ Pro W3" charset="0"/>
                <a:sym typeface="Calibri" charset="0"/>
              </a:rPr>
              <a:t>establishment of paternity by </a:t>
            </a:r>
            <a:r>
              <a:rPr lang="en-US" sz="3000" dirty="0" smtClean="0">
                <a:ea typeface="ヒラギノ角ゴ Pro W3" charset="0"/>
                <a:cs typeface="ヒラギノ角ゴ Pro W3" charset="0"/>
                <a:sym typeface="Calibri" charset="0"/>
              </a:rPr>
              <a:t>evidence:</a:t>
            </a:r>
            <a:endParaRPr lang="en-US" sz="3000" dirty="0">
              <a:ea typeface="ヒラギノ角ゴ Pro W3" charset="0"/>
              <a:cs typeface="ヒラギノ角ゴ Pro W3" charset="0"/>
              <a:sym typeface="Calibri" charset="0"/>
            </a:endParaRPr>
          </a:p>
          <a:p>
            <a:pPr marL="914400" lvl="1" indent="-457200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2600" dirty="0" smtClean="0">
                <a:ea typeface="ヒラギノ角ゴ Pro W3" charset="0"/>
                <a:cs typeface="ヒラギノ角ゴ Pro W3" charset="0"/>
                <a:sym typeface="Calibri" charset="0"/>
              </a:rPr>
              <a:t>entry on registry of births deaths and marriages</a:t>
            </a:r>
          </a:p>
          <a:p>
            <a:pPr marL="914400" lvl="1" indent="-457200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2600" dirty="0" smtClean="0">
                <a:ea typeface="ヒラギノ角ゴ Pro W3" charset="0"/>
                <a:cs typeface="ヒラギノ角ゴ Pro W3" charset="0"/>
                <a:sym typeface="Calibri" charset="0"/>
              </a:rPr>
              <a:t>genetic testing</a:t>
            </a:r>
          </a:p>
          <a:p>
            <a:pPr marL="914400" lvl="1" indent="-457200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2600" dirty="0" smtClean="0">
                <a:ea typeface="ヒラギノ角ゴ Pro W3" charset="0"/>
                <a:cs typeface="ヒラギノ角ゴ Pro W3" charset="0"/>
                <a:sym typeface="Calibri" charset="0"/>
              </a:rPr>
              <a:t>deed between birth mother and father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endParaRPr lang="en-US" sz="2400" dirty="0" smtClean="0">
              <a:ea typeface="ヒラギノ角ゴ Pro W3" charset="0"/>
              <a:cs typeface="ヒラギノ角ゴ Pro W3" charset="0"/>
              <a:sym typeface="Calibri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sz="2400" dirty="0" smtClean="0">
              <a:ea typeface="ヒラギノ角ゴ Pro W3" charset="0"/>
              <a:cs typeface="ヒラギノ角ゴ Pro W3" charset="0"/>
              <a:sym typeface="Calibri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sz="2400" dirty="0">
              <a:ea typeface="ヒラギノ角ゴ Pro W3" charset="0"/>
              <a:cs typeface="ヒラギノ角ゴ Pro W3" charset="0"/>
              <a:sym typeface="Calibri" charset="0"/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endParaRPr lang="en-AU" sz="4400" dirty="0">
              <a:solidFill>
                <a:srgbClr val="FF0000"/>
              </a:solidFill>
              <a:latin typeface="+mj-lt"/>
              <a:sym typeface="Calibri" charset="0"/>
            </a:endParaRPr>
          </a:p>
        </p:txBody>
      </p:sp>
      <p:sp>
        <p:nvSpPr>
          <p:cNvPr id="47106" name="Rectangle 3"/>
          <p:cNvSpPr>
            <a:spLocks/>
          </p:cNvSpPr>
          <p:nvPr/>
        </p:nvSpPr>
        <p:spPr bwMode="auto">
          <a:xfrm>
            <a:off x="395288" y="409575"/>
            <a:ext cx="59055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Genetic connection rules are sometimes inconsistent</a:t>
            </a:r>
            <a:endParaRPr lang="en-US" altLang="en-US" sz="3200" b="1" dirty="0">
              <a:solidFill>
                <a:srgbClr val="E6282A"/>
              </a:solidFill>
              <a:latin typeface="Georgia" pitchFamily="18" charset="0"/>
              <a:ea typeface="MS PGothic" pitchFamily="34" charset="-128"/>
              <a:sym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2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528" y="1563638"/>
            <a:ext cx="8559800" cy="304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3600" i="1" dirty="0" smtClean="0">
                <a:ea typeface="ヒラギノ角ゴ Pro W3" charset="-128"/>
              </a:rPr>
              <a:t>Johnson v Calvert </a:t>
            </a:r>
            <a:r>
              <a:rPr lang="en-US" altLang="en-US" sz="3600" dirty="0" smtClean="0">
                <a:ea typeface="ヒラギノ角ゴ Pro W3" charset="-128"/>
              </a:rPr>
              <a:t>5 Cal 4</a:t>
            </a:r>
            <a:r>
              <a:rPr lang="en-US" altLang="en-US" sz="3600" baseline="30000" dirty="0" smtClean="0">
                <a:ea typeface="ヒラギノ角ゴ Pro W3" charset="-128"/>
              </a:rPr>
              <a:t>th</a:t>
            </a:r>
            <a:r>
              <a:rPr lang="en-US" altLang="en-US" sz="3600" dirty="0" smtClean="0">
                <a:ea typeface="ヒラギノ角ゴ Pro W3" charset="-128"/>
              </a:rPr>
              <a:t> 84 (Cal SC	) (1993)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>
              <a:ea typeface="ヒラギノ角ゴ Pro W3" charset="-128"/>
            </a:endParaRPr>
          </a:p>
        </p:txBody>
      </p:sp>
      <p:sp>
        <p:nvSpPr>
          <p:cNvPr id="7171" name="Rectangle 3"/>
          <p:cNvSpPr>
            <a:spLocks/>
          </p:cNvSpPr>
          <p:nvPr/>
        </p:nvSpPr>
        <p:spPr bwMode="auto">
          <a:xfrm>
            <a:off x="400051" y="409575"/>
            <a:ext cx="70516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An alternative: “</a:t>
            </a:r>
            <a:r>
              <a:rPr lang="en-AU" altLang="en-US" sz="3200" b="1" dirty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i</a:t>
            </a:r>
            <a:r>
              <a:rPr lang="en-AU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ntentional </a:t>
            </a:r>
            <a:r>
              <a:rPr lang="en-AU" altLang="en-US" sz="3200" b="1" dirty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p</a:t>
            </a:r>
            <a:r>
              <a:rPr lang="en-AU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arenthood”?</a:t>
            </a:r>
            <a:endParaRPr lang="en-AU" altLang="en-US" sz="3200" b="1" dirty="0">
              <a:solidFill>
                <a:srgbClr val="E6282A"/>
              </a:solidFill>
              <a:latin typeface="Georgia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3100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528" y="1563638"/>
            <a:ext cx="8559800" cy="304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en-US" sz="2000" dirty="0" smtClean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 smtClean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 smtClean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 smtClean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 dirty="0" smtClean="0">
                <a:ea typeface="ヒラギノ角ゴ Pro W3" charset="-128"/>
              </a:rPr>
              <a:t>What should be the ongoing responsibilities of each party towards the child?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 dirty="0" smtClean="0">
                <a:ea typeface="ヒラギノ角ゴ Pro W3" charset="-128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 dirty="0" smtClean="0">
                <a:ea typeface="ヒラギノ角ゴ Pro W3" charset="-128"/>
              </a:rPr>
              <a:t>Which parties should be named on the child’s birth certificate?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 dirty="0" smtClean="0">
                <a:ea typeface="ヒラギノ角ゴ Pro W3" charset="-128"/>
              </a:rPr>
              <a:t>What ongoing social support should each of these parties receive? </a:t>
            </a:r>
            <a:endParaRPr lang="en-US" altLang="en-US" sz="2000" dirty="0">
              <a:ea typeface="ヒラギノ角ゴ Pro W3" charset="-128"/>
            </a:endParaRPr>
          </a:p>
        </p:txBody>
      </p:sp>
      <p:sp>
        <p:nvSpPr>
          <p:cNvPr id="7171" name="Rectangle 3"/>
          <p:cNvSpPr>
            <a:spLocks/>
          </p:cNvSpPr>
          <p:nvPr/>
        </p:nvSpPr>
        <p:spPr bwMode="auto">
          <a:xfrm>
            <a:off x="400051" y="409575"/>
            <a:ext cx="70516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Fragmentation of parental </a:t>
            </a:r>
            <a:r>
              <a:rPr lang="en-US" altLang="en-US" sz="3200" b="1" dirty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s</a:t>
            </a:r>
            <a:r>
              <a:rPr lang="en-US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tatus</a:t>
            </a:r>
            <a:r>
              <a:rPr lang="en-AU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: beyond a 2 parent model?</a:t>
            </a:r>
            <a:endParaRPr lang="en-US" altLang="en-US" sz="3200" b="1" dirty="0" smtClean="0">
              <a:solidFill>
                <a:srgbClr val="E6282A"/>
              </a:solidFill>
              <a:latin typeface="Georgia" pitchFamily="18" charset="0"/>
              <a:ea typeface="MS PGothic" pitchFamily="34" charset="-128"/>
              <a:sym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140177"/>
              </p:ext>
            </p:extLst>
          </p:nvPr>
        </p:nvGraphicFramePr>
        <p:xfrm>
          <a:off x="1475656" y="1563638"/>
          <a:ext cx="5256584" cy="13681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59626"/>
                <a:gridCol w="2796958"/>
              </a:tblGrid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 smtClean="0"/>
                        <a:t>Gamete donors (x 2)</a:t>
                      </a:r>
                      <a:endParaRPr lang="en-N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 smtClean="0"/>
                        <a:t>Mitochondrial DNA donor</a:t>
                      </a:r>
                      <a:endParaRPr lang="en-N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NZ" dirty="0" smtClean="0"/>
                        <a:t>Womb donor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 smtClean="0"/>
                        <a:t>Gestational</a:t>
                      </a:r>
                      <a:r>
                        <a:rPr lang="en-NZ" baseline="0" dirty="0" smtClean="0"/>
                        <a:t> mother</a:t>
                      </a:r>
                      <a:endParaRPr lang="en-NZ" dirty="0"/>
                    </a:p>
                  </a:txBody>
                  <a:tcPr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NZ" dirty="0" smtClean="0"/>
                        <a:t>Social parents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 smtClean="0"/>
                        <a:t>???</a:t>
                      </a:r>
                      <a:endParaRPr lang="en-N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575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528" y="1563638"/>
            <a:ext cx="8559800" cy="304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en-US" sz="2500" dirty="0" smtClean="0">
              <a:ea typeface="ヒラギノ角ゴ Pro W3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ea typeface="ヒラギノ角ゴ Pro W3" charset="-128"/>
              </a:rPr>
              <a:t>Re-enforcing fiction of ‘natural’ parenthood (current NZ model)?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ea typeface="ヒラギノ角ゴ Pro W3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ea typeface="ヒラギノ角ゴ Pro W3" charset="-128"/>
              </a:rPr>
              <a:t>Genetic connection?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ea typeface="ヒラギノ角ゴ Pro W3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ea typeface="ヒラギノ角ゴ Pro W3" charset="-128"/>
              </a:rPr>
              <a:t>Gestational connection?</a:t>
            </a:r>
            <a:endParaRPr lang="en-US" altLang="en-US" sz="2400" dirty="0">
              <a:ea typeface="ヒラギノ角ゴ Pro W3" charset="-128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2400" dirty="0">
              <a:ea typeface="ヒラギノ角ゴ Pro W3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ea typeface="ヒラギノ角ゴ Pro W3" charset="-128"/>
              </a:rPr>
              <a:t>Intention (contract law model)?</a:t>
            </a:r>
          </a:p>
          <a:p>
            <a:pPr>
              <a:lnSpc>
                <a:spcPct val="80000"/>
              </a:lnSpc>
            </a:pPr>
            <a:endParaRPr lang="en-US" altLang="en-US" sz="2400" dirty="0" smtClean="0">
              <a:ea typeface="ヒラギノ角ゴ Pro W3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ea typeface="ヒラギノ角ゴ Pro W3" charset="-128"/>
              </a:rPr>
              <a:t>B</a:t>
            </a:r>
            <a:r>
              <a:rPr lang="en-US" altLang="en-US" sz="2400" dirty="0" smtClean="0">
                <a:ea typeface="ヒラギノ角ゴ Pro W3" charset="-128"/>
              </a:rPr>
              <a:t>est interests of the child (family law model)?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>
              <a:ea typeface="ヒラギノ角ゴ Pro W3" charset="-128"/>
            </a:endParaRPr>
          </a:p>
        </p:txBody>
      </p:sp>
      <p:sp>
        <p:nvSpPr>
          <p:cNvPr id="7171" name="Rectangle 3"/>
          <p:cNvSpPr>
            <a:spLocks/>
          </p:cNvSpPr>
          <p:nvPr/>
        </p:nvSpPr>
        <p:spPr bwMode="auto">
          <a:xfrm>
            <a:off x="400051" y="409575"/>
            <a:ext cx="70516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  <a:sym typeface="Georgia" pitchFamily="18" charset="0"/>
              </a:rPr>
              <a:t>What should take priority in determining ‘parenthood’?</a:t>
            </a:r>
            <a:endParaRPr lang="en-AU" altLang="en-US" sz="3200" b="1" dirty="0">
              <a:solidFill>
                <a:srgbClr val="E6282A"/>
              </a:solidFill>
              <a:latin typeface="Georgia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2692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33375" y="1545431"/>
            <a:ext cx="8559800" cy="304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85000" lnSpcReduction="10000"/>
          </a:bodyPr>
          <a:lstStyle/>
          <a:p>
            <a:pPr>
              <a:lnSpc>
                <a:spcPct val="70000"/>
              </a:lnSpc>
              <a:buFont typeface="Arial" pitchFamily="34" charset="0"/>
              <a:buNone/>
            </a:pPr>
            <a:endParaRPr lang="en-AU" altLang="en-US" dirty="0" smtClean="0"/>
          </a:p>
          <a:p>
            <a:r>
              <a:rPr lang="en-AU" altLang="en-US" sz="2600" dirty="0">
                <a:ea typeface="ヒラギノ角ゴ Pro W3" charset="-128"/>
              </a:rPr>
              <a:t>How important is a biological link between family members? Why?</a:t>
            </a:r>
          </a:p>
          <a:p>
            <a:endParaRPr lang="en-AU" altLang="en-US" sz="2600" dirty="0">
              <a:ea typeface="ヒラギノ角ゴ Pro W3" charset="-128"/>
            </a:endParaRPr>
          </a:p>
          <a:p>
            <a:r>
              <a:rPr lang="en-AU" altLang="en-US" sz="2600" dirty="0">
                <a:ea typeface="ヒラギノ角ゴ Pro W3" charset="-128"/>
              </a:rPr>
              <a:t>What can surrogacy learn from adoption about the role of biological links between family members?</a:t>
            </a:r>
          </a:p>
          <a:p>
            <a:endParaRPr lang="en-AU" altLang="en-US" sz="2600" dirty="0">
              <a:ea typeface="ヒラギノ角ゴ Pro W3" charset="-128"/>
            </a:endParaRPr>
          </a:p>
          <a:p>
            <a:r>
              <a:rPr lang="en-AU" altLang="en-US" sz="2600" dirty="0" smtClean="0">
                <a:ea typeface="ヒラギノ角ゴ Pro W3" charset="-128"/>
              </a:rPr>
              <a:t>Should we recognise different sorts of ‘parents’, some of whom may have a genetic connection to the child and others of whom may not?</a:t>
            </a:r>
            <a:endParaRPr lang="en-AU" altLang="en-US" sz="2600" dirty="0">
              <a:ea typeface="ヒラギノ角ゴ Pro W3" charset="-128"/>
            </a:endParaRPr>
          </a:p>
          <a:p>
            <a:endParaRPr lang="en-AU" altLang="en-US" sz="2600" dirty="0">
              <a:ea typeface="ヒラギノ角ゴ Pro W3" charset="-128"/>
            </a:endParaRPr>
          </a:p>
          <a:p>
            <a:pPr marL="0" indent="0">
              <a:lnSpc>
                <a:spcPct val="70000"/>
              </a:lnSpc>
              <a:buNone/>
            </a:pPr>
            <a:endParaRPr lang="en-AU" altLang="en-US" sz="2000" dirty="0" smtClean="0"/>
          </a:p>
        </p:txBody>
      </p:sp>
      <p:sp>
        <p:nvSpPr>
          <p:cNvPr id="8195" name="Rectangle 3"/>
          <p:cNvSpPr>
            <a:spLocks/>
          </p:cNvSpPr>
          <p:nvPr/>
        </p:nvSpPr>
        <p:spPr bwMode="auto">
          <a:xfrm>
            <a:off x="400051" y="409575"/>
            <a:ext cx="70516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AU" altLang="en-US" sz="3200" b="1" dirty="0" smtClean="0">
                <a:solidFill>
                  <a:srgbClr val="E6282A"/>
                </a:solidFill>
                <a:latin typeface="Georgia" pitchFamily="18" charset="0"/>
                <a:ea typeface="MS PGothic" pitchFamily="34" charset="-128"/>
              </a:rPr>
              <a:t>Further discussion questions</a:t>
            </a:r>
            <a:endParaRPr lang="en-AU" altLang="en-US" sz="3200" b="1" dirty="0">
              <a:solidFill>
                <a:srgbClr val="E6282A"/>
              </a:solidFill>
              <a:latin typeface="Georgia" pitchFamily="18" charset="0"/>
              <a:ea typeface="MS PGothic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23850" y="1653779"/>
            <a:ext cx="8351838" cy="3239690"/>
          </a:xfrm>
          <a:prstGeom prst="rect">
            <a:avLst/>
          </a:prstGeom>
          <a:extLst/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Arial" charset="0"/>
              <a:buNone/>
              <a:defRPr/>
            </a:pPr>
            <a:r>
              <a:rPr lang="en-AU" sz="4400" dirty="0" smtClean="0">
                <a:solidFill>
                  <a:srgbClr val="FF0000"/>
                </a:solidFill>
                <a:latin typeface="+mj-lt"/>
                <a:sym typeface="Calibri" charset="0"/>
              </a:rPr>
              <a:t>Thank you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  <a:defRPr/>
            </a:pPr>
            <a:endParaRPr lang="en-AU" sz="4400" dirty="0">
              <a:solidFill>
                <a:srgbClr val="FF0000"/>
              </a:solidFill>
              <a:latin typeface="+mj-lt"/>
              <a:sym typeface="Calibri" charset="0"/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  <a:defRPr/>
            </a:pPr>
            <a:endParaRPr lang="en-AU" sz="4400" dirty="0" smtClean="0">
              <a:solidFill>
                <a:srgbClr val="FF0000"/>
              </a:solidFill>
              <a:latin typeface="+mj-lt"/>
              <a:sym typeface="Calibri" charset="0"/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  <a:defRPr/>
            </a:pPr>
            <a:endParaRPr lang="en-AU" sz="4400" dirty="0">
              <a:solidFill>
                <a:srgbClr val="FF0000"/>
              </a:solidFill>
              <a:latin typeface="+mj-lt"/>
              <a:sym typeface="Calibri" charset="0"/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  <a:defRPr/>
            </a:pPr>
            <a:r>
              <a:rPr lang="en-AU" sz="3600" dirty="0">
                <a:solidFill>
                  <a:srgbClr val="FF0000"/>
                </a:solidFill>
                <a:latin typeface="+mj-lt"/>
                <a:sym typeface="Calibri" charset="0"/>
              </a:rPr>
              <a:t>r</a:t>
            </a:r>
            <a:r>
              <a:rPr lang="en-AU" sz="3600" dirty="0" smtClean="0">
                <a:solidFill>
                  <a:srgbClr val="FF0000"/>
                </a:solidFill>
                <a:latin typeface="+mj-lt"/>
                <a:sym typeface="Calibri" charset="0"/>
              </a:rPr>
              <a:t>honda.powell@canterbury.ac.nz</a:t>
            </a:r>
            <a:endParaRPr lang="en-AU" sz="3600" dirty="0">
              <a:solidFill>
                <a:srgbClr val="FF0000"/>
              </a:solidFill>
              <a:latin typeface="+mj-lt"/>
              <a:sym typeface="Calibri" charset="0"/>
            </a:endParaRPr>
          </a:p>
        </p:txBody>
      </p:sp>
      <p:sp>
        <p:nvSpPr>
          <p:cNvPr id="9219" name="Rectangle 3"/>
          <p:cNvSpPr>
            <a:spLocks/>
          </p:cNvSpPr>
          <p:nvPr/>
        </p:nvSpPr>
        <p:spPr bwMode="auto">
          <a:xfrm>
            <a:off x="395288" y="409575"/>
            <a:ext cx="59055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200" b="1">
              <a:solidFill>
                <a:srgbClr val="E6282A"/>
              </a:solidFill>
              <a:latin typeface="Georgia" pitchFamily="18" charset="0"/>
              <a:ea typeface="MS PGothic" pitchFamily="34" charset="-128"/>
              <a:sym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#4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6E6E6"/>
      </a:accent1>
      <a:accent2>
        <a:srgbClr val="333399"/>
      </a:accent2>
      <a:accent3>
        <a:srgbClr val="FFFFFF"/>
      </a:accent3>
      <a:accent4>
        <a:srgbClr val="000000"/>
      </a:accent4>
      <a:accent5>
        <a:srgbClr val="F0F0F0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4">
      <a:majorFont>
        <a:latin typeface="Georgia"/>
        <a:ea typeface="ヒラギノ明朝 ProN W6"/>
        <a:cs typeface="ヒラギノ明朝 ProN W6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aster #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- Title and Conten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E5B9B7"/>
      </a:accent1>
      <a:accent2>
        <a:srgbClr val="333399"/>
      </a:accent2>
      <a:accent3>
        <a:srgbClr val="FFFFFF"/>
      </a:accent3>
      <a:accent4>
        <a:srgbClr val="000000"/>
      </a:accent4>
      <a:accent5>
        <a:srgbClr val="F0D9D8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itle and Content">
      <a:majorFont>
        <a:latin typeface="Georgia"/>
        <a:ea typeface="ヒラギノ明朝 ProN W6"/>
        <a:cs typeface="ヒラギノ明朝 ProN W6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- Title and Conten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itle and Content">
      <a:majorFont>
        <a:latin typeface="Georgia"/>
        <a:ea typeface="ヒラギノ明朝 ProN W6"/>
        <a:cs typeface="ヒラギノ明朝 ProN W6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E6E6E6"/>
    </a:accent1>
    <a:accent2>
      <a:srgbClr val="333399"/>
    </a:accent2>
    <a:accent3>
      <a:srgbClr val="FFFFFF"/>
    </a:accent3>
    <a:accent4>
      <a:srgbClr val="000000"/>
    </a:accent4>
    <a:accent5>
      <a:srgbClr val="F0F0F0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Pages>0</Pages>
  <Words>1016</Words>
  <Characters>0</Characters>
  <Application>Microsoft Office PowerPoint</Application>
  <PresentationFormat>On-screen Show (16:9)</PresentationFormat>
  <Lines>0</Lines>
  <Paragraphs>134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Master #4</vt:lpstr>
      <vt:lpstr>Default - Title and Content</vt:lpstr>
      <vt:lpstr>1_Default - Title and Content</vt:lpstr>
      <vt:lpstr>Redefining Parenthood: Beyond Biology?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 Futures</dc:title>
  <dc:creator>Janelle Blythe</dc:creator>
  <cp:lastModifiedBy>Rhonda Powell</cp:lastModifiedBy>
  <cp:revision>106</cp:revision>
  <cp:lastPrinted>2014-12-10T02:59:43Z</cp:lastPrinted>
  <dcterms:modified xsi:type="dcterms:W3CDTF">2016-01-10T21:44:41Z</dcterms:modified>
</cp:coreProperties>
</file>