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5" r:id="rId10"/>
    <p:sldId id="266" r:id="rId11"/>
    <p:sldId id="264" r:id="rId12"/>
    <p:sldId id="28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8" r:id="rId22"/>
    <p:sldId id="279" r:id="rId23"/>
    <p:sldId id="280" r:id="rId24"/>
    <p:sldId id="287" r:id="rId25"/>
    <p:sldId id="288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797675" cy="9926638"/>
  <p:defaultTextStyle>
    <a:defPPr>
      <a:defRPr lang="en-NZ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  <a:srgbClr val="FF6699"/>
    <a:srgbClr val="99FF99"/>
    <a:srgbClr val="CCECFF"/>
    <a:srgbClr val="CCFFFF"/>
    <a:srgbClr val="FFCC00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0178" autoAdjust="0"/>
  </p:normalViewPr>
  <p:slideViewPr>
    <p:cSldViewPr snapToGrid="0">
      <p:cViewPr>
        <p:scale>
          <a:sx n="94" d="100"/>
          <a:sy n="94" d="100"/>
        </p:scale>
        <p:origin x="-43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NZ"/>
              <a:t>Part No 1, Lesson No 1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NZ"/>
              <a:t>Aim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NZ"/>
              <a:t>IAEA Training Material: Radiation Protection in Radiotherapy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C0B5C29F-3BE2-4CB0-8240-E80C8758DE09}" type="slidenum">
              <a:rPr lang="en-NZ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907389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800"/>
            </a:lvl1pPr>
          </a:lstStyle>
          <a:p>
            <a:pPr>
              <a:defRPr/>
            </a:pPr>
            <a:r>
              <a:rPr lang="en-NZ"/>
              <a:t>Part No 1, Lesson No 1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pPr>
              <a:defRPr/>
            </a:pPr>
            <a:r>
              <a:rPr lang="en-NZ"/>
              <a:t>Aim</a:t>
            </a:r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NZ" noProof="0" smtClean="0"/>
              <a:t>Click to edit Master text styles</a:t>
            </a:r>
          </a:p>
          <a:p>
            <a:pPr lvl="0"/>
            <a:r>
              <a:rPr lang="en-NZ" noProof="0" smtClean="0"/>
              <a:t>Second level</a:t>
            </a:r>
          </a:p>
          <a:p>
            <a:pPr lvl="0"/>
            <a:r>
              <a:rPr lang="en-NZ" noProof="0" smtClean="0"/>
              <a:t>Third level</a:t>
            </a:r>
          </a:p>
          <a:p>
            <a:pPr lvl="0"/>
            <a:r>
              <a:rPr lang="en-NZ" noProof="0" smtClean="0"/>
              <a:t>Fourth level</a:t>
            </a:r>
          </a:p>
          <a:p>
            <a:pPr lvl="0"/>
            <a:r>
              <a:rPr lang="en-NZ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800"/>
            </a:lvl1pPr>
          </a:lstStyle>
          <a:p>
            <a:pPr>
              <a:defRPr/>
            </a:pPr>
            <a:r>
              <a:rPr lang="en-NZ"/>
              <a:t>IAEA Training Material: Radiation Protection in Radiotherapy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b="1">
                <a:latin typeface="Times New Roman" pitchFamily="18" charset="0"/>
              </a:defRPr>
            </a:lvl1pPr>
          </a:lstStyle>
          <a:p>
            <a:fld id="{178F2C34-EDF1-443C-A238-55471969A71F}" type="slidenum">
              <a:rPr lang="en-NZ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50116933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NZ" dirty="0" smtClean="0"/>
              <a:t>Part No 1, Lesson No 1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NZ" dirty="0" smtClean="0"/>
              <a:t>Aim</a:t>
            </a:r>
          </a:p>
        </p:txBody>
      </p:sp>
      <p:sp>
        <p:nvSpPr>
          <p:cNvPr id="286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NZ" dirty="0" smtClean="0"/>
              <a:t>IAEA Training Material: Radiation Protection in Radiotherapy</a:t>
            </a:r>
          </a:p>
        </p:txBody>
      </p:sp>
      <p:sp>
        <p:nvSpPr>
          <p:cNvPr id="286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CCFD19-A0E1-4176-A0D5-ACAEFABB61B6}" type="slidenum">
              <a:rPr lang="en-NZ"/>
              <a:pPr/>
              <a:t>1</a:t>
            </a:fld>
            <a:endParaRPr lang="en-NZ" dirty="0"/>
          </a:p>
        </p:txBody>
      </p:sp>
      <p:sp>
        <p:nvSpPr>
          <p:cNvPr id="286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946787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 smtClean="0"/>
              <a:t>Results</a:t>
            </a:r>
            <a:r>
              <a:rPr lang="en-NZ" baseline="0" dirty="0" smtClean="0"/>
              <a:t> from an optical tracking system developed at </a:t>
            </a:r>
            <a:r>
              <a:rPr lang="en-NZ" baseline="0" dirty="0" err="1" smtClean="0"/>
              <a:t>Uni</a:t>
            </a:r>
            <a:r>
              <a:rPr lang="en-NZ" baseline="0" dirty="0" smtClean="0"/>
              <a:t> </a:t>
            </a:r>
            <a:r>
              <a:rPr lang="en-NZ" baseline="0" dirty="0" err="1" smtClean="0"/>
              <a:t>Wuerzberg</a:t>
            </a:r>
            <a:r>
              <a:rPr lang="en-NZ" baseline="0" dirty="0" smtClean="0"/>
              <a:t>  </a:t>
            </a:r>
          </a:p>
          <a:p>
            <a:r>
              <a:rPr lang="en-NZ" baseline="0" dirty="0" smtClean="0"/>
              <a:t>System showed patient shift in y and z directions</a:t>
            </a:r>
          </a:p>
          <a:p>
            <a:r>
              <a:rPr lang="en-NZ" baseline="0" dirty="0" smtClean="0"/>
              <a:t>Later verified by the difference detected in the pre and post CBCTs</a:t>
            </a:r>
            <a:endParaRPr lang="en-NZ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Part No 1, Lesson No 1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Aim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IAEA Training Material: Radiation Protection in Radiotherapy</a:t>
            </a:r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78F2C34-EDF1-443C-A238-55471969A71F}" type="slidenum">
              <a:rPr lang="en-NZ" smtClean="0"/>
              <a:pPr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47280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 smtClean="0"/>
              <a:t>60 min warmup period</a:t>
            </a:r>
            <a:endParaRPr lang="en-NZ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Part No 1, Lesson No 1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Aim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IAEA Training Material: Radiation Protection in Radiotherapy</a:t>
            </a:r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78F2C34-EDF1-443C-A238-55471969A71F}" type="slidenum">
              <a:rPr lang="en-NZ" smtClean="0"/>
              <a:pPr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19423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Arial" charset="0"/>
              </a:rPr>
              <a:t>The Kinect v1 has a mean position of -11.5mm and the Kinect v2 has a mean position of 3.5mm. The standard deviation of the Kinect v1 is 2.4mm, while the standard deviation of the Kinect v2 is only 0.6mm.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Arial" charset="0"/>
              </a:rPr>
              <a:t>Demonstrates the Kinect 2 has less depth variation</a:t>
            </a:r>
            <a:endParaRPr lang="en-NZ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Part No 1, Lesson No 1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Aim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IAEA Training Material: Radiation Protection in Radiotherapy</a:t>
            </a:r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78F2C34-EDF1-443C-A238-55471969A71F}" type="slidenum">
              <a:rPr lang="en-NZ" smtClean="0"/>
              <a:pPr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53111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 smtClean="0"/>
              <a:t>What happened to </a:t>
            </a:r>
            <a:r>
              <a:rPr lang="en-NZ" dirty="0" err="1" smtClean="0"/>
              <a:t>camshift</a:t>
            </a:r>
            <a:r>
              <a:rPr lang="en-NZ" dirty="0" smtClean="0"/>
              <a:t> ???  Are all above lighting</a:t>
            </a:r>
            <a:r>
              <a:rPr lang="en-NZ" baseline="0" dirty="0" smtClean="0"/>
              <a:t> independent?</a:t>
            </a:r>
            <a:endParaRPr lang="en-NZ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Part No 1, Lesson No 1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Aim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IAEA Training Material: Radiation Protection in Radiotherapy</a:t>
            </a:r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78F2C34-EDF1-443C-A238-55471969A71F}" type="slidenum">
              <a:rPr lang="en-NZ" smtClean="0"/>
              <a:pPr/>
              <a:t>15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96857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 smtClean="0"/>
              <a:t>Tracking of a phantom showing motion platform (sin curve) and tracked position</a:t>
            </a:r>
            <a:r>
              <a:rPr lang="en-NZ" baseline="0" dirty="0" smtClean="0"/>
              <a:t> (x marks)</a:t>
            </a:r>
            <a:endParaRPr lang="en-NZ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Part No 1, Lesson No 1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Aim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IAEA Training Material: Radiation Protection in Radiotherapy</a:t>
            </a:r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78F2C34-EDF1-443C-A238-55471969A71F}" type="slidenum">
              <a:rPr lang="en-NZ" smtClean="0"/>
              <a:pPr/>
              <a:t>24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08249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4365625"/>
            <a:ext cx="10572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950" y="4508500"/>
            <a:ext cx="1079500" cy="1079500"/>
          </a:xfrm>
          <a:prstGeom prst="rect">
            <a:avLst/>
          </a:prstGeom>
          <a:noFill/>
          <a:ln w="6350" algn="ctr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6237288"/>
            <a:ext cx="9144000" cy="620712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7934342" y="6345238"/>
            <a:ext cx="111280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NZ" sz="1000" dirty="0" smtClean="0">
                <a:solidFill>
                  <a:schemeClr val="bg1"/>
                </a:solidFill>
                <a:latin typeface="Helvetica" pitchFamily="34" charset="0"/>
              </a:rPr>
              <a:t>Steven</a:t>
            </a:r>
            <a:r>
              <a:rPr lang="en-NZ" sz="1000" baseline="0" dirty="0" smtClean="0">
                <a:solidFill>
                  <a:schemeClr val="bg1"/>
                </a:solidFill>
                <a:latin typeface="Helvetica" pitchFamily="34" charset="0"/>
              </a:rPr>
              <a:t> Marsh</a:t>
            </a:r>
            <a:r>
              <a:rPr lang="en-NZ" sz="1000" dirty="0">
                <a:solidFill>
                  <a:schemeClr val="bg1"/>
                </a:solidFill>
                <a:latin typeface="Helvetica" pitchFamily="34" charset="0"/>
              </a:rPr>
              <a:t/>
            </a:r>
            <a:br>
              <a:rPr lang="en-NZ" sz="1000" dirty="0">
                <a:solidFill>
                  <a:schemeClr val="bg1"/>
                </a:solidFill>
                <a:latin typeface="Helvetica" pitchFamily="34" charset="0"/>
              </a:rPr>
            </a:br>
            <a:r>
              <a:rPr lang="en-NZ" sz="1000" dirty="0">
                <a:solidFill>
                  <a:schemeClr val="bg1"/>
                </a:solidFill>
                <a:latin typeface="Helvetica" pitchFamily="34" charset="0"/>
              </a:rPr>
              <a:t>Medical Physics</a:t>
            </a:r>
          </a:p>
        </p:txBody>
      </p:sp>
      <p:pic>
        <p:nvPicPr>
          <p:cNvPr id="8" name="Picture 9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7751763" cy="122396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9" name="Picture 11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3825" y="0"/>
            <a:ext cx="1400175" cy="12223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176130" name="Rectangle 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85800" y="2420938"/>
            <a:ext cx="7772400" cy="1757362"/>
          </a:xfrm>
        </p:spPr>
        <p:txBody>
          <a:bodyPr tIns="45720" bIns="45720" anchor="ctr"/>
          <a:lstStyle>
            <a:lvl1pPr>
              <a:defRPr sz="3700" b="0">
                <a:latin typeface="Arial Black" pitchFamily="34" charset="0"/>
              </a:defRPr>
            </a:lvl1pPr>
          </a:lstStyle>
          <a:p>
            <a:r>
              <a:rPr lang="en-NZ" dirty="0"/>
              <a:t>MDPH 404 - </a:t>
            </a:r>
            <a:r>
              <a:rPr lang="en-NZ" dirty="0" smtClean="0"/>
              <a:t>13S1</a:t>
            </a:r>
            <a:r>
              <a:rPr lang="en-NZ" dirty="0"/>
              <a:t/>
            </a:r>
            <a:br>
              <a:rPr lang="en-NZ" dirty="0"/>
            </a:br>
            <a:r>
              <a:rPr lang="en-NZ" dirty="0"/>
              <a:t>Radiation Biology and Radiation Protection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124075" y="4508500"/>
            <a:ext cx="4824413" cy="1130300"/>
          </a:xfrm>
        </p:spPr>
        <p:txBody>
          <a:bodyPr/>
          <a:lstStyle>
            <a:lvl1pPr marL="0" indent="0" algn="ctr">
              <a:buFontTx/>
              <a:buNone/>
              <a:defRPr sz="1500" b="1">
                <a:solidFill>
                  <a:srgbClr val="808080"/>
                </a:solidFill>
              </a:defRPr>
            </a:lvl1pPr>
          </a:lstStyle>
          <a:p>
            <a:r>
              <a:rPr lang="en-NZ"/>
              <a:t>Lecture 1</a:t>
            </a:r>
          </a:p>
          <a:p>
            <a:r>
              <a:rPr lang="en-NZ"/>
              <a:t>Course Introduction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NZ"/>
              <a:t>-</a:t>
            </a:r>
            <a:fld id="{3D90CCEA-DB2E-42D5-9F6B-A1DE6474E8E4}" type="slidenum">
              <a:rPr lang="en-NZ"/>
              <a:pPr>
                <a:defRPr/>
              </a:pPr>
              <a:t>‹#›</a:t>
            </a:fld>
            <a:r>
              <a:rPr lang="en-NZ"/>
              <a:t>-</a:t>
            </a:r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7713" y="1196975"/>
            <a:ext cx="3770312" cy="4864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0425" y="1196975"/>
            <a:ext cx="3770313" cy="4864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Lecture 1: Course Introduction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NZ"/>
              <a:t>-</a:t>
            </a:r>
            <a:fld id="{26100335-8250-435A-8010-406DC58A8A3B}" type="slidenum">
              <a:rPr lang="en-NZ"/>
              <a:pPr>
                <a:defRPr/>
              </a:pPr>
              <a:t>‹#›</a:t>
            </a:fld>
            <a:r>
              <a:rPr lang="en-NZ"/>
              <a:t>-</a:t>
            </a:r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7713" y="1196975"/>
            <a:ext cx="7693025" cy="486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NZ" smtClean="0"/>
              <a:t>Textmasterformate durch Klicken bearbeiten</a:t>
            </a:r>
          </a:p>
          <a:p>
            <a:pPr lvl="1"/>
            <a:r>
              <a:rPr lang="en-NZ" smtClean="0"/>
              <a:t>Zweite Ebene</a:t>
            </a:r>
          </a:p>
          <a:p>
            <a:pPr lvl="1"/>
            <a:r>
              <a:rPr lang="en-NZ" smtClean="0"/>
              <a:t>Dritte Ebene</a:t>
            </a:r>
          </a:p>
          <a:p>
            <a:pPr lvl="2"/>
            <a:r>
              <a:rPr lang="en-NZ" smtClean="0"/>
              <a:t>Vierte Ebene</a:t>
            </a:r>
          </a:p>
          <a:p>
            <a:pPr lvl="3"/>
            <a:r>
              <a:rPr lang="en-NZ" smtClean="0"/>
              <a:t>Fünfte Ebene</a:t>
            </a:r>
          </a:p>
          <a:p>
            <a:pPr lvl="3"/>
            <a:endParaRPr lang="en-NZ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188913"/>
            <a:ext cx="734377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75108" name="Line 4"/>
          <p:cNvSpPr>
            <a:spLocks noChangeShapeType="1"/>
          </p:cNvSpPr>
          <p:nvPr/>
        </p:nvSpPr>
        <p:spPr bwMode="auto">
          <a:xfrm flipH="1">
            <a:off x="0" y="6405563"/>
            <a:ext cx="7939088" cy="0"/>
          </a:xfrm>
          <a:prstGeom prst="line">
            <a:avLst/>
          </a:prstGeom>
          <a:noFill/>
          <a:ln w="9525">
            <a:solidFill>
              <a:srgbClr val="00A65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175109" name="Line 5"/>
          <p:cNvSpPr>
            <a:spLocks noChangeShapeType="1"/>
          </p:cNvSpPr>
          <p:nvPr/>
        </p:nvSpPr>
        <p:spPr bwMode="auto">
          <a:xfrm flipH="1">
            <a:off x="0" y="6405563"/>
            <a:ext cx="7939088" cy="0"/>
          </a:xfrm>
          <a:prstGeom prst="line">
            <a:avLst/>
          </a:prstGeom>
          <a:noFill/>
          <a:ln w="9525">
            <a:solidFill>
              <a:srgbClr val="00A65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1751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8150" y="6450013"/>
            <a:ext cx="60404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900" b="1">
                <a:solidFill>
                  <a:srgbClr val="969696"/>
                </a:solidFill>
              </a:defRPr>
            </a:lvl1pPr>
          </a:lstStyle>
          <a:p>
            <a:pPr>
              <a:defRPr/>
            </a:pPr>
            <a:r>
              <a:rPr lang="de-DE"/>
              <a:t>Lecture 1: Course Introduction</a:t>
            </a:r>
          </a:p>
        </p:txBody>
      </p:sp>
      <p:sp>
        <p:nvSpPr>
          <p:cNvPr id="1751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71938" y="6461125"/>
            <a:ext cx="6000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 b="1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NZ"/>
              <a:t>-</a:t>
            </a:r>
            <a:fld id="{7A8CB161-BC84-4E77-B25D-B5BE6D9DA316}" type="slidenum">
              <a:rPr lang="en-NZ"/>
              <a:pPr>
                <a:defRPr/>
              </a:pPr>
              <a:t>‹#›</a:t>
            </a:fld>
            <a:r>
              <a:rPr lang="en-NZ"/>
              <a:t>-</a:t>
            </a:r>
          </a:p>
        </p:txBody>
      </p:sp>
      <p:sp>
        <p:nvSpPr>
          <p:cNvPr id="17511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40650" y="6448425"/>
            <a:ext cx="11874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969696"/>
                </a:solidFill>
                <a:latin typeface="Verdana" pitchFamily="34" charset="0"/>
              </a:defRPr>
            </a:lvl1pPr>
          </a:lstStyle>
          <a:p>
            <a:r>
              <a:rPr lang="en-US" smtClean="0"/>
              <a:t>Feb 2014</a:t>
            </a:r>
            <a:endParaRPr lang="en-N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8" r:id="rId2"/>
    <p:sldLayoutId id="2147483680" r:id="rId3"/>
  </p:sldLayoutIdLst>
  <p:transition spd="slow"/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95B6D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95B6D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95B6D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95B6D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95B6D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5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en-NZ" sz="3300" b="1" dirty="0" smtClean="0"/>
              <a:t>Feasibility of using the Kinect for surface tracking in Radiation Oncology</a:t>
            </a:r>
          </a:p>
        </p:txBody>
      </p:sp>
      <p:sp>
        <p:nvSpPr>
          <p:cNvPr id="3075" name="Rectangle 16"/>
          <p:cNvSpPr>
            <a:spLocks noGrp="1" noChangeArrowheads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en-NZ" u="sng" dirty="0" smtClean="0"/>
              <a:t>Steven Marsh</a:t>
            </a:r>
            <a:r>
              <a:rPr lang="en-NZ" dirty="0" smtClean="0"/>
              <a:t>, James Eagle, Juergen Meyer and Adrian Clark</a:t>
            </a:r>
            <a:endParaRPr lang="en-NZ" sz="1800" b="0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Overview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Background motivation for project</a:t>
            </a:r>
          </a:p>
          <a:p>
            <a:r>
              <a:rPr lang="en-NZ" dirty="0" smtClean="0"/>
              <a:t>Introduce the Kinect cameras</a:t>
            </a:r>
          </a:p>
          <a:p>
            <a:r>
              <a:rPr lang="en-NZ" dirty="0" smtClean="0"/>
              <a:t>Discuss tracking method options</a:t>
            </a:r>
          </a:p>
          <a:p>
            <a:r>
              <a:rPr lang="en-NZ" dirty="0" smtClean="0"/>
              <a:t>Present some initial results</a:t>
            </a:r>
          </a:p>
          <a:p>
            <a:r>
              <a:rPr lang="en-NZ" dirty="0" smtClean="0"/>
              <a:t>Conclusion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dirty="0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2</a:t>
            </a:fld>
            <a:r>
              <a:rPr lang="en-NZ" dirty="0" smtClean="0"/>
              <a:t>-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8627952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Project motivation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714" y="1196975"/>
            <a:ext cx="6615112" cy="4864100"/>
          </a:xfrm>
        </p:spPr>
        <p:txBody>
          <a:bodyPr/>
          <a:lstStyle/>
          <a:p>
            <a:r>
              <a:rPr lang="en-US" dirty="0" smtClean="0"/>
              <a:t>There is a strong </a:t>
            </a:r>
            <a:r>
              <a:rPr lang="en-US" dirty="0"/>
              <a:t>focus on highly conformal dose delivery techniques for example, IMRT, IMAT, SBRT and P</a:t>
            </a:r>
            <a:r>
              <a:rPr lang="en-US" dirty="0" smtClean="0"/>
              <a:t>roton Therapy</a:t>
            </a:r>
            <a:endParaRPr lang="en-US" dirty="0"/>
          </a:p>
          <a:p>
            <a:r>
              <a:rPr lang="en-US" dirty="0" smtClean="0"/>
              <a:t>These techniques produce high </a:t>
            </a:r>
            <a:r>
              <a:rPr lang="en-US" dirty="0"/>
              <a:t>dose gradients </a:t>
            </a:r>
            <a:r>
              <a:rPr lang="en-US" dirty="0" smtClean="0"/>
              <a:t>and thus, on treatment, patient positioning needs to replicate (as best as possible) that from the planning CT</a:t>
            </a:r>
            <a:endParaRPr lang="en-US" dirty="0"/>
          </a:p>
          <a:p>
            <a:r>
              <a:rPr lang="en-US" dirty="0"/>
              <a:t>Cone beam CT allows for verification of patient setup before treatment</a:t>
            </a:r>
          </a:p>
          <a:p>
            <a:r>
              <a:rPr lang="en-US" dirty="0" smtClean="0"/>
              <a:t>However any small </a:t>
            </a:r>
            <a:r>
              <a:rPr lang="en-US" dirty="0"/>
              <a:t>shifts and deformations </a:t>
            </a:r>
            <a:r>
              <a:rPr lang="en-US" dirty="0" smtClean="0"/>
              <a:t>during treatment are </a:t>
            </a:r>
            <a:r>
              <a:rPr lang="en-US" dirty="0"/>
              <a:t>more </a:t>
            </a:r>
            <a:r>
              <a:rPr lang="en-US" dirty="0" smtClean="0"/>
              <a:t>problematic when the treatment plan has high dose </a:t>
            </a:r>
            <a:r>
              <a:rPr lang="en-US" dirty="0"/>
              <a:t>gradients</a:t>
            </a:r>
          </a:p>
          <a:p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dirty="0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3</a:t>
            </a:fld>
            <a:r>
              <a:rPr lang="en-NZ" dirty="0" smtClean="0"/>
              <a:t>-</a:t>
            </a:r>
            <a:endParaRPr lang="en-NZ" dirty="0"/>
          </a:p>
        </p:txBody>
      </p:sp>
      <p:pic>
        <p:nvPicPr>
          <p:cNvPr id="6" name="Picture 4" descr="Full-size image (130 K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083" y="818356"/>
            <a:ext cx="1824868" cy="5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9814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Project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714" y="1196975"/>
            <a:ext cx="5224462" cy="48641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There is currently a </a:t>
            </a:r>
            <a:r>
              <a:rPr lang="en-US" dirty="0"/>
              <a:t>lack of patient position monitoring </a:t>
            </a:r>
            <a:r>
              <a:rPr lang="en-US" dirty="0" smtClean="0"/>
              <a:t>during treatment</a:t>
            </a:r>
            <a:endParaRPr lang="en-US" dirty="0"/>
          </a:p>
          <a:p>
            <a:r>
              <a:rPr lang="en-US" dirty="0"/>
              <a:t>Patients are observed to sag or shift during long treatment</a:t>
            </a:r>
          </a:p>
          <a:p>
            <a:r>
              <a:rPr lang="en-US" dirty="0"/>
              <a:t>Observation verified by difference in setup CB-CT and post treatment 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dirty="0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4</a:t>
            </a:fld>
            <a:r>
              <a:rPr lang="en-NZ" dirty="0" smtClean="0"/>
              <a:t>-</a:t>
            </a:r>
            <a:endParaRPr lang="en-NZ" dirty="0"/>
          </a:p>
        </p:txBody>
      </p:sp>
      <p:pic>
        <p:nvPicPr>
          <p:cNvPr id="10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6265" y="1454181"/>
            <a:ext cx="3040574" cy="2541170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6265" y="3995351"/>
            <a:ext cx="3040574" cy="2558668"/>
          </a:xfrm>
          <a:prstGeom prst="rect">
            <a:avLst/>
          </a:prstGeom>
          <a:solidFill>
            <a:sysClr val="window" lastClr="FFFFFF"/>
          </a:solidFill>
        </p:spPr>
      </p:pic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6882436" y="4137995"/>
            <a:ext cx="1761776" cy="2169825"/>
          </a:xfrm>
          <a:prstGeom prst="rect">
            <a:avLst/>
          </a:prstGeom>
          <a:solidFill>
            <a:srgbClr val="FFD5D5"/>
          </a:solidFill>
          <a:ln w="38100" algn="ctr">
            <a:solidFill>
              <a:srgbClr val="CC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fontAlgn="auto">
              <a:spcBef>
                <a:spcPct val="50000"/>
              </a:spcBef>
              <a:spcAft>
                <a:spcPts val="0"/>
              </a:spcAft>
            </a:pPr>
            <a:r>
              <a:rPr lang="en-GB" sz="1800" dirty="0">
                <a:solidFill>
                  <a:srgbClr val="CC0000"/>
                </a:solidFill>
                <a:latin typeface="Calibri" panose="020F0502020204030204"/>
                <a:cs typeface="+mn-cs"/>
              </a:rPr>
              <a:t>Difference between </a:t>
            </a:r>
            <a:br>
              <a:rPr lang="en-GB" sz="1800" dirty="0">
                <a:solidFill>
                  <a:srgbClr val="CC0000"/>
                </a:solidFill>
                <a:latin typeface="Calibri" panose="020F0502020204030204"/>
                <a:cs typeface="+mn-cs"/>
              </a:rPr>
            </a:br>
            <a:r>
              <a:rPr lang="en-GB" sz="1800" dirty="0">
                <a:solidFill>
                  <a:srgbClr val="CC0000"/>
                </a:solidFill>
                <a:latin typeface="Calibri" panose="020F0502020204030204"/>
                <a:cs typeface="+mn-cs"/>
              </a:rPr>
              <a:t>the CB-CTs:</a:t>
            </a:r>
          </a:p>
          <a:p>
            <a:pPr algn="l" fontAlgn="auto">
              <a:spcBef>
                <a:spcPct val="50000"/>
              </a:spcBef>
              <a:spcAft>
                <a:spcPts val="0"/>
              </a:spcAft>
            </a:pPr>
            <a:r>
              <a:rPr lang="el-GR" sz="1800" dirty="0">
                <a:solidFill>
                  <a:srgbClr val="CC0000"/>
                </a:solidFill>
                <a:latin typeface="Calibri" panose="020F0502020204030204"/>
                <a:cs typeface="+mn-cs"/>
              </a:rPr>
              <a:t>Δ</a:t>
            </a:r>
            <a:r>
              <a:rPr lang="de-DE" sz="1800" dirty="0">
                <a:solidFill>
                  <a:srgbClr val="CC0000"/>
                </a:solidFill>
                <a:latin typeface="Calibri" panose="020F0502020204030204"/>
                <a:cs typeface="+mn-cs"/>
              </a:rPr>
              <a:t>x = -0.1mm</a:t>
            </a:r>
          </a:p>
          <a:p>
            <a:pPr algn="l" fontAlgn="auto">
              <a:spcBef>
                <a:spcPct val="50000"/>
              </a:spcBef>
              <a:spcAft>
                <a:spcPts val="0"/>
              </a:spcAft>
            </a:pPr>
            <a:r>
              <a:rPr lang="el-GR" sz="1800" dirty="0">
                <a:solidFill>
                  <a:srgbClr val="CC0000"/>
                </a:solidFill>
                <a:latin typeface="Calibri" panose="020F0502020204030204"/>
                <a:cs typeface="+mn-cs"/>
              </a:rPr>
              <a:t>Δ</a:t>
            </a:r>
            <a:r>
              <a:rPr lang="de-DE" sz="1800" dirty="0">
                <a:solidFill>
                  <a:srgbClr val="CC0000"/>
                </a:solidFill>
                <a:latin typeface="Calibri" panose="020F0502020204030204"/>
                <a:cs typeface="+mn-cs"/>
              </a:rPr>
              <a:t>y = 9.9mm</a:t>
            </a:r>
          </a:p>
          <a:p>
            <a:pPr algn="l" fontAlgn="auto">
              <a:spcBef>
                <a:spcPct val="50000"/>
              </a:spcBef>
              <a:spcAft>
                <a:spcPts val="0"/>
              </a:spcAft>
            </a:pPr>
            <a:r>
              <a:rPr lang="el-GR" sz="1800" dirty="0">
                <a:solidFill>
                  <a:srgbClr val="CC0000"/>
                </a:solidFill>
                <a:latin typeface="Calibri" panose="020F0502020204030204"/>
                <a:cs typeface="+mn-cs"/>
              </a:rPr>
              <a:t>Δ</a:t>
            </a:r>
            <a:r>
              <a:rPr lang="de-DE" sz="1800" dirty="0">
                <a:solidFill>
                  <a:srgbClr val="CC0000"/>
                </a:solidFill>
                <a:latin typeface="Calibri" panose="020F0502020204030204"/>
                <a:cs typeface="+mn-cs"/>
              </a:rPr>
              <a:t>z = -2.1mm</a:t>
            </a:r>
            <a:endParaRPr lang="el-GR" sz="1800" dirty="0">
              <a:solidFill>
                <a:srgbClr val="CC0000"/>
              </a:solidFill>
              <a:latin typeface="Calibri" panose="020F0502020204030204"/>
              <a:cs typeface="+mn-cs"/>
            </a:endParaRPr>
          </a:p>
        </p:txBody>
      </p:sp>
      <p:pic>
        <p:nvPicPr>
          <p:cNvPr id="13" name="Picture 8" descr="Bild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9793" y="5002672"/>
            <a:ext cx="907265" cy="90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 descr="kamera_halterung_neu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09837" y="5002297"/>
            <a:ext cx="907265" cy="90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 descr="patmon_normal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39881" y="4973410"/>
            <a:ext cx="907265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31541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Project motivation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It would seem there is a current </a:t>
            </a:r>
            <a:r>
              <a:rPr lang="en-US" dirty="0"/>
              <a:t>need for patient setup and monitoring tracking throughout treatment</a:t>
            </a:r>
          </a:p>
          <a:p>
            <a:r>
              <a:rPr lang="en-US" dirty="0" smtClean="0"/>
              <a:t>Commercial </a:t>
            </a:r>
            <a:r>
              <a:rPr lang="en-US" dirty="0" smtClean="0"/>
              <a:t>systems do exist e.g.</a:t>
            </a:r>
            <a:endParaRPr lang="en-US" dirty="0"/>
          </a:p>
          <a:p>
            <a:pPr lvl="1"/>
            <a:r>
              <a:rPr lang="en-US" dirty="0" smtClean="0"/>
              <a:t>Vision </a:t>
            </a:r>
            <a:r>
              <a:rPr lang="en-US" dirty="0"/>
              <a:t>RT-</a:t>
            </a:r>
            <a:r>
              <a:rPr lang="en-US" dirty="0" err="1"/>
              <a:t>AlignRT</a:t>
            </a:r>
            <a:endParaRPr lang="en-US" dirty="0"/>
          </a:p>
          <a:p>
            <a:pPr lvl="1"/>
            <a:r>
              <a:rPr lang="en-US" dirty="0"/>
              <a:t>C-Rad</a:t>
            </a:r>
          </a:p>
          <a:p>
            <a:r>
              <a:rPr lang="en-US" dirty="0" smtClean="0"/>
              <a:t>However these </a:t>
            </a:r>
            <a:r>
              <a:rPr lang="en-US" dirty="0" smtClean="0"/>
              <a:t>are expensive!!</a:t>
            </a:r>
            <a:endParaRPr lang="en-US" dirty="0"/>
          </a:p>
          <a:p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5</a:t>
            </a:fld>
            <a:r>
              <a:rPr lang="en-NZ" smtClean="0"/>
              <a:t>-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2498026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Project outline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713" y="1196975"/>
            <a:ext cx="8272462" cy="4864100"/>
          </a:xfrm>
        </p:spPr>
        <p:txBody>
          <a:bodyPr/>
          <a:lstStyle/>
          <a:p>
            <a:r>
              <a:rPr lang="en-US" dirty="0" smtClean="0"/>
              <a:t>Can a cost-effective solution be developed?</a:t>
            </a:r>
          </a:p>
          <a:p>
            <a:r>
              <a:rPr lang="en-US" dirty="0" smtClean="0"/>
              <a:t>Requirements:</a:t>
            </a:r>
          </a:p>
          <a:p>
            <a:pPr lvl="1"/>
            <a:r>
              <a:rPr lang="en-US" dirty="0" smtClean="0"/>
              <a:t>Need </a:t>
            </a:r>
            <a:r>
              <a:rPr lang="en-US" dirty="0"/>
              <a:t>for </a:t>
            </a:r>
            <a:r>
              <a:rPr lang="en-NZ" dirty="0" smtClean="0"/>
              <a:t>non-ionising</a:t>
            </a:r>
            <a:r>
              <a:rPr lang="en-US" dirty="0" smtClean="0"/>
              <a:t> </a:t>
            </a:r>
            <a:r>
              <a:rPr lang="en-US" dirty="0"/>
              <a:t>tracking method</a:t>
            </a:r>
          </a:p>
          <a:p>
            <a:pPr lvl="1"/>
            <a:r>
              <a:rPr lang="en-US" dirty="0"/>
              <a:t>System needs to be low cost</a:t>
            </a:r>
          </a:p>
          <a:p>
            <a:pPr lvl="1"/>
            <a:r>
              <a:rPr lang="en-US" dirty="0"/>
              <a:t>Simplicity of design so </a:t>
            </a:r>
            <a:r>
              <a:rPr lang="en-US" dirty="0" smtClean="0"/>
              <a:t>as to </a:t>
            </a:r>
            <a:r>
              <a:rPr lang="en-US" dirty="0"/>
              <a:t>not increase </a:t>
            </a:r>
            <a:r>
              <a:rPr lang="en-US" dirty="0" smtClean="0"/>
              <a:t>therapist’s </a:t>
            </a:r>
            <a:r>
              <a:rPr lang="en-US" dirty="0"/>
              <a:t>workload</a:t>
            </a:r>
          </a:p>
          <a:p>
            <a:r>
              <a:rPr lang="en-NZ" dirty="0" smtClean="0"/>
              <a:t>The Kinect range of depth cameras looked viable. </a:t>
            </a:r>
          </a:p>
          <a:p>
            <a:r>
              <a:rPr lang="en-NZ" dirty="0" smtClean="0"/>
              <a:t>Thus project was to:</a:t>
            </a:r>
          </a:p>
          <a:p>
            <a:pPr lvl="1"/>
            <a:r>
              <a:rPr lang="en-NZ" dirty="0" smtClean="0"/>
              <a:t>Look at feasibility of using the Kinect for patient monitoring</a:t>
            </a:r>
          </a:p>
          <a:p>
            <a:pPr lvl="1"/>
            <a:r>
              <a:rPr lang="en-NZ" dirty="0" smtClean="0"/>
              <a:t>Characterise Kinect 1.0 and 2.0</a:t>
            </a:r>
          </a:p>
          <a:p>
            <a:pPr lvl="1"/>
            <a:r>
              <a:rPr lang="en-NZ" dirty="0" smtClean="0"/>
              <a:t>Develop software to test the Kinect camera in the clinical environment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6</a:t>
            </a:fld>
            <a:r>
              <a:rPr lang="en-NZ" smtClean="0"/>
              <a:t>-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359027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Camera specifications:  Kinect 1.0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713" y="1196975"/>
            <a:ext cx="5291137" cy="4864100"/>
          </a:xfrm>
        </p:spPr>
        <p:txBody>
          <a:bodyPr/>
          <a:lstStyle/>
          <a:p>
            <a:r>
              <a:rPr lang="en-NZ" dirty="0"/>
              <a:t>RGB-D</a:t>
            </a:r>
          </a:p>
          <a:p>
            <a:r>
              <a:rPr lang="en-NZ" dirty="0" smtClean="0"/>
              <a:t>640 x 480 </a:t>
            </a:r>
            <a:r>
              <a:rPr lang="en-NZ" dirty="0"/>
              <a:t>RGB</a:t>
            </a:r>
          </a:p>
          <a:p>
            <a:r>
              <a:rPr lang="en-NZ" dirty="0" smtClean="0"/>
              <a:t>320 x 240 </a:t>
            </a:r>
            <a:r>
              <a:rPr lang="en-NZ" dirty="0"/>
              <a:t>Depth</a:t>
            </a:r>
          </a:p>
          <a:p>
            <a:r>
              <a:rPr lang="en-NZ" dirty="0"/>
              <a:t>43</a:t>
            </a:r>
            <a:r>
              <a:rPr lang="en-NZ" baseline="30000" dirty="0"/>
              <a:t>o</a:t>
            </a:r>
            <a:r>
              <a:rPr lang="en-NZ" dirty="0"/>
              <a:t> vertical by 57</a:t>
            </a:r>
            <a:r>
              <a:rPr lang="en-NZ" baseline="30000" dirty="0"/>
              <a:t>o</a:t>
            </a:r>
            <a:r>
              <a:rPr lang="en-NZ" dirty="0"/>
              <a:t> horizontal F.O.V</a:t>
            </a:r>
          </a:p>
          <a:p>
            <a:r>
              <a:rPr lang="en-NZ" dirty="0"/>
              <a:t>30 FPS</a:t>
            </a:r>
          </a:p>
          <a:p>
            <a:r>
              <a:rPr lang="en-NZ" dirty="0"/>
              <a:t>Depth IR projector and sensor</a:t>
            </a:r>
          </a:p>
          <a:p>
            <a:r>
              <a:rPr lang="en-NZ" dirty="0"/>
              <a:t>Structured light pattern used for depth calculation</a:t>
            </a:r>
          </a:p>
          <a:p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7</a:t>
            </a:fld>
            <a:r>
              <a:rPr lang="en-NZ" smtClean="0"/>
              <a:t>-</a:t>
            </a:r>
            <a:endParaRPr lang="en-NZ"/>
          </a:p>
        </p:txBody>
      </p:sp>
      <p:pic>
        <p:nvPicPr>
          <p:cNvPr id="6" name="Picture 2" descr="http://st1.bgr.in/wp-content/uploads/2012/08/Kinect-window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528" y="1295399"/>
            <a:ext cx="2338393" cy="193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JJ131033.k4w_sensor_2(en-us,IEB.10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556" y="3932134"/>
            <a:ext cx="2968339" cy="203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6896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Kinect 1.0 depth sensor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713" y="1196975"/>
            <a:ext cx="4719637" cy="4864100"/>
          </a:xfrm>
        </p:spPr>
        <p:txBody>
          <a:bodyPr/>
          <a:lstStyle/>
          <a:p>
            <a:r>
              <a:rPr lang="en-US" dirty="0"/>
              <a:t>Kinect projects a structured light pattern on </a:t>
            </a:r>
            <a:r>
              <a:rPr lang="en-US" dirty="0" smtClean="0"/>
              <a:t>local environment </a:t>
            </a:r>
            <a:endParaRPr lang="en-US" dirty="0"/>
          </a:p>
          <a:p>
            <a:r>
              <a:rPr lang="en-US" dirty="0"/>
              <a:t>Structured light pattern is deformed by variations in depth</a:t>
            </a:r>
          </a:p>
          <a:p>
            <a:r>
              <a:rPr lang="en-US" dirty="0"/>
              <a:t>Calculation of depth is done based on the transform between known pattern and measured pattern</a:t>
            </a:r>
          </a:p>
          <a:p>
            <a:r>
              <a:rPr lang="en-US" dirty="0"/>
              <a:t>Kinect uses propriety pattern</a:t>
            </a:r>
          </a:p>
          <a:p>
            <a:r>
              <a:rPr lang="en-US" dirty="0"/>
              <a:t>Effective range 0.8-4m</a:t>
            </a:r>
          </a:p>
          <a:p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8</a:t>
            </a:fld>
            <a:r>
              <a:rPr lang="en-NZ" smtClean="0"/>
              <a:t>-</a:t>
            </a:r>
            <a:endParaRPr lang="en-NZ"/>
          </a:p>
        </p:txBody>
      </p:sp>
      <p:pic>
        <p:nvPicPr>
          <p:cNvPr id="6" name="Picture 2" descr="http://bbzippo.files.wordpress.com/2010/11/dsc00014s_thumb.jpg%3Fw%3D700%26h%3D5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6" y="3365617"/>
            <a:ext cx="2476502" cy="249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1.bp.blogspot.com/_nCYOdAkjwJg/TALvFM9Y2QI/AAAAAAAAA24/y0vtfvGcAew/s1600/Phase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7" y="1144765"/>
            <a:ext cx="2476501" cy="2220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109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186" y="3686175"/>
            <a:ext cx="3232640" cy="22764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Camera specifications:  Kinect </a:t>
            </a:r>
            <a:r>
              <a:rPr lang="en-NZ" dirty="0" smtClean="0"/>
              <a:t>2.0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950" y="1168400"/>
            <a:ext cx="5295900" cy="4864100"/>
          </a:xfrm>
        </p:spPr>
        <p:txBody>
          <a:bodyPr/>
          <a:lstStyle/>
          <a:p>
            <a:r>
              <a:rPr lang="en-NZ" dirty="0"/>
              <a:t>Alpha development program</a:t>
            </a:r>
          </a:p>
          <a:p>
            <a:r>
              <a:rPr lang="en-NZ" dirty="0" smtClean="0"/>
              <a:t>1920 x 1080 </a:t>
            </a:r>
            <a:r>
              <a:rPr lang="en-NZ" dirty="0"/>
              <a:t>RGB Camera</a:t>
            </a:r>
          </a:p>
          <a:p>
            <a:r>
              <a:rPr lang="en-NZ" dirty="0" smtClean="0"/>
              <a:t>512 x 424 </a:t>
            </a:r>
            <a:r>
              <a:rPr lang="en-NZ" dirty="0"/>
              <a:t>Depth Camera</a:t>
            </a:r>
          </a:p>
          <a:p>
            <a:r>
              <a:rPr lang="en-NZ" dirty="0"/>
              <a:t>60</a:t>
            </a:r>
            <a:r>
              <a:rPr lang="en-NZ" baseline="30000" dirty="0"/>
              <a:t>o</a:t>
            </a:r>
            <a:r>
              <a:rPr lang="en-NZ" dirty="0"/>
              <a:t> vertical by 70</a:t>
            </a:r>
            <a:r>
              <a:rPr lang="en-NZ" baseline="30000" dirty="0"/>
              <a:t>o</a:t>
            </a:r>
            <a:r>
              <a:rPr lang="en-NZ" dirty="0"/>
              <a:t> horizontal F.O.V</a:t>
            </a:r>
          </a:p>
          <a:p>
            <a:r>
              <a:rPr lang="en-NZ" dirty="0"/>
              <a:t>30 FPS</a:t>
            </a:r>
          </a:p>
          <a:p>
            <a:r>
              <a:rPr lang="en-NZ" dirty="0"/>
              <a:t>Depth Camera and IR emitter</a:t>
            </a:r>
          </a:p>
          <a:p>
            <a:r>
              <a:rPr lang="en-NZ" dirty="0"/>
              <a:t>Time of Flight(</a:t>
            </a:r>
            <a:r>
              <a:rPr lang="en-NZ" dirty="0" err="1"/>
              <a:t>ToF</a:t>
            </a:r>
            <a:r>
              <a:rPr lang="en-NZ" dirty="0"/>
              <a:t>) used for Depth calculation</a:t>
            </a:r>
          </a:p>
          <a:p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9</a:t>
            </a:fld>
            <a:r>
              <a:rPr lang="en-NZ" smtClean="0"/>
              <a:t>-</a:t>
            </a:r>
            <a:endParaRPr lang="en-NZ"/>
          </a:p>
        </p:txBody>
      </p:sp>
      <p:pic>
        <p:nvPicPr>
          <p:cNvPr id="6" name="Picture 2" descr="http://upload.wikimedia.org/wikipedia/commons/c/c8/Kinect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238" y="958057"/>
            <a:ext cx="3214588" cy="162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868650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Kinect </a:t>
            </a:r>
            <a:r>
              <a:rPr lang="en-NZ" dirty="0" smtClean="0"/>
              <a:t>2.0 </a:t>
            </a:r>
            <a:r>
              <a:rPr lang="en-NZ" dirty="0"/>
              <a:t>depth sensor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713" y="1196975"/>
            <a:ext cx="4681537" cy="4864100"/>
          </a:xfrm>
        </p:spPr>
        <p:txBody>
          <a:bodyPr/>
          <a:lstStyle/>
          <a:p>
            <a:r>
              <a:rPr lang="en-US" dirty="0"/>
              <a:t>830nm IR </a:t>
            </a:r>
            <a:r>
              <a:rPr lang="en-US" dirty="0" smtClean="0"/>
              <a:t>laser</a:t>
            </a:r>
            <a:endParaRPr lang="en-US" dirty="0"/>
          </a:p>
          <a:p>
            <a:r>
              <a:rPr lang="en-US" dirty="0"/>
              <a:t>Effective </a:t>
            </a:r>
            <a:r>
              <a:rPr lang="en-US" dirty="0" smtClean="0"/>
              <a:t>range of </a:t>
            </a:r>
            <a:r>
              <a:rPr lang="en-US" dirty="0"/>
              <a:t>0.5-4.5m</a:t>
            </a:r>
          </a:p>
          <a:p>
            <a:r>
              <a:rPr lang="en-US" dirty="0"/>
              <a:t>Measures the time difference of emitted light and backscattered light to obtain a depth value.</a:t>
            </a:r>
          </a:p>
          <a:p>
            <a:r>
              <a:rPr lang="en-US" dirty="0"/>
              <a:t>Internal configuration of Kinect 2.0 is unknown as Microsoft has not released this information </a:t>
            </a:r>
            <a:r>
              <a:rPr lang="en-US" dirty="0" smtClean="0"/>
              <a:t>yet.</a:t>
            </a:r>
            <a:endParaRPr lang="en-US" dirty="0"/>
          </a:p>
          <a:p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10</a:t>
            </a:fld>
            <a:r>
              <a:rPr lang="en-NZ" smtClean="0"/>
              <a:t>-</a:t>
            </a:r>
            <a:endParaRPr lang="en-N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915" y="2085976"/>
            <a:ext cx="3488936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3859176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Kinect depth measurement long term stability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11</a:t>
            </a:fld>
            <a:r>
              <a:rPr lang="en-NZ" smtClean="0"/>
              <a:t>-</a:t>
            </a:r>
            <a:endParaRPr lang="en-NZ"/>
          </a:p>
        </p:txBody>
      </p:sp>
      <p:pic>
        <p:nvPicPr>
          <p:cNvPr id="2050" name="Picture 2" descr="C:\Users\shm25\AppData\Local\Microsoft\Windows\Temporary Internet Files\Content.Outlook\F0JCLG55\Kinect 1 and 2 long term dat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2"/>
          <a:stretch/>
        </p:blipFill>
        <p:spPr bwMode="auto">
          <a:xfrm>
            <a:off x="0" y="1473199"/>
            <a:ext cx="9144000" cy="451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6560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Kinect </a:t>
            </a:r>
            <a:r>
              <a:rPr lang="en-NZ" dirty="0" smtClean="0"/>
              <a:t>depth variation</a:t>
            </a:r>
            <a:r>
              <a:rPr lang="en-NZ" dirty="0"/>
              <a:t/>
            </a:r>
            <a:br>
              <a:rPr lang="en-NZ" dirty="0"/>
            </a:b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 smtClean="0"/>
          </a:p>
          <a:p>
            <a:endParaRPr lang="en-NZ" dirty="0"/>
          </a:p>
          <a:p>
            <a:endParaRPr lang="en-NZ" dirty="0" smtClean="0"/>
          </a:p>
          <a:p>
            <a:endParaRPr lang="en-NZ" dirty="0"/>
          </a:p>
          <a:p>
            <a:endParaRPr lang="en-NZ" dirty="0" smtClean="0"/>
          </a:p>
          <a:p>
            <a:endParaRPr lang="en-NZ" dirty="0"/>
          </a:p>
          <a:p>
            <a:r>
              <a:rPr lang="en-GB" kern="1200" dirty="0">
                <a:latin typeface="+mj-lt"/>
                <a:cs typeface="Arial" charset="0"/>
              </a:rPr>
              <a:t>The Kinect v1 has a mean position of -11.5mm and the Kinect v2 has a mean </a:t>
            </a:r>
            <a:r>
              <a:rPr lang="en-GB" kern="1200" dirty="0" smtClean="0">
                <a:latin typeface="+mj-lt"/>
                <a:cs typeface="Arial" charset="0"/>
              </a:rPr>
              <a:t>position </a:t>
            </a:r>
            <a:r>
              <a:rPr lang="en-GB" kern="1200" dirty="0">
                <a:latin typeface="+mj-lt"/>
                <a:cs typeface="Arial" charset="0"/>
              </a:rPr>
              <a:t>of </a:t>
            </a:r>
            <a:r>
              <a:rPr lang="en-GB" kern="1200" dirty="0" smtClean="0">
                <a:latin typeface="+mj-lt"/>
                <a:cs typeface="Arial" charset="0"/>
              </a:rPr>
              <a:t>3.5mm</a:t>
            </a:r>
          </a:p>
          <a:p>
            <a:r>
              <a:rPr lang="en-US" dirty="0">
                <a:latin typeface="+mj-lt"/>
              </a:rPr>
              <a:t>The standard deviation of the Kinect v1 is 2.4mm, while the standard deviation of the Kinect v2 is only 0.6mm</a:t>
            </a:r>
            <a:endParaRPr lang="en-NZ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12</a:t>
            </a:fld>
            <a:r>
              <a:rPr lang="en-NZ" smtClean="0"/>
              <a:t>-</a:t>
            </a:r>
            <a:endParaRPr lang="en-NZ"/>
          </a:p>
        </p:txBody>
      </p:sp>
      <p:pic>
        <p:nvPicPr>
          <p:cNvPr id="1026" name="Picture 2" descr="C:\Users\shm25\AppData\Local\Microsoft\Windows\Temporary Internet Files\Content.Outlook\F0JCLG55\Kinect 1 long term histogra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5" y="1175095"/>
            <a:ext cx="4206705" cy="235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hm25\AppData\Local\Microsoft\Windows\Temporary Internet Files\Content.Outlook\F0JCLG55\Kinect 2 long term histogra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240" y="1175095"/>
            <a:ext cx="4051651" cy="235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5474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Software development – GUI design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Simplistic Design</a:t>
            </a:r>
          </a:p>
          <a:p>
            <a:r>
              <a:rPr lang="en-US" dirty="0"/>
              <a:t>Minimal </a:t>
            </a:r>
            <a:r>
              <a:rPr lang="en-US" dirty="0" smtClean="0"/>
              <a:t>controls</a:t>
            </a:r>
            <a:endParaRPr lang="en-US" dirty="0"/>
          </a:p>
          <a:p>
            <a:r>
              <a:rPr lang="en-NZ" dirty="0" smtClean="0"/>
              <a:t>Colour</a:t>
            </a:r>
            <a:r>
              <a:rPr lang="en-US" dirty="0" smtClean="0"/>
              <a:t> </a:t>
            </a:r>
            <a:r>
              <a:rPr lang="en-US" dirty="0"/>
              <a:t>coded for fast and efficient reading</a:t>
            </a:r>
          </a:p>
          <a:p>
            <a:r>
              <a:rPr lang="en-US" dirty="0" smtClean="0"/>
              <a:t>Easy </a:t>
            </a:r>
            <a:r>
              <a:rPr lang="en-US" dirty="0"/>
              <a:t>to read graphs</a:t>
            </a:r>
          </a:p>
          <a:p>
            <a:r>
              <a:rPr lang="en-US" dirty="0"/>
              <a:t>Large number displaying offsets</a:t>
            </a:r>
          </a:p>
          <a:p>
            <a:r>
              <a:rPr lang="en-US" dirty="0"/>
              <a:t>User defined tolerances</a:t>
            </a:r>
          </a:p>
          <a:p>
            <a:r>
              <a:rPr lang="en-US" dirty="0"/>
              <a:t>Moving average</a:t>
            </a:r>
          </a:p>
          <a:p>
            <a:r>
              <a:rPr lang="en-US" dirty="0"/>
              <a:t>Multiple Camera functions</a:t>
            </a:r>
          </a:p>
          <a:p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13</a:t>
            </a:fld>
            <a:r>
              <a:rPr lang="en-NZ" smtClean="0"/>
              <a:t>-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40652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Software development – GUI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14</a:t>
            </a:fld>
            <a:r>
              <a:rPr lang="en-NZ" smtClean="0"/>
              <a:t>-</a:t>
            </a:r>
            <a:endParaRPr lang="en-NZ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5" t="4064" r="1166" b="1468"/>
          <a:stretch/>
        </p:blipFill>
        <p:spPr bwMode="auto">
          <a:xfrm>
            <a:off x="2400299" y="847725"/>
            <a:ext cx="4648201" cy="521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34967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Tracking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Needs </a:t>
            </a:r>
            <a:r>
              <a:rPr lang="en-US" dirty="0"/>
              <a:t>to be </a:t>
            </a:r>
            <a:endParaRPr lang="en-US" dirty="0" smtClean="0"/>
          </a:p>
          <a:p>
            <a:pPr lvl="1"/>
            <a:r>
              <a:rPr lang="en-US" dirty="0" smtClean="0"/>
              <a:t>fast</a:t>
            </a:r>
            <a:r>
              <a:rPr lang="en-US" dirty="0"/>
              <a:t>, </a:t>
            </a:r>
            <a:endParaRPr lang="en-US" dirty="0" smtClean="0"/>
          </a:p>
          <a:p>
            <a:pPr lvl="1"/>
            <a:r>
              <a:rPr lang="en-US" dirty="0" smtClean="0"/>
              <a:t>accurate</a:t>
            </a:r>
            <a:r>
              <a:rPr lang="en-US" dirty="0"/>
              <a:t>, </a:t>
            </a:r>
            <a:endParaRPr lang="en-US" dirty="0" smtClean="0"/>
          </a:p>
          <a:p>
            <a:pPr lvl="1"/>
            <a:r>
              <a:rPr lang="en-US" dirty="0" smtClean="0"/>
              <a:t>lighting independent.</a:t>
            </a:r>
          </a:p>
          <a:p>
            <a:r>
              <a:rPr lang="en-US" dirty="0" smtClean="0"/>
              <a:t>Possible methods include: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Mean shift (</a:t>
            </a:r>
            <a:r>
              <a:rPr lang="en-US" dirty="0" err="1" smtClean="0">
                <a:solidFill>
                  <a:srgbClr val="FF0000"/>
                </a:solidFill>
              </a:rPr>
              <a:t>Camshift</a:t>
            </a:r>
            <a:r>
              <a:rPr lang="en-US" dirty="0" smtClean="0">
                <a:solidFill>
                  <a:srgbClr val="FF0000"/>
                </a:solidFill>
              </a:rPr>
              <a:t> a variant of this)</a:t>
            </a:r>
            <a:endParaRPr lang="en-US" dirty="0">
              <a:solidFill>
                <a:srgbClr val="FF0000"/>
              </a:solidFill>
            </a:endParaRPr>
          </a:p>
          <a:p>
            <a:pPr lvl="2"/>
            <a:r>
              <a:rPr lang="en-US" dirty="0"/>
              <a:t>Mode seeking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Speed Up Robust Features (SURF)</a:t>
            </a:r>
          </a:p>
          <a:p>
            <a:pPr lvl="2"/>
            <a:r>
              <a:rPr lang="en-US" dirty="0"/>
              <a:t>Local feature detector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Kinect Fusion</a:t>
            </a:r>
          </a:p>
          <a:p>
            <a:pPr lvl="2"/>
            <a:r>
              <a:rPr lang="en-US" dirty="0"/>
              <a:t>Microsoft Local feature tracking (Full 3D tracking)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Least Squares</a:t>
            </a:r>
          </a:p>
          <a:p>
            <a:pPr lvl="2"/>
            <a:r>
              <a:rPr lang="en-US" dirty="0"/>
              <a:t>Exhaustive search method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15</a:t>
            </a:fld>
            <a:r>
              <a:rPr lang="en-NZ" smtClean="0"/>
              <a:t>-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191300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Tracking – mean shift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713" y="1196975"/>
            <a:ext cx="4110037" cy="4864100"/>
          </a:xfrm>
        </p:spPr>
        <p:txBody>
          <a:bodyPr/>
          <a:lstStyle/>
          <a:p>
            <a:r>
              <a:rPr lang="en-US" dirty="0" smtClean="0"/>
              <a:t>Algorithm originally proposed </a:t>
            </a:r>
            <a:r>
              <a:rPr lang="en-US" dirty="0"/>
              <a:t>by Y Cheng 1995</a:t>
            </a:r>
          </a:p>
          <a:p>
            <a:r>
              <a:rPr lang="en-US" dirty="0" smtClean="0"/>
              <a:t>Histogram </a:t>
            </a:r>
            <a:r>
              <a:rPr lang="en-US" dirty="0"/>
              <a:t>produced based on variable to be tracked</a:t>
            </a:r>
          </a:p>
          <a:p>
            <a:r>
              <a:rPr lang="en-US" dirty="0"/>
              <a:t>Back projection based on histogram</a:t>
            </a:r>
          </a:p>
          <a:p>
            <a:r>
              <a:rPr lang="en-US" dirty="0"/>
              <a:t>Iterative calculation for mean </a:t>
            </a:r>
            <a:r>
              <a:rPr lang="en-NZ" dirty="0" smtClean="0"/>
              <a:t>centre</a:t>
            </a:r>
            <a:r>
              <a:rPr lang="en-US" dirty="0" smtClean="0"/>
              <a:t> </a:t>
            </a:r>
            <a:r>
              <a:rPr lang="en-US" dirty="0"/>
              <a:t>of mass of back projected data found</a:t>
            </a:r>
          </a:p>
          <a:p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16</a:t>
            </a:fld>
            <a:r>
              <a:rPr lang="en-NZ" smtClean="0"/>
              <a:t>-</a:t>
            </a:r>
            <a:endParaRPr lang="en-NZ"/>
          </a:p>
        </p:txBody>
      </p:sp>
      <p:pic>
        <p:nvPicPr>
          <p:cNvPr id="6" name="Picture 8" descr="Intuition behind meanshif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611" y="1725611"/>
            <a:ext cx="3214688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7897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Tracking – speed up robust features (SURF)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714" y="1196975"/>
            <a:ext cx="4605336" cy="4864100"/>
          </a:xfrm>
        </p:spPr>
        <p:txBody>
          <a:bodyPr/>
          <a:lstStyle/>
          <a:p>
            <a:r>
              <a:rPr lang="en-US" dirty="0"/>
              <a:t>Algorithm proposed by H Bay </a:t>
            </a:r>
            <a:r>
              <a:rPr lang="en-US" dirty="0" smtClean="0"/>
              <a:t>2008</a:t>
            </a:r>
          </a:p>
          <a:p>
            <a:r>
              <a:rPr lang="en-US" dirty="0" smtClean="0"/>
              <a:t>Extracts </a:t>
            </a:r>
            <a:r>
              <a:rPr lang="en-US" dirty="0"/>
              <a:t>key points</a:t>
            </a:r>
          </a:p>
          <a:p>
            <a:r>
              <a:rPr lang="en-US" dirty="0"/>
              <a:t>Scale and rotation invariant</a:t>
            </a:r>
          </a:p>
          <a:p>
            <a:r>
              <a:rPr lang="en-US" dirty="0"/>
              <a:t>Was unable to track smooth and flat surfaces</a:t>
            </a:r>
          </a:p>
          <a:p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17</a:t>
            </a:fld>
            <a:r>
              <a:rPr lang="en-NZ" smtClean="0"/>
              <a:t>-</a:t>
            </a:r>
            <a:endParaRPr lang="en-NZ"/>
          </a:p>
        </p:txBody>
      </p:sp>
      <p:pic>
        <p:nvPicPr>
          <p:cNvPr id="6" name="Picture 4" descr="SURF Keypoints of my pal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2"/>
          <a:stretch/>
        </p:blipFill>
        <p:spPr bwMode="auto">
          <a:xfrm>
            <a:off x="5353050" y="1476375"/>
            <a:ext cx="3520116" cy="353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9940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Tracking – Kinect fusion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714" y="1196975"/>
            <a:ext cx="8070849" cy="4864100"/>
          </a:xfrm>
        </p:spPr>
        <p:txBody>
          <a:bodyPr/>
          <a:lstStyle/>
          <a:p>
            <a:r>
              <a:rPr lang="en-US" dirty="0"/>
              <a:t>Developed by Microsoft </a:t>
            </a:r>
            <a:r>
              <a:rPr lang="en-US" dirty="0" smtClean="0"/>
              <a:t>2011</a:t>
            </a:r>
          </a:p>
          <a:p>
            <a:r>
              <a:rPr lang="en-US" dirty="0" smtClean="0"/>
              <a:t>Creates </a:t>
            </a:r>
            <a:r>
              <a:rPr lang="en-US" dirty="0"/>
              <a:t>3D model</a:t>
            </a:r>
          </a:p>
          <a:p>
            <a:r>
              <a:rPr lang="en-US" dirty="0"/>
              <a:t>Tracks camera position based on features tracking</a:t>
            </a:r>
          </a:p>
          <a:p>
            <a:r>
              <a:rPr lang="en-US" dirty="0"/>
              <a:t>Primarily works with ridged </a:t>
            </a:r>
            <a:r>
              <a:rPr lang="en-US" dirty="0" smtClean="0"/>
              <a:t>models</a:t>
            </a:r>
          </a:p>
          <a:p>
            <a:r>
              <a:rPr lang="en-US" dirty="0"/>
              <a:t>Can use ray-traced Iterative closest point </a:t>
            </a:r>
            <a:r>
              <a:rPr lang="en-US" dirty="0" smtClean="0"/>
              <a:t>matching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No Kinect 2.0 </a:t>
            </a:r>
            <a:r>
              <a:rPr lang="en-US" dirty="0" smtClean="0">
                <a:solidFill>
                  <a:srgbClr val="FF0000"/>
                </a:solidFill>
              </a:rPr>
              <a:t>integration until just recently</a:t>
            </a:r>
            <a:endParaRPr lang="en-US" dirty="0">
              <a:solidFill>
                <a:srgbClr val="FF0000"/>
              </a:solidFill>
            </a:endParaRPr>
          </a:p>
          <a:p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18</a:t>
            </a:fld>
            <a:r>
              <a:rPr lang="en-NZ" smtClean="0"/>
              <a:t>-</a:t>
            </a:r>
            <a:endParaRPr lang="en-NZ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3871773"/>
            <a:ext cx="4008438" cy="2498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2312511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Tracking – least squares fit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714" y="1196975"/>
            <a:ext cx="4424362" cy="4864100"/>
          </a:xfrm>
        </p:spPr>
        <p:txBody>
          <a:bodyPr/>
          <a:lstStyle/>
          <a:p>
            <a:r>
              <a:rPr lang="en-NZ" dirty="0" smtClean="0"/>
              <a:t>Minimises</a:t>
            </a:r>
            <a:r>
              <a:rPr lang="en-US" dirty="0" smtClean="0"/>
              <a:t> difference </a:t>
            </a:r>
            <a:r>
              <a:rPr lang="en-US" dirty="0"/>
              <a:t>between original surface and new surface</a:t>
            </a:r>
          </a:p>
          <a:p>
            <a:r>
              <a:rPr lang="en-US" dirty="0"/>
              <a:t>High computational time</a:t>
            </a:r>
          </a:p>
          <a:p>
            <a:r>
              <a:rPr lang="en-US" dirty="0"/>
              <a:t>High accuracy</a:t>
            </a:r>
          </a:p>
          <a:p>
            <a:r>
              <a:rPr lang="en-US" dirty="0"/>
              <a:t>Two dimensional</a:t>
            </a:r>
          </a:p>
          <a:p>
            <a:r>
              <a:rPr lang="en-US" dirty="0" smtClean="0"/>
              <a:t>Does not </a:t>
            </a:r>
            <a:r>
              <a:rPr lang="en-US" dirty="0"/>
              <a:t>track rotations or scale changes</a:t>
            </a:r>
          </a:p>
          <a:p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19</a:t>
            </a:fld>
            <a:r>
              <a:rPr lang="en-NZ" smtClean="0"/>
              <a:t>-</a:t>
            </a:r>
            <a:endParaRPr lang="en-NZ"/>
          </a:p>
        </p:txBody>
      </p:sp>
      <p:pic>
        <p:nvPicPr>
          <p:cNvPr id="7" name="Picture 2" descr="LeastSquaresOffset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51" b="11054"/>
          <a:stretch/>
        </p:blipFill>
        <p:spPr bwMode="auto">
          <a:xfrm>
            <a:off x="5870992" y="1825625"/>
            <a:ext cx="2694364" cy="318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040324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Comparison of tracking </a:t>
            </a:r>
            <a:r>
              <a:rPr lang="en-NZ" dirty="0" smtClean="0"/>
              <a:t>algorithms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20</a:t>
            </a:fld>
            <a:r>
              <a:rPr lang="en-NZ" smtClean="0"/>
              <a:t>-</a:t>
            </a:r>
            <a:endParaRPr lang="en-NZ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7028449"/>
              </p:ext>
            </p:extLst>
          </p:nvPr>
        </p:nvGraphicFramePr>
        <p:xfrm>
          <a:off x="537214" y="1057710"/>
          <a:ext cx="7886701" cy="2296160"/>
        </p:xfrm>
        <a:graphic>
          <a:graphicData uri="http://schemas.openxmlformats.org/drawingml/2006/table">
            <a:tbl>
              <a:tblPr firstRow="1" bandRow="1"/>
              <a:tblGrid>
                <a:gridCol w="876296"/>
                <a:gridCol w="1066800"/>
                <a:gridCol w="1123950"/>
                <a:gridCol w="1543050"/>
                <a:gridCol w="3276605"/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NZ" dirty="0"/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Speed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Accuracy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Ability to deal with deformations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Limitations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err="1" smtClean="0">
                          <a:latin typeface="+mn-lt"/>
                        </a:rPr>
                        <a:t>Camshift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Moderate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Moderate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High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Requires accurate</a:t>
                      </a:r>
                      <a:r>
                        <a:rPr lang="en-NZ" sz="1200" baseline="0" dirty="0" smtClean="0">
                          <a:latin typeface="+mn-lt"/>
                        </a:rPr>
                        <a:t> depth </a:t>
                      </a:r>
                      <a:r>
                        <a:rPr lang="en-NZ" sz="1200" baseline="0" dirty="0" smtClean="0">
                          <a:latin typeface="+mn-lt"/>
                        </a:rPr>
                        <a:t>correction. 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SURF</a:t>
                      </a: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Moderate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Low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Moderate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Requires significant</a:t>
                      </a:r>
                      <a:r>
                        <a:rPr lang="en-NZ" sz="1200" baseline="0" dirty="0" smtClean="0">
                          <a:latin typeface="+mn-lt"/>
                        </a:rPr>
                        <a:t> variability in scene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Kinect Fusion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Fast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Moderate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Low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Requires lots</a:t>
                      </a:r>
                      <a:r>
                        <a:rPr lang="en-NZ" sz="1200" baseline="0" dirty="0" smtClean="0">
                          <a:latin typeface="+mn-lt"/>
                        </a:rPr>
                        <a:t> of variation in scene, develops random rotations when tracking is not accurate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</a:tr>
              <a:tr h="2684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Least</a:t>
                      </a:r>
                      <a:r>
                        <a:rPr lang="en-NZ" sz="1200" baseline="0" dirty="0" smtClean="0">
                          <a:latin typeface="+mn-lt"/>
                        </a:rPr>
                        <a:t> Squares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Very Slow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High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Moderate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NZ" sz="1200" dirty="0" smtClean="0">
                          <a:latin typeface="+mn-lt"/>
                        </a:rPr>
                        <a:t>Tracking will fail if objects</a:t>
                      </a:r>
                      <a:r>
                        <a:rPr lang="en-NZ" sz="1200" baseline="0" dirty="0" smtClean="0">
                          <a:latin typeface="+mn-lt"/>
                        </a:rPr>
                        <a:t> speed is too large, requires some variation in scene</a:t>
                      </a:r>
                      <a:endParaRPr lang="en-NZ" sz="1200" dirty="0">
                        <a:latin typeface="+mn-lt"/>
                      </a:endParaRPr>
                    </a:p>
                  </a:txBody>
                  <a:tcPr marL="68580" marR="685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9440" y="4175760"/>
            <a:ext cx="797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NZ" sz="1800" dirty="0" smtClean="0">
                <a:solidFill>
                  <a:srgbClr val="000000"/>
                </a:solidFill>
              </a:rPr>
              <a:t>All the above methods were tested. The following slides show results for the Least Squares method</a:t>
            </a:r>
            <a:endParaRPr lang="en-NZ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37003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188913"/>
            <a:ext cx="8477250" cy="719137"/>
          </a:xfrm>
        </p:spPr>
        <p:txBody>
          <a:bodyPr/>
          <a:lstStyle/>
          <a:p>
            <a:r>
              <a:rPr lang="en-US" dirty="0"/>
              <a:t>Results – Kinect </a:t>
            </a:r>
            <a:r>
              <a:rPr lang="en-US" dirty="0" smtClean="0"/>
              <a:t>2.0 </a:t>
            </a:r>
            <a:r>
              <a:rPr lang="en-US" dirty="0"/>
              <a:t>lateral </a:t>
            </a:r>
            <a:r>
              <a:rPr lang="en-US" dirty="0" smtClean="0"/>
              <a:t>position tracking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21</a:t>
            </a:fld>
            <a:r>
              <a:rPr lang="en-NZ" smtClean="0"/>
              <a:t>-</a:t>
            </a:r>
            <a:endParaRPr lang="en-NZ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3" y="1196976"/>
            <a:ext cx="7693025" cy="4864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728203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425" y="188913"/>
            <a:ext cx="8553450" cy="719137"/>
          </a:xfrm>
        </p:spPr>
        <p:txBody>
          <a:bodyPr/>
          <a:lstStyle/>
          <a:p>
            <a:r>
              <a:rPr lang="en-US" dirty="0"/>
              <a:t>Results – Kinect </a:t>
            </a:r>
            <a:r>
              <a:rPr lang="en-US" dirty="0" smtClean="0"/>
              <a:t>2.0 </a:t>
            </a:r>
            <a:r>
              <a:rPr lang="en-US" dirty="0"/>
              <a:t>vertical </a:t>
            </a:r>
            <a:r>
              <a:rPr lang="en-US" dirty="0" smtClean="0"/>
              <a:t>position </a:t>
            </a:r>
            <a:r>
              <a:rPr lang="en-US" dirty="0"/>
              <a:t>tracking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22</a:t>
            </a:fld>
            <a:r>
              <a:rPr lang="en-NZ" smtClean="0"/>
              <a:t>-</a:t>
            </a:r>
            <a:endParaRPr lang="en-NZ"/>
          </a:p>
        </p:txBody>
      </p:sp>
      <p:pic>
        <p:nvPicPr>
          <p:cNvPr id="7" name="Picture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9"/>
          <a:stretch/>
        </p:blipFill>
        <p:spPr bwMode="auto">
          <a:xfrm>
            <a:off x="754064" y="1196975"/>
            <a:ext cx="7686674" cy="48641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260434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188913"/>
            <a:ext cx="8401050" cy="719137"/>
          </a:xfrm>
        </p:spPr>
        <p:txBody>
          <a:bodyPr/>
          <a:lstStyle/>
          <a:p>
            <a:r>
              <a:rPr lang="en-US" dirty="0"/>
              <a:t>Results – Kinect </a:t>
            </a:r>
            <a:r>
              <a:rPr lang="en-US" dirty="0" smtClean="0"/>
              <a:t>2.0 </a:t>
            </a:r>
            <a:r>
              <a:rPr lang="en-US" dirty="0"/>
              <a:t>depth position tracking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23</a:t>
            </a:fld>
            <a:r>
              <a:rPr lang="en-NZ" smtClean="0"/>
              <a:t>-</a:t>
            </a:r>
            <a:endParaRPr lang="en-NZ"/>
          </a:p>
        </p:txBody>
      </p:sp>
      <p:pic>
        <p:nvPicPr>
          <p:cNvPr id="7" name="Content Placeholder 6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2" y="1498868"/>
            <a:ext cx="6829425" cy="43603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21410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Results – Kinect 2.0 Dynamic </a:t>
            </a:r>
            <a:r>
              <a:rPr lang="en-NZ" dirty="0" smtClean="0"/>
              <a:t>tracking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24</a:t>
            </a:fld>
            <a:r>
              <a:rPr lang="en-NZ" smtClean="0"/>
              <a:t>-</a:t>
            </a:r>
            <a:endParaRPr lang="en-NZ"/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1"/>
          <a:stretch/>
        </p:blipFill>
        <p:spPr bwMode="auto">
          <a:xfrm>
            <a:off x="728598" y="1246981"/>
            <a:ext cx="7686804" cy="4864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06540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Tracking </a:t>
            </a:r>
            <a:r>
              <a:rPr lang="en-NZ" dirty="0" smtClean="0"/>
              <a:t>summary</a:t>
            </a:r>
            <a:endParaRPr lang="en-NZ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9271180"/>
              </p:ext>
            </p:extLst>
          </p:nvPr>
        </p:nvGraphicFramePr>
        <p:xfrm>
          <a:off x="438150" y="1447801"/>
          <a:ext cx="8020051" cy="30985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8672"/>
                <a:gridCol w="1172020"/>
                <a:gridCol w="1132870"/>
                <a:gridCol w="1222000"/>
                <a:gridCol w="1175352"/>
                <a:gridCol w="1308631"/>
                <a:gridCol w="800506"/>
              </a:tblGrid>
              <a:tr h="88899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NZ" sz="1200" dirty="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Standard deviation (mm)</a:t>
                      </a:r>
                      <a:endParaRPr lang="en-NZ" sz="1200" dirty="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Relative speed</a:t>
                      </a:r>
                      <a:endParaRPr lang="en-NZ" sz="1200" dirty="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Lighting dependant </a:t>
                      </a:r>
                      <a:endParaRPr lang="en-NZ" sz="1200" dirty="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Accuracy</a:t>
                      </a:r>
                      <a:endParaRPr lang="en-NZ" sz="1200" dirty="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Ability to deal with deformations</a:t>
                      </a:r>
                      <a:endParaRPr lang="en-NZ" sz="1200" dirty="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Degrees of freedom</a:t>
                      </a:r>
                      <a:endParaRPr lang="en-NZ" sz="1200" dirty="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611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effectLst/>
                        </a:rPr>
                        <a:t>Camshift</a:t>
                      </a:r>
                      <a:endParaRPr lang="en-NZ" sz="1200" dirty="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0.5</a:t>
                      </a:r>
                      <a:endParaRPr lang="en-NZ" sz="1200" dirty="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Fast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Yes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Very High</a:t>
                      </a:r>
                      <a:endParaRPr lang="en-NZ" sz="1200" dirty="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High</a:t>
                      </a:r>
                      <a:endParaRPr lang="en-NZ" sz="1200" dirty="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4</a:t>
                      </a:r>
                      <a:endParaRPr lang="en-NZ" sz="1200" dirty="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611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SURF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14.1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Medium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No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Very Low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Moderate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486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Kinect Fusion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3.0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Slow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No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Medium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Low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486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Least squares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1.5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Fast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No</a:t>
                      </a:r>
                      <a:endParaRPr lang="en-NZ" sz="1200" dirty="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High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Moderate</a:t>
                      </a:r>
                      <a:endParaRPr lang="en-NZ" sz="120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3</a:t>
                      </a:r>
                      <a:endParaRPr lang="en-NZ" sz="1200" dirty="0">
                        <a:effectLst/>
                        <a:latin typeface="cmr10" panose="020B0500000000000000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25</a:t>
            </a:fld>
            <a:r>
              <a:rPr lang="en-NZ" smtClean="0"/>
              <a:t>-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886412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Tracking the motion of a volunteer in a treatment bunker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 smtClean="0"/>
          </a:p>
          <a:p>
            <a:endParaRPr lang="en-NZ" dirty="0"/>
          </a:p>
          <a:p>
            <a:endParaRPr lang="en-NZ" dirty="0" smtClean="0"/>
          </a:p>
          <a:p>
            <a:endParaRPr lang="en-NZ" dirty="0"/>
          </a:p>
          <a:p>
            <a:endParaRPr lang="en-NZ" dirty="0" smtClean="0"/>
          </a:p>
          <a:p>
            <a:endParaRPr lang="en-NZ" dirty="0"/>
          </a:p>
          <a:p>
            <a:endParaRPr lang="en-NZ" dirty="0" smtClean="0"/>
          </a:p>
          <a:p>
            <a:endParaRPr lang="en-NZ" dirty="0"/>
          </a:p>
          <a:p>
            <a:endParaRPr lang="en-NZ" dirty="0" smtClean="0"/>
          </a:p>
          <a:p>
            <a:endParaRPr lang="en-NZ" dirty="0"/>
          </a:p>
          <a:p>
            <a:pPr marL="0" indent="0" algn="ctr">
              <a:buNone/>
            </a:pPr>
            <a:r>
              <a:rPr lang="en-NZ" dirty="0" smtClean="0"/>
              <a:t>Baseline movements of a volunteer over 25 seconds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26</a:t>
            </a:fld>
            <a:r>
              <a:rPr lang="en-NZ" smtClean="0"/>
              <a:t>-</a:t>
            </a:r>
            <a:endParaRPr lang="en-NZ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263" y="1216025"/>
            <a:ext cx="9212263" cy="429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86374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Tracking the motion of a volunteer in a treatment bunker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 smtClean="0"/>
          </a:p>
          <a:p>
            <a:endParaRPr lang="en-NZ" dirty="0"/>
          </a:p>
          <a:p>
            <a:endParaRPr lang="en-NZ" dirty="0" smtClean="0"/>
          </a:p>
          <a:p>
            <a:endParaRPr lang="en-NZ" dirty="0"/>
          </a:p>
          <a:p>
            <a:endParaRPr lang="en-NZ" dirty="0" smtClean="0"/>
          </a:p>
          <a:p>
            <a:endParaRPr lang="en-NZ" dirty="0"/>
          </a:p>
          <a:p>
            <a:endParaRPr lang="en-NZ" dirty="0" smtClean="0"/>
          </a:p>
          <a:p>
            <a:endParaRPr lang="en-NZ" dirty="0"/>
          </a:p>
          <a:p>
            <a:endParaRPr lang="en-NZ" dirty="0" smtClean="0"/>
          </a:p>
          <a:p>
            <a:endParaRPr lang="en-NZ" dirty="0"/>
          </a:p>
          <a:p>
            <a:pPr marL="0" indent="0" algn="ctr">
              <a:buNone/>
            </a:pPr>
            <a:r>
              <a:rPr lang="en-NZ" dirty="0" smtClean="0"/>
              <a:t>Volunteer coughing between 15 and 20 seconds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27</a:t>
            </a:fld>
            <a:r>
              <a:rPr lang="en-NZ" smtClean="0"/>
              <a:t>-</a:t>
            </a:r>
            <a:endParaRPr lang="en-NZ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925" y="1408113"/>
            <a:ext cx="9467850" cy="404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22660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Tracking the motion of a volunteer in a treatment bunker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28</a:t>
            </a:fld>
            <a:r>
              <a:rPr lang="en-NZ" smtClean="0"/>
              <a:t>-</a:t>
            </a:r>
            <a:endParaRPr lang="en-NZ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9716292"/>
              </p:ext>
            </p:extLst>
          </p:nvPr>
        </p:nvGraphicFramePr>
        <p:xfrm>
          <a:off x="1557020" y="2355374"/>
          <a:ext cx="6029960" cy="3235135"/>
        </p:xfrm>
        <a:graphic>
          <a:graphicData uri="http://schemas.openxmlformats.org/drawingml/2006/table">
            <a:tbl>
              <a:tblPr firstRow="1" firstCol="1" bandRow="1"/>
              <a:tblGrid>
                <a:gridCol w="1322705"/>
                <a:gridCol w="1155065"/>
                <a:gridCol w="1390015"/>
                <a:gridCol w="2162175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 </a:t>
                      </a:r>
                      <a:endParaRPr lang="en-NZ" sz="1200" dirty="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Detectable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Beyond tolerance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Comparison </a:t>
                      </a:r>
                      <a:r>
                        <a:rPr lang="en-GB" sz="1200" dirty="0" smtClean="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with </a:t>
                      </a:r>
                      <a:r>
                        <a:rPr lang="en-GB" sz="1200" dirty="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baseline</a:t>
                      </a:r>
                      <a:endParaRPr lang="en-NZ" sz="1200" dirty="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Normal breathing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Yes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No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Very </a:t>
                      </a:r>
                      <a:r>
                        <a:rPr lang="en-GB" sz="1200" dirty="0" smtClean="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similar</a:t>
                      </a:r>
                      <a:endParaRPr lang="en-NZ" sz="1200" dirty="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Heavy breathing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Yes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Yes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Significantly increased motion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Coughing</a:t>
                      </a:r>
                      <a:endParaRPr lang="en-NZ" sz="1200" dirty="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Yes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Yes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Large motion during coughing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Looking around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Yes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No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Increased motion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Moving </a:t>
                      </a:r>
                      <a:r>
                        <a:rPr lang="en-GB" sz="1200" dirty="0" smtClean="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buttocks</a:t>
                      </a:r>
                      <a:endParaRPr lang="en-NZ" sz="1200" dirty="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Yes</a:t>
                      </a:r>
                      <a:endParaRPr lang="en-NZ" sz="1200" dirty="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Yes</a:t>
                      </a:r>
                      <a:endParaRPr lang="en-NZ" sz="1200" dirty="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Massive disruption </a:t>
                      </a:r>
                      <a:r>
                        <a:rPr lang="en-GB" sz="1200" dirty="0" smtClean="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followed  </a:t>
                      </a:r>
                      <a:r>
                        <a:rPr lang="en-GB" sz="1200" dirty="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by return to baseline</a:t>
                      </a:r>
                      <a:endParaRPr lang="en-NZ" sz="1200" dirty="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Talking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Yes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No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Increased motion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Moving Arms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Yes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Yes</a:t>
                      </a:r>
                      <a:endParaRPr lang="en-NZ" sz="120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mr10"/>
                          <a:ea typeface="Times New Roman"/>
                          <a:cs typeface="Times New Roman"/>
                        </a:rPr>
                        <a:t>Largely increased motion</a:t>
                      </a:r>
                      <a:endParaRPr lang="en-NZ" sz="1200" dirty="0">
                        <a:effectLst/>
                        <a:latin typeface="cmr1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52538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Conclusions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Kinect V2.0 performs better than Kinect V1.0</a:t>
            </a:r>
          </a:p>
          <a:p>
            <a:r>
              <a:rPr lang="en-US" dirty="0" smtClean="0"/>
              <a:t>Can </a:t>
            </a:r>
            <a:r>
              <a:rPr lang="en-US" dirty="0"/>
              <a:t>observe small </a:t>
            </a:r>
            <a:r>
              <a:rPr lang="en-US" dirty="0" smtClean="0"/>
              <a:t>motions </a:t>
            </a:r>
            <a:r>
              <a:rPr lang="en-US" dirty="0"/>
              <a:t>(sub millimeter</a:t>
            </a:r>
            <a:r>
              <a:rPr lang="en-US" dirty="0" smtClean="0"/>
              <a:t>) in </a:t>
            </a:r>
            <a:r>
              <a:rPr lang="en-US" dirty="0"/>
              <a:t>the </a:t>
            </a:r>
            <a:r>
              <a:rPr lang="en-US" dirty="0" smtClean="0"/>
              <a:t>depth direction</a:t>
            </a:r>
          </a:p>
          <a:p>
            <a:r>
              <a:rPr lang="en-US" dirty="0"/>
              <a:t>Tracking works accurately in real </a:t>
            </a:r>
            <a:r>
              <a:rPr lang="en-US" dirty="0" smtClean="0"/>
              <a:t>time</a:t>
            </a:r>
            <a:endParaRPr lang="en-US" dirty="0"/>
          </a:p>
          <a:p>
            <a:r>
              <a:rPr lang="en-US" dirty="0"/>
              <a:t>ISO-Center mapping can accurately transform coordinate </a:t>
            </a:r>
            <a:r>
              <a:rPr lang="en-US" dirty="0" smtClean="0"/>
              <a:t>systems</a:t>
            </a:r>
          </a:p>
          <a:p>
            <a:r>
              <a:rPr lang="en-US" dirty="0"/>
              <a:t>Horizontal and vertical directions limited by large FOV so only movements larger </a:t>
            </a:r>
            <a:r>
              <a:rPr lang="en-US" dirty="0" smtClean="0"/>
              <a:t>than </a:t>
            </a:r>
            <a:r>
              <a:rPr lang="en-US" dirty="0"/>
              <a:t>5mm can be </a:t>
            </a:r>
            <a:r>
              <a:rPr lang="en-US" dirty="0" smtClean="0"/>
              <a:t>detected</a:t>
            </a:r>
          </a:p>
          <a:p>
            <a:r>
              <a:rPr lang="en-US" dirty="0" smtClean="0"/>
              <a:t>Magnification </a:t>
            </a:r>
            <a:r>
              <a:rPr lang="en-US" dirty="0"/>
              <a:t>or improvement of the horizontal and vertical resolution could result in this system being used in a clinical </a:t>
            </a:r>
            <a:r>
              <a:rPr lang="en-US" dirty="0" smtClean="0"/>
              <a:t>environment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29</a:t>
            </a:fld>
            <a:r>
              <a:rPr lang="en-NZ" smtClean="0"/>
              <a:t>-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306656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Acknowledgements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St George’s Hospital for use of radiation therapy facilities</a:t>
            </a:r>
          </a:p>
          <a:p>
            <a:r>
              <a:rPr lang="en-NZ" dirty="0" smtClean="0"/>
              <a:t>Microsoft for acceptance into the alpha-testing programme.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-</a:t>
            </a:r>
            <a:fld id="{3D90CCEA-DB2E-42D5-9F6B-A1DE6474E8E4}" type="slidenum">
              <a:rPr lang="en-NZ" smtClean="0"/>
              <a:pPr>
                <a:defRPr/>
              </a:pPr>
              <a:t>30</a:t>
            </a:fld>
            <a:r>
              <a:rPr lang="en-NZ" smtClean="0"/>
              <a:t>-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438139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ctures">
  <a:themeElements>
    <a:clrScheme name="1_lectures 1">
      <a:dk1>
        <a:srgbClr val="0071BC"/>
      </a:dk1>
      <a:lt1>
        <a:srgbClr val="FFFFFF"/>
      </a:lt1>
      <a:dk2>
        <a:srgbClr val="CC3300"/>
      </a:dk2>
      <a:lt2>
        <a:srgbClr val="EAEAEA"/>
      </a:lt2>
      <a:accent1>
        <a:srgbClr val="95B6DF"/>
      </a:accent1>
      <a:accent2>
        <a:srgbClr val="FF9966"/>
      </a:accent2>
      <a:accent3>
        <a:srgbClr val="FFFFFF"/>
      </a:accent3>
      <a:accent4>
        <a:srgbClr val="005FA0"/>
      </a:accent4>
      <a:accent5>
        <a:srgbClr val="C8D7EC"/>
      </a:accent5>
      <a:accent6>
        <a:srgbClr val="E78A5C"/>
      </a:accent6>
      <a:hlink>
        <a:srgbClr val="FF0066"/>
      </a:hlink>
      <a:folHlink>
        <a:srgbClr val="CC0066"/>
      </a:folHlink>
    </a:clrScheme>
    <a:fontScheme name="1_lectur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NZ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NZ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lectures 1">
        <a:dk1>
          <a:srgbClr val="0071BC"/>
        </a:dk1>
        <a:lt1>
          <a:srgbClr val="FFFFFF"/>
        </a:lt1>
        <a:dk2>
          <a:srgbClr val="CC3300"/>
        </a:dk2>
        <a:lt2>
          <a:srgbClr val="EAEAEA"/>
        </a:lt2>
        <a:accent1>
          <a:srgbClr val="95B6DF"/>
        </a:accent1>
        <a:accent2>
          <a:srgbClr val="FF9966"/>
        </a:accent2>
        <a:accent3>
          <a:srgbClr val="FFFFFF"/>
        </a:accent3>
        <a:accent4>
          <a:srgbClr val="005FA0"/>
        </a:accent4>
        <a:accent5>
          <a:srgbClr val="C8D7EC"/>
        </a:accent5>
        <a:accent6>
          <a:srgbClr val="E78A5C"/>
        </a:accent6>
        <a:hlink>
          <a:srgbClr val="FF0066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43988</TotalTime>
  <Words>1320</Words>
  <Application>Microsoft Office PowerPoint</Application>
  <PresentationFormat>On-screen Show (4:3)</PresentationFormat>
  <Paragraphs>320</Paragraphs>
  <Slides>30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1_lectures</vt:lpstr>
      <vt:lpstr>Feasibility of using the Kinect for surface tracking in Radiation Oncology</vt:lpstr>
      <vt:lpstr>Overview</vt:lpstr>
      <vt:lpstr>Project motivation</vt:lpstr>
      <vt:lpstr>Project motivation</vt:lpstr>
      <vt:lpstr>Project motivation</vt:lpstr>
      <vt:lpstr>Project outline</vt:lpstr>
      <vt:lpstr>Camera specifications:  Kinect 1.0</vt:lpstr>
      <vt:lpstr>Kinect 1.0 depth sensor</vt:lpstr>
      <vt:lpstr>Camera specifications:  Kinect 2.0</vt:lpstr>
      <vt:lpstr>Kinect 2.0 depth sensor</vt:lpstr>
      <vt:lpstr>Kinect depth measurement long term stability</vt:lpstr>
      <vt:lpstr>Kinect depth variation </vt:lpstr>
      <vt:lpstr>Software development – GUI design</vt:lpstr>
      <vt:lpstr>Software development – GUI design</vt:lpstr>
      <vt:lpstr>Tracking</vt:lpstr>
      <vt:lpstr>Tracking – mean shift</vt:lpstr>
      <vt:lpstr>Tracking – speed up robust features (SURF)</vt:lpstr>
      <vt:lpstr>Tracking – Kinect fusion</vt:lpstr>
      <vt:lpstr>Tracking – least squares fit</vt:lpstr>
      <vt:lpstr>Comparison of tracking algorithms</vt:lpstr>
      <vt:lpstr>Results – Kinect 2.0 lateral position tracking</vt:lpstr>
      <vt:lpstr>Results – Kinect 2.0 vertical position tracking</vt:lpstr>
      <vt:lpstr>Results – Kinect 2.0 depth position tracking</vt:lpstr>
      <vt:lpstr>Results – Kinect 2.0 Dynamic tracking</vt:lpstr>
      <vt:lpstr>Tracking summary</vt:lpstr>
      <vt:lpstr>Tracking the motion of a volunteer in a treatment bunker</vt:lpstr>
      <vt:lpstr>Tracking the motion of a volunteer in a treatment bunker</vt:lpstr>
      <vt:lpstr>Tracking the motion of a volunteer in a treatment bunker</vt:lpstr>
      <vt:lpstr>Conclusions</vt:lpstr>
      <vt:lpstr>Acknowledgements</vt:lpstr>
    </vt:vector>
  </TitlesOfParts>
  <Company>University of Canterbury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MDPH 404 - 08S1 Radiation Biology and  Radiation Protection</dc:title>
  <dc:creator>shm25</dc:creator>
  <cp:lastModifiedBy>Steven Marsh</cp:lastModifiedBy>
  <cp:revision>267</cp:revision>
  <cp:lastPrinted>2014-02-18T22:54:18Z</cp:lastPrinted>
  <dcterms:created xsi:type="dcterms:W3CDTF">2008-02-04T00:44:03Z</dcterms:created>
  <dcterms:modified xsi:type="dcterms:W3CDTF">2014-11-19T01:39:10Z</dcterms:modified>
</cp:coreProperties>
</file>