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23"/>
  </p:notesMasterIdLst>
  <p:sldIdLst>
    <p:sldId id="256" r:id="rId2"/>
    <p:sldId id="257" r:id="rId3"/>
    <p:sldId id="283" r:id="rId4"/>
    <p:sldId id="285" r:id="rId5"/>
    <p:sldId id="275" r:id="rId6"/>
    <p:sldId id="282" r:id="rId7"/>
    <p:sldId id="265" r:id="rId8"/>
    <p:sldId id="264" r:id="rId9"/>
    <p:sldId id="266" r:id="rId10"/>
    <p:sldId id="269" r:id="rId11"/>
    <p:sldId id="259" r:id="rId12"/>
    <p:sldId id="267" r:id="rId13"/>
    <p:sldId id="270" r:id="rId14"/>
    <p:sldId id="274" r:id="rId15"/>
    <p:sldId id="268" r:id="rId16"/>
    <p:sldId id="271" r:id="rId17"/>
    <p:sldId id="272" r:id="rId18"/>
    <p:sldId id="261" r:id="rId19"/>
    <p:sldId id="273" r:id="rId20"/>
    <p:sldId id="276" r:id="rId21"/>
    <p:sldId id="262" r:id="rId22"/>
  </p:sldIdLst>
  <p:sldSz cx="9144000" cy="6858000" type="screen4x3"/>
  <p:notesSz cx="6797675" cy="99266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notesView">
  <p:normalViewPr>
    <p:restoredLeft sz="15620"/>
    <p:restoredTop sz="94660"/>
  </p:normalViewPr>
  <p:slideViewPr>
    <p:cSldViewPr>
      <p:cViewPr varScale="1">
        <p:scale>
          <a:sx n="107" d="100"/>
          <a:sy n="107" d="100"/>
        </p:scale>
        <p:origin x="-1098" y="-84"/>
      </p:cViewPr>
      <p:guideLst>
        <p:guide orient="horz" pos="2160"/>
        <p:guide pos="2880"/>
      </p:guideLst>
    </p:cSldViewPr>
  </p:slideViewPr>
  <p:notesTextViewPr>
    <p:cViewPr>
      <p:scale>
        <a:sx n="1" d="1"/>
        <a:sy n="1" d="1"/>
      </p:scale>
      <p:origin x="0" y="0"/>
    </p:cViewPr>
  </p:notesTextViewPr>
  <p:sorterViewPr>
    <p:cViewPr>
      <p:scale>
        <a:sx n="100" d="100"/>
        <a:sy n="100" d="100"/>
      </p:scale>
      <p:origin x="0" y="144"/>
    </p:cViewPr>
  </p:sorterViewPr>
  <p:notesViewPr>
    <p:cSldViewPr>
      <p:cViewPr varScale="1">
        <p:scale>
          <a:sx n="78" d="100"/>
          <a:sy n="78" d="100"/>
        </p:scale>
        <p:origin x="-3318" y="-108"/>
      </p:cViewPr>
      <p:guideLst>
        <p:guide orient="horz" pos="3127"/>
        <p:guide pos="2141"/>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6332"/>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50443" y="0"/>
            <a:ext cx="2945659" cy="496332"/>
          </a:xfrm>
          <a:prstGeom prst="rect">
            <a:avLst/>
          </a:prstGeom>
        </p:spPr>
        <p:txBody>
          <a:bodyPr vert="horz" lIns="91440" tIns="45720" rIns="91440" bIns="45720" rtlCol="0"/>
          <a:lstStyle>
            <a:lvl1pPr algn="r">
              <a:defRPr sz="1200"/>
            </a:lvl1pPr>
          </a:lstStyle>
          <a:p>
            <a:fld id="{E69D74DA-2DBD-474E-AE78-2D8EB25D6492}" type="datetimeFigureOut">
              <a:rPr lang="en-GB" smtClean="0"/>
              <a:t>13/02/2015</a:t>
            </a:fld>
            <a:endParaRPr lang="en-GB"/>
          </a:p>
        </p:txBody>
      </p:sp>
      <p:sp>
        <p:nvSpPr>
          <p:cNvPr id="4" name="Slide Image Placeholder 3"/>
          <p:cNvSpPr>
            <a:spLocks noGrp="1" noRot="1" noChangeAspect="1"/>
          </p:cNvSpPr>
          <p:nvPr>
            <p:ph type="sldImg" idx="2"/>
          </p:nvPr>
        </p:nvSpPr>
        <p:spPr>
          <a:xfrm>
            <a:off x="917575" y="744538"/>
            <a:ext cx="4962525" cy="3722687"/>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79768" y="4715153"/>
            <a:ext cx="5438140" cy="4466987"/>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9428583"/>
            <a:ext cx="2945659" cy="496332"/>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50443" y="9428583"/>
            <a:ext cx="2945659" cy="496332"/>
          </a:xfrm>
          <a:prstGeom prst="rect">
            <a:avLst/>
          </a:prstGeom>
        </p:spPr>
        <p:txBody>
          <a:bodyPr vert="horz" lIns="91440" tIns="45720" rIns="91440" bIns="45720" rtlCol="0" anchor="b"/>
          <a:lstStyle>
            <a:lvl1pPr algn="r">
              <a:defRPr sz="1200"/>
            </a:lvl1pPr>
          </a:lstStyle>
          <a:p>
            <a:fld id="{C50FB766-65A4-4843-BA5E-A82400CCD4A4}" type="slidenum">
              <a:rPr lang="en-GB" smtClean="0"/>
              <a:t>‹#›</a:t>
            </a:fld>
            <a:endParaRPr lang="en-GB"/>
          </a:p>
        </p:txBody>
      </p:sp>
    </p:spTree>
    <p:extLst>
      <p:ext uri="{BB962C8B-B14F-4D97-AF65-F5344CB8AC3E}">
        <p14:creationId xmlns:p14="http://schemas.microsoft.com/office/powerpoint/2010/main" val="346665537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C50FB766-65A4-4843-BA5E-A82400CCD4A4}" type="slidenum">
              <a:rPr lang="en-GB" smtClean="0"/>
              <a:t>1</a:t>
            </a:fld>
            <a:endParaRPr lang="en-GB"/>
          </a:p>
        </p:txBody>
      </p:sp>
    </p:spTree>
    <p:extLst>
      <p:ext uri="{BB962C8B-B14F-4D97-AF65-F5344CB8AC3E}">
        <p14:creationId xmlns:p14="http://schemas.microsoft.com/office/powerpoint/2010/main" val="40972793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Z" dirty="0"/>
          </a:p>
          <a:p>
            <a:r>
              <a:rPr lang="en-NZ" dirty="0" smtClean="0"/>
              <a:t>Question? Does recovery also apply to work on acute inpatient units? Or are they just ‘holding pens’ for the worst periods of crisis?</a:t>
            </a:r>
            <a:endParaRPr lang="en-GB" dirty="0"/>
          </a:p>
        </p:txBody>
      </p:sp>
      <p:sp>
        <p:nvSpPr>
          <p:cNvPr id="4" name="Slide Number Placeholder 3"/>
          <p:cNvSpPr>
            <a:spLocks noGrp="1"/>
          </p:cNvSpPr>
          <p:nvPr>
            <p:ph type="sldNum" sz="quarter" idx="10"/>
          </p:nvPr>
        </p:nvSpPr>
        <p:spPr/>
        <p:txBody>
          <a:bodyPr/>
          <a:lstStyle/>
          <a:p>
            <a:fld id="{C50FB766-65A4-4843-BA5E-A82400CCD4A4}" type="slidenum">
              <a:rPr lang="en-GB" smtClean="0"/>
              <a:t>2</a:t>
            </a:fld>
            <a:endParaRPr lang="en-GB"/>
          </a:p>
        </p:txBody>
      </p:sp>
    </p:spTree>
    <p:extLst>
      <p:ext uri="{BB962C8B-B14F-4D97-AF65-F5344CB8AC3E}">
        <p14:creationId xmlns:p14="http://schemas.microsoft.com/office/powerpoint/2010/main" val="399796274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NZ" dirty="0" smtClean="0"/>
              <a:t>The question</a:t>
            </a:r>
            <a:r>
              <a:rPr lang="en-NZ" baseline="0" dirty="0" smtClean="0"/>
              <a:t> becomes one of where to draw the line? What degree of risk management enhances a service user’s life? Where does it become liability protection instead?</a:t>
            </a:r>
          </a:p>
          <a:p>
            <a:endParaRPr lang="en-GB" dirty="0"/>
          </a:p>
        </p:txBody>
      </p:sp>
      <p:sp>
        <p:nvSpPr>
          <p:cNvPr id="4" name="Slide Number Placeholder 3"/>
          <p:cNvSpPr>
            <a:spLocks noGrp="1"/>
          </p:cNvSpPr>
          <p:nvPr>
            <p:ph type="sldNum" sz="quarter" idx="10"/>
          </p:nvPr>
        </p:nvSpPr>
        <p:spPr/>
        <p:txBody>
          <a:bodyPr/>
          <a:lstStyle/>
          <a:p>
            <a:fld id="{C50FB766-65A4-4843-BA5E-A82400CCD4A4}" type="slidenum">
              <a:rPr lang="en-GB" smtClean="0"/>
              <a:t>3</a:t>
            </a:fld>
            <a:endParaRPr lang="en-GB"/>
          </a:p>
        </p:txBody>
      </p:sp>
    </p:spTree>
    <p:extLst>
      <p:ext uri="{BB962C8B-B14F-4D97-AF65-F5344CB8AC3E}">
        <p14:creationId xmlns:p14="http://schemas.microsoft.com/office/powerpoint/2010/main" val="258714877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NZ" dirty="0" smtClean="0"/>
              <a:t>Anne-Maree Sawyer and David Green have been investigating the issues raised by risk management in Australian community care. While their focus has been on welfare generally, and not just on mental health, and it has been on the community rather than inpatient units, their conclusions are extremely useful tools to think with.</a:t>
            </a:r>
          </a:p>
          <a:p>
            <a:endParaRPr lang="en-NZ" dirty="0"/>
          </a:p>
          <a:p>
            <a:r>
              <a:rPr lang="en-NZ" dirty="0" smtClean="0"/>
              <a:t>They note that there is a collision between policy commitments to individualised care, and positive risk taking, and  the consequences of what they have called ‘corporate risk management’.</a:t>
            </a:r>
          </a:p>
          <a:p>
            <a:endParaRPr lang="en-NZ" dirty="0"/>
          </a:p>
          <a:p>
            <a:r>
              <a:rPr lang="en-NZ" dirty="0" smtClean="0"/>
              <a:t>This is risk management designed to protect the organisation from blame, either in review courts, in the media, or by relatives. It’s liability focus continually pushes the organisation to tighten procedures, to </a:t>
            </a:r>
            <a:r>
              <a:rPr lang="en-NZ" dirty="0" err="1" smtClean="0"/>
              <a:t>routinise</a:t>
            </a:r>
            <a:r>
              <a:rPr lang="en-NZ" dirty="0" smtClean="0"/>
              <a:t> practices, and to constrain the individual liberty of service users in the interests of safety. But this pushes the organisation in a direction incompatible with a recovery focus, or with individualised care plans.</a:t>
            </a:r>
            <a:endParaRPr lang="en-GB" dirty="0"/>
          </a:p>
        </p:txBody>
      </p:sp>
      <p:sp>
        <p:nvSpPr>
          <p:cNvPr id="4" name="Slide Number Placeholder 3"/>
          <p:cNvSpPr>
            <a:spLocks noGrp="1"/>
          </p:cNvSpPr>
          <p:nvPr>
            <p:ph type="sldNum" sz="quarter" idx="10"/>
          </p:nvPr>
        </p:nvSpPr>
        <p:spPr/>
        <p:txBody>
          <a:bodyPr/>
          <a:lstStyle/>
          <a:p>
            <a:fld id="{C50FB766-65A4-4843-BA5E-A82400CCD4A4}" type="slidenum">
              <a:rPr lang="en-GB" smtClean="0"/>
              <a:t>4</a:t>
            </a:fld>
            <a:endParaRPr lang="en-GB"/>
          </a:p>
        </p:txBody>
      </p:sp>
    </p:spTree>
    <p:extLst>
      <p:ext uri="{BB962C8B-B14F-4D97-AF65-F5344CB8AC3E}">
        <p14:creationId xmlns:p14="http://schemas.microsoft.com/office/powerpoint/2010/main" val="202777392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NZ" dirty="0" smtClean="0"/>
              <a:t>The impossible tension set up is diagrammed by Tickle, et al here.</a:t>
            </a:r>
          </a:p>
          <a:p>
            <a:endParaRPr lang="en-NZ" dirty="0"/>
          </a:p>
          <a:p>
            <a:r>
              <a:rPr lang="en-NZ" dirty="0" smtClean="0"/>
              <a:t>Key</a:t>
            </a:r>
            <a:r>
              <a:rPr lang="en-NZ" baseline="0" dirty="0" smtClean="0"/>
              <a:t> </a:t>
            </a:r>
            <a:r>
              <a:rPr lang="en-NZ" baseline="0" dirty="0" err="1" smtClean="0"/>
              <a:t>contradication</a:t>
            </a:r>
            <a:r>
              <a:rPr lang="en-NZ" baseline="0" dirty="0" smtClean="0"/>
              <a:t> </a:t>
            </a:r>
            <a:r>
              <a:rPr lang="en-NZ" baseline="0" dirty="0" smtClean="0"/>
              <a:t>:  </a:t>
            </a:r>
            <a:r>
              <a:rPr lang="en-NZ" baseline="0" dirty="0" smtClean="0"/>
              <a:t>Concept of ‘recovery’ represents move towards greater self determination for service users.  But neoliberal environment and consumerist model has been accompanied by greater risk discourse and new public management (NPM) environment.  </a:t>
            </a:r>
          </a:p>
          <a:p>
            <a:endParaRPr lang="en-NZ" dirty="0"/>
          </a:p>
          <a:p>
            <a:r>
              <a:rPr lang="en-NZ" baseline="0" dirty="0" smtClean="0"/>
              <a:t>This involves focus on enquiries into critical and adverse incidents, which inevitably push practice in a more risk assessment and mitigation orientated direction.  Similar to technological imperative in childbirth… there is always ‘something more’ that could have been done, and clinicians are held to be liable/ culpable.   Moral risk.  Moral responsibility. And also professional liability. </a:t>
            </a:r>
            <a:endParaRPr lang="en-GB" dirty="0"/>
          </a:p>
        </p:txBody>
      </p:sp>
      <p:sp>
        <p:nvSpPr>
          <p:cNvPr id="4" name="Slide Number Placeholder 3"/>
          <p:cNvSpPr>
            <a:spLocks noGrp="1"/>
          </p:cNvSpPr>
          <p:nvPr>
            <p:ph type="sldNum" sz="quarter" idx="10"/>
          </p:nvPr>
        </p:nvSpPr>
        <p:spPr/>
        <p:txBody>
          <a:bodyPr/>
          <a:lstStyle/>
          <a:p>
            <a:fld id="{C50FB766-65A4-4843-BA5E-A82400CCD4A4}" type="slidenum">
              <a:rPr lang="en-GB" smtClean="0"/>
              <a:t>5</a:t>
            </a:fld>
            <a:endParaRPr lang="en-GB"/>
          </a:p>
        </p:txBody>
      </p:sp>
    </p:spTree>
    <p:extLst>
      <p:ext uri="{BB962C8B-B14F-4D97-AF65-F5344CB8AC3E}">
        <p14:creationId xmlns:p14="http://schemas.microsoft.com/office/powerpoint/2010/main" val="34917133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4423" eaLnBrk="0" hangingPunct="0">
              <a:defRPr>
                <a:solidFill>
                  <a:schemeClr val="tx1"/>
                </a:solidFill>
                <a:latin typeface="Arial" charset="0"/>
              </a:defRPr>
            </a:lvl1pPr>
            <a:lvl2pPr marL="685817" indent="-263776" defTabSz="914423" eaLnBrk="0" hangingPunct="0">
              <a:defRPr>
                <a:solidFill>
                  <a:schemeClr val="tx1"/>
                </a:solidFill>
                <a:latin typeface="Arial" charset="0"/>
              </a:defRPr>
            </a:lvl2pPr>
            <a:lvl3pPr marL="1055103" indent="-211021" defTabSz="914423" eaLnBrk="0" hangingPunct="0">
              <a:defRPr>
                <a:solidFill>
                  <a:schemeClr val="tx1"/>
                </a:solidFill>
                <a:latin typeface="Arial" charset="0"/>
              </a:defRPr>
            </a:lvl3pPr>
            <a:lvl4pPr marL="1477145" indent="-211021" defTabSz="914423" eaLnBrk="0" hangingPunct="0">
              <a:defRPr>
                <a:solidFill>
                  <a:schemeClr val="tx1"/>
                </a:solidFill>
                <a:latin typeface="Arial" charset="0"/>
              </a:defRPr>
            </a:lvl4pPr>
            <a:lvl5pPr marL="1899186" indent="-211021" defTabSz="914423" eaLnBrk="0" hangingPunct="0">
              <a:defRPr>
                <a:solidFill>
                  <a:schemeClr val="tx1"/>
                </a:solidFill>
                <a:latin typeface="Arial" charset="0"/>
              </a:defRPr>
            </a:lvl5pPr>
            <a:lvl6pPr marL="2321227" indent="-211021" defTabSz="914423" eaLnBrk="0" fontAlgn="base" hangingPunct="0">
              <a:spcBef>
                <a:spcPct val="0"/>
              </a:spcBef>
              <a:spcAft>
                <a:spcPct val="0"/>
              </a:spcAft>
              <a:defRPr>
                <a:solidFill>
                  <a:schemeClr val="tx1"/>
                </a:solidFill>
                <a:latin typeface="Arial" charset="0"/>
              </a:defRPr>
            </a:lvl6pPr>
            <a:lvl7pPr marL="2743269" indent="-211021" defTabSz="914423" eaLnBrk="0" fontAlgn="base" hangingPunct="0">
              <a:spcBef>
                <a:spcPct val="0"/>
              </a:spcBef>
              <a:spcAft>
                <a:spcPct val="0"/>
              </a:spcAft>
              <a:defRPr>
                <a:solidFill>
                  <a:schemeClr val="tx1"/>
                </a:solidFill>
                <a:latin typeface="Arial" charset="0"/>
              </a:defRPr>
            </a:lvl7pPr>
            <a:lvl8pPr marL="3165310" indent="-211021" defTabSz="914423" eaLnBrk="0" fontAlgn="base" hangingPunct="0">
              <a:spcBef>
                <a:spcPct val="0"/>
              </a:spcBef>
              <a:spcAft>
                <a:spcPct val="0"/>
              </a:spcAft>
              <a:defRPr>
                <a:solidFill>
                  <a:schemeClr val="tx1"/>
                </a:solidFill>
                <a:latin typeface="Arial" charset="0"/>
              </a:defRPr>
            </a:lvl8pPr>
            <a:lvl9pPr marL="3587351" indent="-211021" defTabSz="914423" eaLnBrk="0" fontAlgn="base" hangingPunct="0">
              <a:spcBef>
                <a:spcPct val="0"/>
              </a:spcBef>
              <a:spcAft>
                <a:spcPct val="0"/>
              </a:spcAft>
              <a:defRPr>
                <a:solidFill>
                  <a:schemeClr val="tx1"/>
                </a:solidFill>
                <a:latin typeface="Arial" charset="0"/>
              </a:defRPr>
            </a:lvl9pPr>
          </a:lstStyle>
          <a:p>
            <a:pPr eaLnBrk="1" hangingPunct="1"/>
            <a:fld id="{D801F9A6-2031-4D93-83A7-59F3D17156A5}" type="slidenum">
              <a:rPr lang="en-GB" altLang="en-US" smtClean="0"/>
              <a:pPr eaLnBrk="1" hangingPunct="1"/>
              <a:t>6</a:t>
            </a:fld>
            <a:endParaRPr lang="en-GB" altLang="en-US" smtClean="0"/>
          </a:p>
        </p:txBody>
      </p:sp>
      <p:sp>
        <p:nvSpPr>
          <p:cNvPr id="43011" name="Rectangle 2"/>
          <p:cNvSpPr>
            <a:spLocks noGrp="1" noRot="1" noChangeAspect="1" noChangeArrowheads="1" noTextEdit="1"/>
          </p:cNvSpPr>
          <p:nvPr>
            <p:ph type="sldImg"/>
          </p:nvPr>
        </p:nvSpPr>
        <p:spPr>
          <a:xfrm>
            <a:off x="917575" y="744538"/>
            <a:ext cx="4962525" cy="3722687"/>
          </a:xfrm>
          <a:ln/>
        </p:spPr>
      </p:sp>
      <p:sp>
        <p:nvSpPr>
          <p:cNvPr id="430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NZ" altLang="en-US" dirty="0" smtClean="0"/>
              <a:t>The result is ‘defensive medicine’,  or defensive practice, and the creation of risk cultures. These are not created by uncaring people, but by social processes.</a:t>
            </a:r>
          </a:p>
          <a:p>
            <a:pPr eaLnBrk="1" hangingPunct="1"/>
            <a:endParaRPr lang="en-NZ" altLang="en-US" dirty="0"/>
          </a:p>
          <a:p>
            <a:pPr eaLnBrk="1" hangingPunct="1"/>
            <a:r>
              <a:rPr lang="en-NZ" altLang="en-US" dirty="0" smtClean="0"/>
              <a:t>My discussion with a psychiatric nurse working in Mothers and Babies unit at Princess Margaret hospital.  Fear of liability, fear of culpability was her response to every situation/ every account.</a:t>
            </a:r>
            <a:endParaRPr lang="en-GB" altLang="en-US" dirty="0"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NZ" dirty="0" smtClean="0"/>
              <a:t>Make links to previous session (at end) and the way that adverse incidents can drive a ‘technological imperative’ to do more intervention in childbirth.</a:t>
            </a:r>
          </a:p>
          <a:p>
            <a:endParaRPr lang="en-NZ" dirty="0"/>
          </a:p>
          <a:p>
            <a:r>
              <a:rPr lang="en-NZ" dirty="0" smtClean="0"/>
              <a:t>In this case, it is suicides, assaults on staff or other patients, or even homicides (although these are exceedingly rare)., that are the issue.</a:t>
            </a:r>
          </a:p>
          <a:p>
            <a:endParaRPr lang="en-NZ" dirty="0"/>
          </a:p>
          <a:p>
            <a:r>
              <a:rPr lang="en-NZ" dirty="0" smtClean="0"/>
              <a:t>However, research has shown that with reductions in seclusion rates, assaults on staff are also reduced. Why might this be? Lead into iatrogenic risk.</a:t>
            </a:r>
            <a:endParaRPr lang="en-GB" dirty="0"/>
          </a:p>
        </p:txBody>
      </p:sp>
      <p:sp>
        <p:nvSpPr>
          <p:cNvPr id="4" name="Slide Number Placeholder 3"/>
          <p:cNvSpPr>
            <a:spLocks noGrp="1"/>
          </p:cNvSpPr>
          <p:nvPr>
            <p:ph type="sldNum" sz="quarter" idx="10"/>
          </p:nvPr>
        </p:nvSpPr>
        <p:spPr/>
        <p:txBody>
          <a:bodyPr/>
          <a:lstStyle/>
          <a:p>
            <a:fld id="{C50FB766-65A4-4843-BA5E-A82400CCD4A4}" type="slidenum">
              <a:rPr lang="en-GB" smtClean="0"/>
              <a:t>7</a:t>
            </a:fld>
            <a:endParaRPr lang="en-GB"/>
          </a:p>
        </p:txBody>
      </p:sp>
    </p:spTree>
    <p:extLst>
      <p:ext uri="{BB962C8B-B14F-4D97-AF65-F5344CB8AC3E}">
        <p14:creationId xmlns:p14="http://schemas.microsoft.com/office/powerpoint/2010/main" val="288850352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NZ" dirty="0" smtClean="0"/>
              <a:t>Discuss situation in terms of genuine dangers to people’s health and well being.</a:t>
            </a:r>
          </a:p>
          <a:p>
            <a:endParaRPr lang="en-NZ" dirty="0"/>
          </a:p>
          <a:p>
            <a:r>
              <a:rPr lang="en-NZ" dirty="0" smtClean="0"/>
              <a:t>What does ‘safety’ mean? Does it also include period after one leaves hospital? How can one increase a person’s sense of safety for discharge period?  If somebody leaves hospital, and a few days later commits suicide, should health services be held to be responsible?</a:t>
            </a:r>
          </a:p>
          <a:p>
            <a:endParaRPr lang="en-NZ" dirty="0"/>
          </a:p>
          <a:p>
            <a:r>
              <a:rPr lang="en-NZ" dirty="0" smtClean="0"/>
              <a:t>Sentinel events – are they being calculated for post discharge period?</a:t>
            </a:r>
          </a:p>
          <a:p>
            <a:endParaRPr lang="en-NZ" dirty="0"/>
          </a:p>
          <a:p>
            <a:r>
              <a:rPr lang="en-NZ" dirty="0" smtClean="0"/>
              <a:t>I am now going to tell you something of my experience as a patient in an acute inpatient unit during 2013 and 2014. I had two admissions, on 19 days first, and then of two months. I was psychotic, but I also had my social scientist hat on. I asked a number of questions about the reasons for decisions that were being taken, and practices. I was struck by how often the answers revolved around ‘risk’.</a:t>
            </a:r>
          </a:p>
          <a:p>
            <a:endParaRPr lang="en-NZ" dirty="0"/>
          </a:p>
          <a:p>
            <a:r>
              <a:rPr lang="en-NZ" dirty="0" smtClean="0"/>
              <a:t>In my personal experience, the restrictions I was placed under MAY have prevented immediate harm, but they also generated depression, despair, a sense of inadequacy and extreme frustration.</a:t>
            </a:r>
            <a:endParaRPr lang="en-GB" dirty="0"/>
          </a:p>
        </p:txBody>
      </p:sp>
      <p:sp>
        <p:nvSpPr>
          <p:cNvPr id="4" name="Slide Number Placeholder 3"/>
          <p:cNvSpPr>
            <a:spLocks noGrp="1"/>
          </p:cNvSpPr>
          <p:nvPr>
            <p:ph type="sldNum" sz="quarter" idx="10"/>
          </p:nvPr>
        </p:nvSpPr>
        <p:spPr/>
        <p:txBody>
          <a:bodyPr/>
          <a:lstStyle/>
          <a:p>
            <a:fld id="{C50FB766-65A4-4843-BA5E-A82400CCD4A4}" type="slidenum">
              <a:rPr lang="en-GB" smtClean="0"/>
              <a:t>8</a:t>
            </a:fld>
            <a:endParaRPr lang="en-GB"/>
          </a:p>
        </p:txBody>
      </p:sp>
    </p:spTree>
    <p:extLst>
      <p:ext uri="{BB962C8B-B14F-4D97-AF65-F5344CB8AC3E}">
        <p14:creationId xmlns:p14="http://schemas.microsoft.com/office/powerpoint/2010/main" val="402170717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NZ" dirty="0" smtClean="0"/>
              <a:t>What are the consequences of spending several weeks or months in such an environment,</a:t>
            </a:r>
            <a:r>
              <a:rPr lang="en-NZ" baseline="0" dirty="0" smtClean="0"/>
              <a:t> where you must be assisted to do anything from having a bath (no bath plug available to patients unless a staff member provides it) to washing your coffee cup? What are the consequences of not being trusted, over time and in what Goffman calls a ‘total environment’?</a:t>
            </a:r>
          </a:p>
          <a:p>
            <a:endParaRPr lang="en-NZ" dirty="0"/>
          </a:p>
          <a:p>
            <a:r>
              <a:rPr lang="en-NZ" dirty="0" smtClean="0"/>
              <a:t>What is the consequence of being in a sterile, closed-down, environment where it is difficult to get exercise, fresh air, or a sense of autonomy, productivity and freedom?</a:t>
            </a:r>
            <a:endParaRPr lang="en-GB" dirty="0"/>
          </a:p>
        </p:txBody>
      </p:sp>
      <p:sp>
        <p:nvSpPr>
          <p:cNvPr id="4" name="Slide Number Placeholder 3"/>
          <p:cNvSpPr>
            <a:spLocks noGrp="1"/>
          </p:cNvSpPr>
          <p:nvPr>
            <p:ph type="sldNum" sz="quarter" idx="10"/>
          </p:nvPr>
        </p:nvSpPr>
        <p:spPr/>
        <p:txBody>
          <a:bodyPr/>
          <a:lstStyle/>
          <a:p>
            <a:fld id="{C50FB766-65A4-4843-BA5E-A82400CCD4A4}" type="slidenum">
              <a:rPr lang="en-GB" smtClean="0"/>
              <a:t>9</a:t>
            </a:fld>
            <a:endParaRPr lang="en-GB"/>
          </a:p>
        </p:txBody>
      </p:sp>
    </p:spTree>
    <p:extLst>
      <p:ext uri="{BB962C8B-B14F-4D97-AF65-F5344CB8AC3E}">
        <p14:creationId xmlns:p14="http://schemas.microsoft.com/office/powerpoint/2010/main" val="47851477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C50FB766-65A4-4843-BA5E-A82400CCD4A4}" type="slidenum">
              <a:rPr lang="en-GB" smtClean="0"/>
              <a:t>10</a:t>
            </a:fld>
            <a:endParaRPr lang="en-GB"/>
          </a:p>
        </p:txBody>
      </p:sp>
    </p:spTree>
    <p:extLst>
      <p:ext uri="{BB962C8B-B14F-4D97-AF65-F5344CB8AC3E}">
        <p14:creationId xmlns:p14="http://schemas.microsoft.com/office/powerpoint/2010/main" val="32139385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NZ" dirty="0" smtClean="0"/>
              <a:t>What recovery is all about.  Importance of the social environment.  Need for a rich environment with lots of social and emotional support.  What would it mean to create an environment that was a learning environment</a:t>
            </a:r>
            <a:r>
              <a:rPr lang="en-NZ" baseline="0" dirty="0" smtClean="0"/>
              <a:t> within an acute inpatient unit? Are these just ‘holding pens’ while the medication works, or can they be most positive spaces than this?</a:t>
            </a:r>
            <a:endParaRPr lang="en-NZ" dirty="0" smtClean="0"/>
          </a:p>
          <a:p>
            <a:endParaRPr lang="en-NZ" dirty="0"/>
          </a:p>
          <a:p>
            <a:r>
              <a:rPr lang="en-NZ" dirty="0" smtClean="0"/>
              <a:t>Concept of ‘the dignity of risk’.   People fall over and you are there to pick them up and let them try again.  This is self determination. People have to be allowed to have a go, make mistakes and try again, without being held culpable. </a:t>
            </a:r>
            <a:endParaRPr lang="en-GB" dirty="0"/>
          </a:p>
        </p:txBody>
      </p:sp>
      <p:sp>
        <p:nvSpPr>
          <p:cNvPr id="4" name="Slide Number Placeholder 3"/>
          <p:cNvSpPr>
            <a:spLocks noGrp="1"/>
          </p:cNvSpPr>
          <p:nvPr>
            <p:ph type="sldNum" sz="quarter" idx="10"/>
          </p:nvPr>
        </p:nvSpPr>
        <p:spPr/>
        <p:txBody>
          <a:bodyPr/>
          <a:lstStyle/>
          <a:p>
            <a:fld id="{C50FB766-65A4-4843-BA5E-A82400CCD4A4}" type="slidenum">
              <a:rPr lang="en-GB" smtClean="0"/>
              <a:t>11</a:t>
            </a:fld>
            <a:endParaRPr lang="en-GB"/>
          </a:p>
        </p:txBody>
      </p:sp>
    </p:spTree>
    <p:extLst>
      <p:ext uri="{BB962C8B-B14F-4D97-AF65-F5344CB8AC3E}">
        <p14:creationId xmlns:p14="http://schemas.microsoft.com/office/powerpoint/2010/main" val="166405794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NZ" dirty="0" smtClean="0"/>
              <a:t>This experience generated</a:t>
            </a:r>
            <a:r>
              <a:rPr lang="en-NZ" baseline="0" dirty="0" smtClean="0"/>
              <a:t> intense frustration on my part, and hugely undermined my trust in the nursing staff.</a:t>
            </a:r>
            <a:endParaRPr lang="en-GB" dirty="0"/>
          </a:p>
        </p:txBody>
      </p:sp>
      <p:sp>
        <p:nvSpPr>
          <p:cNvPr id="4" name="Slide Number Placeholder 3"/>
          <p:cNvSpPr>
            <a:spLocks noGrp="1"/>
          </p:cNvSpPr>
          <p:nvPr>
            <p:ph type="sldNum" sz="quarter" idx="10"/>
          </p:nvPr>
        </p:nvSpPr>
        <p:spPr/>
        <p:txBody>
          <a:bodyPr/>
          <a:lstStyle/>
          <a:p>
            <a:fld id="{C50FB766-65A4-4843-BA5E-A82400CCD4A4}" type="slidenum">
              <a:rPr lang="en-GB" smtClean="0"/>
              <a:t>12</a:t>
            </a:fld>
            <a:endParaRPr lang="en-GB"/>
          </a:p>
        </p:txBody>
      </p:sp>
    </p:spTree>
    <p:extLst>
      <p:ext uri="{BB962C8B-B14F-4D97-AF65-F5344CB8AC3E}">
        <p14:creationId xmlns:p14="http://schemas.microsoft.com/office/powerpoint/2010/main" val="98371624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C50FB766-65A4-4843-BA5E-A82400CCD4A4}" type="slidenum">
              <a:rPr lang="en-GB" smtClean="0"/>
              <a:t>13</a:t>
            </a:fld>
            <a:endParaRPr lang="en-GB"/>
          </a:p>
        </p:txBody>
      </p:sp>
    </p:spTree>
    <p:extLst>
      <p:ext uri="{BB962C8B-B14F-4D97-AF65-F5344CB8AC3E}">
        <p14:creationId xmlns:p14="http://schemas.microsoft.com/office/powerpoint/2010/main" val="359274428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NZ" baseline="0" dirty="0" smtClean="0"/>
              <a:t>What is really being said here?  Why does fear underline all of the quotations? Why is risk assessment so centrally located in clinical practice if it is not seen as reliable?</a:t>
            </a:r>
          </a:p>
          <a:p>
            <a:endParaRPr lang="en-NZ" dirty="0"/>
          </a:p>
          <a:p>
            <a:r>
              <a:rPr lang="en-NZ" dirty="0"/>
              <a:t>…the excessive attention to risk, which happens in the NHS now, is because people are worried about being sued. (Caroline, cited by Tickle, et al 2012: 7)</a:t>
            </a:r>
          </a:p>
          <a:p>
            <a:endParaRPr lang="en-GB" dirty="0"/>
          </a:p>
        </p:txBody>
      </p:sp>
      <p:sp>
        <p:nvSpPr>
          <p:cNvPr id="4" name="Slide Number Placeholder 3"/>
          <p:cNvSpPr>
            <a:spLocks noGrp="1"/>
          </p:cNvSpPr>
          <p:nvPr>
            <p:ph type="sldNum" sz="quarter" idx="10"/>
          </p:nvPr>
        </p:nvSpPr>
        <p:spPr/>
        <p:txBody>
          <a:bodyPr/>
          <a:lstStyle/>
          <a:p>
            <a:fld id="{C50FB766-65A4-4843-BA5E-A82400CCD4A4}" type="slidenum">
              <a:rPr lang="en-GB" smtClean="0"/>
              <a:t>14</a:t>
            </a:fld>
            <a:endParaRPr lang="en-GB"/>
          </a:p>
        </p:txBody>
      </p:sp>
    </p:spTree>
    <p:extLst>
      <p:ext uri="{BB962C8B-B14F-4D97-AF65-F5344CB8AC3E}">
        <p14:creationId xmlns:p14="http://schemas.microsoft.com/office/powerpoint/2010/main" val="147775912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C50FB766-65A4-4843-BA5E-A82400CCD4A4}" type="slidenum">
              <a:rPr lang="en-GB" smtClean="0"/>
              <a:t>15</a:t>
            </a:fld>
            <a:endParaRPr lang="en-GB"/>
          </a:p>
        </p:txBody>
      </p:sp>
    </p:spTree>
    <p:extLst>
      <p:ext uri="{BB962C8B-B14F-4D97-AF65-F5344CB8AC3E}">
        <p14:creationId xmlns:p14="http://schemas.microsoft.com/office/powerpoint/2010/main" val="192909175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NZ" dirty="0"/>
              <a:t>Explain that a version of this discussion document was presented to the Director of Nursing at Te </a:t>
            </a:r>
            <a:r>
              <a:rPr lang="en-NZ" dirty="0" err="1"/>
              <a:t>Awakura</a:t>
            </a:r>
            <a:r>
              <a:rPr lang="en-NZ" dirty="0"/>
              <a:t> at the CDHB, and there was a very positive response to it. They are making changes on the basis of it. So my intention isn’t to bash the staff! But to raise some questions that are of relevance to all acute inpatient units.</a:t>
            </a:r>
            <a:endParaRPr lang="en-GB"/>
          </a:p>
          <a:p>
            <a:endParaRPr lang="en-GB"/>
          </a:p>
        </p:txBody>
      </p:sp>
      <p:sp>
        <p:nvSpPr>
          <p:cNvPr id="4" name="Slide Number Placeholder 3"/>
          <p:cNvSpPr>
            <a:spLocks noGrp="1"/>
          </p:cNvSpPr>
          <p:nvPr>
            <p:ph type="sldNum" sz="quarter" idx="10"/>
          </p:nvPr>
        </p:nvSpPr>
        <p:spPr/>
        <p:txBody>
          <a:bodyPr/>
          <a:lstStyle/>
          <a:p>
            <a:fld id="{C50FB766-65A4-4843-BA5E-A82400CCD4A4}" type="slidenum">
              <a:rPr lang="en-GB" smtClean="0"/>
              <a:t>16</a:t>
            </a:fld>
            <a:endParaRPr lang="en-GB"/>
          </a:p>
        </p:txBody>
      </p:sp>
    </p:spTree>
    <p:extLst>
      <p:ext uri="{BB962C8B-B14F-4D97-AF65-F5344CB8AC3E}">
        <p14:creationId xmlns:p14="http://schemas.microsoft.com/office/powerpoint/2010/main" val="361054802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NZ" dirty="0" smtClean="0"/>
              <a:t>Within acute inpatient wards, nursing staff have a lot of paperwork! They don’t come out of the nursing station all that often, and generally don’t have ‘chats’ with patients</a:t>
            </a:r>
            <a:r>
              <a:rPr lang="en-NZ" baseline="0" dirty="0" smtClean="0"/>
              <a:t> unless these are part of a daily assessment or some other nursing task. Does this lead to a reliance on </a:t>
            </a:r>
            <a:r>
              <a:rPr lang="en-NZ" baseline="0" dirty="0" err="1" smtClean="0"/>
              <a:t>routinised</a:t>
            </a:r>
            <a:r>
              <a:rPr lang="en-NZ" baseline="0" dirty="0" smtClean="0"/>
              <a:t> and restrictive procedures to provide safety? Because the relationships aren’t strong enough?</a:t>
            </a:r>
            <a:endParaRPr lang="en-GB" dirty="0"/>
          </a:p>
        </p:txBody>
      </p:sp>
      <p:sp>
        <p:nvSpPr>
          <p:cNvPr id="4" name="Slide Number Placeholder 3"/>
          <p:cNvSpPr>
            <a:spLocks noGrp="1"/>
          </p:cNvSpPr>
          <p:nvPr>
            <p:ph type="sldNum" sz="quarter" idx="10"/>
          </p:nvPr>
        </p:nvSpPr>
        <p:spPr/>
        <p:txBody>
          <a:bodyPr/>
          <a:lstStyle/>
          <a:p>
            <a:fld id="{C50FB766-65A4-4843-BA5E-A82400CCD4A4}" type="slidenum">
              <a:rPr lang="en-GB" smtClean="0"/>
              <a:t>17</a:t>
            </a:fld>
            <a:endParaRPr lang="en-GB"/>
          </a:p>
        </p:txBody>
      </p:sp>
    </p:spTree>
    <p:extLst>
      <p:ext uri="{BB962C8B-B14F-4D97-AF65-F5344CB8AC3E}">
        <p14:creationId xmlns:p14="http://schemas.microsoft.com/office/powerpoint/2010/main" val="358642376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NZ" dirty="0" smtClean="0"/>
              <a:t>Importance of self determination.</a:t>
            </a:r>
          </a:p>
          <a:p>
            <a:endParaRPr lang="en-NZ" dirty="0"/>
          </a:p>
          <a:p>
            <a:r>
              <a:rPr lang="en-NZ" dirty="0" smtClean="0"/>
              <a:t>Put in context of neoliberalism and consumerist phase in medicine from previous session. </a:t>
            </a:r>
            <a:endParaRPr lang="en-GB" dirty="0"/>
          </a:p>
        </p:txBody>
      </p:sp>
      <p:sp>
        <p:nvSpPr>
          <p:cNvPr id="4" name="Slide Number Placeholder 3"/>
          <p:cNvSpPr>
            <a:spLocks noGrp="1"/>
          </p:cNvSpPr>
          <p:nvPr>
            <p:ph type="sldNum" sz="quarter" idx="10"/>
          </p:nvPr>
        </p:nvSpPr>
        <p:spPr/>
        <p:txBody>
          <a:bodyPr/>
          <a:lstStyle/>
          <a:p>
            <a:fld id="{C50FB766-65A4-4843-BA5E-A82400CCD4A4}" type="slidenum">
              <a:rPr lang="en-GB" smtClean="0"/>
              <a:t>18</a:t>
            </a:fld>
            <a:endParaRPr lang="en-GB"/>
          </a:p>
        </p:txBody>
      </p:sp>
    </p:spTree>
    <p:extLst>
      <p:ext uri="{BB962C8B-B14F-4D97-AF65-F5344CB8AC3E}">
        <p14:creationId xmlns:p14="http://schemas.microsoft.com/office/powerpoint/2010/main" val="201156009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C50FB766-65A4-4843-BA5E-A82400CCD4A4}" type="slidenum">
              <a:rPr lang="en-GB" smtClean="0"/>
              <a:t>19</a:t>
            </a:fld>
            <a:endParaRPr lang="en-GB"/>
          </a:p>
        </p:txBody>
      </p:sp>
    </p:spTree>
    <p:extLst>
      <p:ext uri="{BB962C8B-B14F-4D97-AF65-F5344CB8AC3E}">
        <p14:creationId xmlns:p14="http://schemas.microsoft.com/office/powerpoint/2010/main" val="398372562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C50FB766-65A4-4843-BA5E-A82400CCD4A4}" type="slidenum">
              <a:rPr lang="en-GB" smtClean="0"/>
              <a:t>20</a:t>
            </a:fld>
            <a:endParaRPr lang="en-GB"/>
          </a:p>
        </p:txBody>
      </p:sp>
    </p:spTree>
    <p:extLst>
      <p:ext uri="{BB962C8B-B14F-4D97-AF65-F5344CB8AC3E}">
        <p14:creationId xmlns:p14="http://schemas.microsoft.com/office/powerpoint/2010/main" val="293896488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C50FB766-65A4-4843-BA5E-A82400CCD4A4}" type="slidenum">
              <a:rPr lang="en-GB" smtClean="0"/>
              <a:t>21</a:t>
            </a:fld>
            <a:endParaRPr lang="en-GB"/>
          </a:p>
        </p:txBody>
      </p:sp>
    </p:spTree>
    <p:extLst>
      <p:ext uri="{BB962C8B-B14F-4D97-AF65-F5344CB8AC3E}">
        <p14:creationId xmlns:p14="http://schemas.microsoft.com/office/powerpoint/2010/main" val="94449254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ight Triangle 6"/>
          <p:cNvSpPr/>
          <p:nvPr/>
        </p:nvSpPr>
        <p:spPr>
          <a:xfrm>
            <a:off x="0" y="2647950"/>
            <a:ext cx="3571875" cy="4210050"/>
          </a:xfrm>
          <a:prstGeom prst="r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Freeform 7"/>
          <p:cNvSpPr/>
          <p:nvPr/>
        </p:nvSpPr>
        <p:spPr>
          <a:xfrm>
            <a:off x="-2380" y="-925"/>
            <a:ext cx="9146380" cy="6858925"/>
          </a:xfrm>
          <a:custGeom>
            <a:avLst/>
            <a:gdLst>
              <a:gd name="connsiteX0" fmla="*/ 0 w 3350419"/>
              <a:gd name="connsiteY0" fmla="*/ 2081213 h 2083594"/>
              <a:gd name="connsiteX1" fmla="*/ 3031331 w 3350419"/>
              <a:gd name="connsiteY1" fmla="*/ 0 h 2083594"/>
              <a:gd name="connsiteX2" fmla="*/ 3350419 w 3350419"/>
              <a:gd name="connsiteY2" fmla="*/ 80963 h 2083594"/>
              <a:gd name="connsiteX3" fmla="*/ 3350419 w 3350419"/>
              <a:gd name="connsiteY3" fmla="*/ 2083594 h 2083594"/>
              <a:gd name="connsiteX4" fmla="*/ 0 w 3350419"/>
              <a:gd name="connsiteY4" fmla="*/ 2081213 h 2083594"/>
              <a:gd name="connsiteX0" fmla="*/ 0 w 3112294"/>
              <a:gd name="connsiteY0" fmla="*/ 2019301 h 2083594"/>
              <a:gd name="connsiteX1" fmla="*/ 2793206 w 3112294"/>
              <a:gd name="connsiteY1" fmla="*/ 0 h 2083594"/>
              <a:gd name="connsiteX2" fmla="*/ 3112294 w 3112294"/>
              <a:gd name="connsiteY2" fmla="*/ 80963 h 2083594"/>
              <a:gd name="connsiteX3" fmla="*/ 3112294 w 3112294"/>
              <a:gd name="connsiteY3" fmla="*/ 2083594 h 2083594"/>
              <a:gd name="connsiteX4" fmla="*/ 0 w 3112294"/>
              <a:gd name="connsiteY4" fmla="*/ 2019301 h 2083594"/>
              <a:gd name="connsiteX0" fmla="*/ 0 w 3345656"/>
              <a:gd name="connsiteY0" fmla="*/ 2097882 h 2097882"/>
              <a:gd name="connsiteX1" fmla="*/ 3026568 w 3345656"/>
              <a:gd name="connsiteY1" fmla="*/ 0 h 2097882"/>
              <a:gd name="connsiteX2" fmla="*/ 3345656 w 3345656"/>
              <a:gd name="connsiteY2" fmla="*/ 80963 h 2097882"/>
              <a:gd name="connsiteX3" fmla="*/ 3345656 w 3345656"/>
              <a:gd name="connsiteY3" fmla="*/ 2083594 h 2097882"/>
              <a:gd name="connsiteX4" fmla="*/ 0 w 3345656"/>
              <a:gd name="connsiteY4" fmla="*/ 2097882 h 2097882"/>
              <a:gd name="connsiteX0" fmla="*/ 0 w 2800350"/>
              <a:gd name="connsiteY0" fmla="*/ 1935957 h 2083594"/>
              <a:gd name="connsiteX1" fmla="*/ 2481262 w 2800350"/>
              <a:gd name="connsiteY1" fmla="*/ 0 h 2083594"/>
              <a:gd name="connsiteX2" fmla="*/ 2800350 w 2800350"/>
              <a:gd name="connsiteY2" fmla="*/ 80963 h 2083594"/>
              <a:gd name="connsiteX3" fmla="*/ 2800350 w 2800350"/>
              <a:gd name="connsiteY3" fmla="*/ 2083594 h 2083594"/>
              <a:gd name="connsiteX4" fmla="*/ 0 w 2800350"/>
              <a:gd name="connsiteY4" fmla="*/ 1935957 h 2083594"/>
              <a:gd name="connsiteX0" fmla="*/ 0 w 3352800"/>
              <a:gd name="connsiteY0" fmla="*/ 2083594 h 2083594"/>
              <a:gd name="connsiteX1" fmla="*/ 3033712 w 3352800"/>
              <a:gd name="connsiteY1" fmla="*/ 0 h 2083594"/>
              <a:gd name="connsiteX2" fmla="*/ 3352800 w 3352800"/>
              <a:gd name="connsiteY2" fmla="*/ 80963 h 2083594"/>
              <a:gd name="connsiteX3" fmla="*/ 3352800 w 3352800"/>
              <a:gd name="connsiteY3" fmla="*/ 2083594 h 2083594"/>
              <a:gd name="connsiteX4" fmla="*/ 0 w 3352800"/>
              <a:gd name="connsiteY4" fmla="*/ 2083594 h 2083594"/>
              <a:gd name="connsiteX0" fmla="*/ 0 w 3352800"/>
              <a:gd name="connsiteY0" fmla="*/ 2002631 h 2002631"/>
              <a:gd name="connsiteX1" fmla="*/ 3033712 w 3352800"/>
              <a:gd name="connsiteY1" fmla="*/ 15716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988469 w 3352800"/>
              <a:gd name="connsiteY1" fmla="*/ 59530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3966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45314 w 3352800"/>
              <a:gd name="connsiteY1" fmla="*/ 12246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4839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75865 w 3352800"/>
              <a:gd name="connsiteY1" fmla="*/ 8178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901 h 2002901"/>
              <a:gd name="connsiteX1" fmla="*/ 2836585 w 3352800"/>
              <a:gd name="connsiteY1" fmla="*/ 0 h 2002901"/>
              <a:gd name="connsiteX2" fmla="*/ 3352800 w 3352800"/>
              <a:gd name="connsiteY2" fmla="*/ 270 h 2002901"/>
              <a:gd name="connsiteX3" fmla="*/ 3352800 w 3352800"/>
              <a:gd name="connsiteY3" fmla="*/ 2002901 h 2002901"/>
              <a:gd name="connsiteX4" fmla="*/ 0 w 3352800"/>
              <a:gd name="connsiteY4" fmla="*/ 2002901 h 20029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2800" h="2002901">
                <a:moveTo>
                  <a:pt x="0" y="2002901"/>
                </a:moveTo>
                <a:lnTo>
                  <a:pt x="2836585" y="0"/>
                </a:lnTo>
                <a:lnTo>
                  <a:pt x="3352800" y="270"/>
                </a:lnTo>
                <a:lnTo>
                  <a:pt x="3352800" y="2002901"/>
                </a:lnTo>
                <a:lnTo>
                  <a:pt x="0" y="2002901"/>
                </a:lnTo>
                <a:close/>
              </a:path>
            </a:pathLst>
          </a:cu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rot="19140000">
            <a:off x="817112" y="1730403"/>
            <a:ext cx="5648623" cy="1204306"/>
          </a:xfrm>
        </p:spPr>
        <p:txBody>
          <a:bodyPr bIns="9144" anchor="b"/>
          <a:lstStyle>
            <a:lvl1pPr>
              <a:defRPr sz="3200"/>
            </a:lvl1pPr>
          </a:lstStyle>
          <a:p>
            <a:r>
              <a:rPr lang="en-US" smtClean="0"/>
              <a:t>Click to edit Master title style</a:t>
            </a:r>
            <a:endParaRPr lang="en-US" dirty="0"/>
          </a:p>
        </p:txBody>
      </p:sp>
      <p:sp>
        <p:nvSpPr>
          <p:cNvPr id="3" name="Subtitle 2"/>
          <p:cNvSpPr>
            <a:spLocks noGrp="1"/>
          </p:cNvSpPr>
          <p:nvPr>
            <p:ph type="subTitle" idx="1"/>
          </p:nvPr>
        </p:nvSpPr>
        <p:spPr>
          <a:xfrm rot="19140000">
            <a:off x="1212277" y="2470925"/>
            <a:ext cx="6511131" cy="329259"/>
          </a:xfrm>
        </p:spPr>
        <p:txBody>
          <a:bodyPr tIns="9144">
            <a:normAutofit/>
          </a:bodyPr>
          <a:lstStyle>
            <a:lvl1pPr marL="0" indent="0" algn="l">
              <a:buNone/>
              <a:defRPr kumimoji="0" lang="en-US" sz="1400" b="0" i="0" u="none" strike="noStrike" kern="1200" cap="all" spc="400" normalizeH="0" baseline="0" noProof="0" dirty="0" smtClean="0">
                <a:ln>
                  <a:noFill/>
                </a:ln>
                <a:solidFill>
                  <a:schemeClr val="tx1"/>
                </a:solidFill>
                <a:effectLst/>
                <a:uLnTx/>
                <a:uFillTx/>
                <a:latin typeface="+mn-lt"/>
                <a:ea typeface="+mj-ea"/>
                <a:cs typeface="Tunga" pitchFamily="2"/>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pPr marL="0" marR="0" lvl="0" indent="0" algn="l" defTabSz="914400" rtl="0" eaLnBrk="1" fontAlgn="auto" latinLnBrk="0" hangingPunct="1">
              <a:lnSpc>
                <a:spcPct val="100000"/>
              </a:lnSpc>
              <a:spcBef>
                <a:spcPts val="0"/>
              </a:spcBef>
              <a:spcAft>
                <a:spcPts val="0"/>
              </a:spcAft>
              <a:buClr>
                <a:schemeClr val="accent1"/>
              </a:buClr>
              <a:buSzPct val="100000"/>
              <a:buFont typeface="Arial" pitchFamily="34" charset="0"/>
              <a:buNone/>
              <a:tabLst/>
              <a:defRPr/>
            </a:pPr>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43144596-E891-4798-8AC2-0A57FBFCB927}" type="datetimeFigureOut">
              <a:rPr lang="en-GB" smtClean="0"/>
              <a:t>13/02/2015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B718659D-C11A-4A3F-9E9B-3812A1387433}" type="slidenum">
              <a:rPr lang="en-GB" smtClean="0"/>
              <a:t>‹#›</a:t>
            </a:fld>
            <a:endParaRPr lang="en-GB"/>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3144596-E891-4798-8AC2-0A57FBFCB927}" type="datetimeFigureOut">
              <a:rPr lang="en-GB" smtClean="0"/>
              <a:t>13/02/2015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B718659D-C11A-4A3F-9E9B-3812A1387433}" type="slidenum">
              <a:rPr lang="en-GB" smtClean="0"/>
              <a:t>‹#›</a:t>
            </a:fld>
            <a:endParaRPr lang="en-GB"/>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8" name="Freeform 7"/>
          <p:cNvSpPr/>
          <p:nvPr/>
        </p:nvSpPr>
        <p:spPr>
          <a:xfrm>
            <a:off x="-2380" y="-925"/>
            <a:ext cx="9146380" cy="6858925"/>
          </a:xfrm>
          <a:custGeom>
            <a:avLst/>
            <a:gdLst>
              <a:gd name="connsiteX0" fmla="*/ 0 w 3350419"/>
              <a:gd name="connsiteY0" fmla="*/ 2081213 h 2083594"/>
              <a:gd name="connsiteX1" fmla="*/ 3031331 w 3350419"/>
              <a:gd name="connsiteY1" fmla="*/ 0 h 2083594"/>
              <a:gd name="connsiteX2" fmla="*/ 3350419 w 3350419"/>
              <a:gd name="connsiteY2" fmla="*/ 80963 h 2083594"/>
              <a:gd name="connsiteX3" fmla="*/ 3350419 w 3350419"/>
              <a:gd name="connsiteY3" fmla="*/ 2083594 h 2083594"/>
              <a:gd name="connsiteX4" fmla="*/ 0 w 3350419"/>
              <a:gd name="connsiteY4" fmla="*/ 2081213 h 2083594"/>
              <a:gd name="connsiteX0" fmla="*/ 0 w 3112294"/>
              <a:gd name="connsiteY0" fmla="*/ 2019301 h 2083594"/>
              <a:gd name="connsiteX1" fmla="*/ 2793206 w 3112294"/>
              <a:gd name="connsiteY1" fmla="*/ 0 h 2083594"/>
              <a:gd name="connsiteX2" fmla="*/ 3112294 w 3112294"/>
              <a:gd name="connsiteY2" fmla="*/ 80963 h 2083594"/>
              <a:gd name="connsiteX3" fmla="*/ 3112294 w 3112294"/>
              <a:gd name="connsiteY3" fmla="*/ 2083594 h 2083594"/>
              <a:gd name="connsiteX4" fmla="*/ 0 w 3112294"/>
              <a:gd name="connsiteY4" fmla="*/ 2019301 h 2083594"/>
              <a:gd name="connsiteX0" fmla="*/ 0 w 3345656"/>
              <a:gd name="connsiteY0" fmla="*/ 2097882 h 2097882"/>
              <a:gd name="connsiteX1" fmla="*/ 3026568 w 3345656"/>
              <a:gd name="connsiteY1" fmla="*/ 0 h 2097882"/>
              <a:gd name="connsiteX2" fmla="*/ 3345656 w 3345656"/>
              <a:gd name="connsiteY2" fmla="*/ 80963 h 2097882"/>
              <a:gd name="connsiteX3" fmla="*/ 3345656 w 3345656"/>
              <a:gd name="connsiteY3" fmla="*/ 2083594 h 2097882"/>
              <a:gd name="connsiteX4" fmla="*/ 0 w 3345656"/>
              <a:gd name="connsiteY4" fmla="*/ 2097882 h 2097882"/>
              <a:gd name="connsiteX0" fmla="*/ 0 w 2800350"/>
              <a:gd name="connsiteY0" fmla="*/ 1935957 h 2083594"/>
              <a:gd name="connsiteX1" fmla="*/ 2481262 w 2800350"/>
              <a:gd name="connsiteY1" fmla="*/ 0 h 2083594"/>
              <a:gd name="connsiteX2" fmla="*/ 2800350 w 2800350"/>
              <a:gd name="connsiteY2" fmla="*/ 80963 h 2083594"/>
              <a:gd name="connsiteX3" fmla="*/ 2800350 w 2800350"/>
              <a:gd name="connsiteY3" fmla="*/ 2083594 h 2083594"/>
              <a:gd name="connsiteX4" fmla="*/ 0 w 2800350"/>
              <a:gd name="connsiteY4" fmla="*/ 1935957 h 2083594"/>
              <a:gd name="connsiteX0" fmla="*/ 0 w 3352800"/>
              <a:gd name="connsiteY0" fmla="*/ 2083594 h 2083594"/>
              <a:gd name="connsiteX1" fmla="*/ 3033712 w 3352800"/>
              <a:gd name="connsiteY1" fmla="*/ 0 h 2083594"/>
              <a:gd name="connsiteX2" fmla="*/ 3352800 w 3352800"/>
              <a:gd name="connsiteY2" fmla="*/ 80963 h 2083594"/>
              <a:gd name="connsiteX3" fmla="*/ 3352800 w 3352800"/>
              <a:gd name="connsiteY3" fmla="*/ 2083594 h 2083594"/>
              <a:gd name="connsiteX4" fmla="*/ 0 w 3352800"/>
              <a:gd name="connsiteY4" fmla="*/ 2083594 h 2083594"/>
              <a:gd name="connsiteX0" fmla="*/ 0 w 3352800"/>
              <a:gd name="connsiteY0" fmla="*/ 2002631 h 2002631"/>
              <a:gd name="connsiteX1" fmla="*/ 3033712 w 3352800"/>
              <a:gd name="connsiteY1" fmla="*/ 15716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988469 w 3352800"/>
              <a:gd name="connsiteY1" fmla="*/ 59530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3966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45314 w 3352800"/>
              <a:gd name="connsiteY1" fmla="*/ 12246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4839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75865 w 3352800"/>
              <a:gd name="connsiteY1" fmla="*/ 8178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901 h 2002901"/>
              <a:gd name="connsiteX1" fmla="*/ 2836585 w 3352800"/>
              <a:gd name="connsiteY1" fmla="*/ 0 h 2002901"/>
              <a:gd name="connsiteX2" fmla="*/ 3352800 w 3352800"/>
              <a:gd name="connsiteY2" fmla="*/ 270 h 2002901"/>
              <a:gd name="connsiteX3" fmla="*/ 3352800 w 3352800"/>
              <a:gd name="connsiteY3" fmla="*/ 2002901 h 2002901"/>
              <a:gd name="connsiteX4" fmla="*/ 0 w 3352800"/>
              <a:gd name="connsiteY4" fmla="*/ 2002901 h 20029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2800" h="2002901">
                <a:moveTo>
                  <a:pt x="0" y="2002901"/>
                </a:moveTo>
                <a:lnTo>
                  <a:pt x="2836585" y="0"/>
                </a:lnTo>
                <a:lnTo>
                  <a:pt x="3352800" y="270"/>
                </a:lnTo>
                <a:lnTo>
                  <a:pt x="3352800" y="2002901"/>
                </a:lnTo>
                <a:lnTo>
                  <a:pt x="0" y="2002901"/>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ight Triangle 6"/>
          <p:cNvSpPr/>
          <p:nvPr/>
        </p:nvSpPr>
        <p:spPr>
          <a:xfrm>
            <a:off x="0" y="2647950"/>
            <a:ext cx="3571875" cy="4210050"/>
          </a:xfrm>
          <a:prstGeom prst="rtTriangle">
            <a:avLst/>
          </a:pr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rot="19140000">
            <a:off x="819399" y="1726737"/>
            <a:ext cx="5650992" cy="1207509"/>
          </a:xfrm>
        </p:spPr>
        <p:txBody>
          <a:bodyPr bIns="9144" anchor="b"/>
          <a:lstStyle>
            <a:lvl1pPr algn="l">
              <a:defRPr kumimoji="0" lang="en-US" sz="3200" b="0" i="0" u="none" strike="noStrike" kern="1200" cap="all" spc="0" normalizeH="0" baseline="0" noProof="0" dirty="0" smtClean="0">
                <a:ln>
                  <a:noFill/>
                </a:ln>
                <a:solidFill>
                  <a:schemeClr val="tx1"/>
                </a:solidFill>
                <a:effectLst/>
                <a:uLnTx/>
                <a:uFillTx/>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lang="en-US" smtClean="0"/>
              <a:t>Click to edit Master title style</a:t>
            </a:r>
            <a:endParaRPr lang="en-US" dirty="0"/>
          </a:p>
        </p:txBody>
      </p:sp>
      <p:sp>
        <p:nvSpPr>
          <p:cNvPr id="3" name="Text Placeholder 2"/>
          <p:cNvSpPr>
            <a:spLocks noGrp="1"/>
          </p:cNvSpPr>
          <p:nvPr>
            <p:ph type="body" idx="1"/>
          </p:nvPr>
        </p:nvSpPr>
        <p:spPr>
          <a:xfrm rot="19140000">
            <a:off x="1216152" y="2468304"/>
            <a:ext cx="6510528" cy="329184"/>
          </a:xfrm>
        </p:spPr>
        <p:txBody>
          <a:bodyPr anchor="t">
            <a:normAutofit/>
          </a:bodyPr>
          <a:lstStyle>
            <a:lvl1pPr marL="0" indent="0">
              <a:buNone/>
              <a:defRPr kumimoji="0" lang="en-US" sz="1400" b="0" i="0" u="none" strike="noStrike" kern="1200" cap="all" spc="400" normalizeH="0" baseline="0" noProof="0" dirty="0" smtClean="0">
                <a:ln>
                  <a:noFill/>
                </a:ln>
                <a:solidFill>
                  <a:schemeClr val="tx1"/>
                </a:solidFill>
                <a:effectLst/>
                <a:uLnTx/>
                <a:uFillTx/>
                <a:latin typeface="+mn-lt"/>
                <a:ea typeface="+mj-ea"/>
                <a:cs typeface="Tunga" pitchFamily="2"/>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100000"/>
              </a:lnSpc>
              <a:spcBef>
                <a:spcPts val="0"/>
              </a:spcBef>
              <a:spcAft>
                <a:spcPts val="0"/>
              </a:spcAft>
              <a:buClr>
                <a:schemeClr val="accent1"/>
              </a:buClr>
              <a:buSzPct val="100000"/>
              <a:buFont typeface="Arial" pitchFamily="34" charset="0"/>
              <a:buNone/>
              <a:tabLst/>
              <a:defRPr/>
            </a:pPr>
            <a:r>
              <a:rPr lang="en-US" smtClean="0"/>
              <a:t>Click to edit Master text styles</a:t>
            </a:r>
          </a:p>
        </p:txBody>
      </p:sp>
      <p:sp>
        <p:nvSpPr>
          <p:cNvPr id="4" name="Date Placeholder 3"/>
          <p:cNvSpPr>
            <a:spLocks noGrp="1"/>
          </p:cNvSpPr>
          <p:nvPr>
            <p:ph type="dt" sz="half" idx="10"/>
          </p:nvPr>
        </p:nvSpPr>
        <p:spPr/>
        <p:txBody>
          <a:bodyPr/>
          <a:lstStyle/>
          <a:p>
            <a:fld id="{43144596-E891-4798-8AC2-0A57FBFCB927}" type="datetimeFigureOut">
              <a:rPr lang="en-GB" smtClean="0"/>
              <a:t>13/02/2015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B718659D-C11A-4A3F-9E9B-3812A1387433}" type="slidenum">
              <a:rPr lang="en-GB" smtClean="0"/>
              <a:t>‹#›</a:t>
            </a:fld>
            <a:endParaRPr lang="en-GB"/>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822960" y="1097280"/>
            <a:ext cx="3200400" cy="371246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700016" y="1097280"/>
            <a:ext cx="3200400" cy="371246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43144596-E891-4798-8AC2-0A57FBFCB927}" type="datetimeFigureOut">
              <a:rPr lang="en-GB" smtClean="0"/>
              <a:t>13/02/2015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B718659D-C11A-4A3F-9E9B-3812A1387433}" type="slidenum">
              <a:rPr lang="en-GB" smtClean="0"/>
              <a:t>‹#›</a:t>
            </a:fld>
            <a:endParaRPr lang="en-GB"/>
          </a:p>
        </p:txBody>
      </p:sp>
      <p:sp>
        <p:nvSpPr>
          <p:cNvPr id="8" name="Title 7"/>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822960" y="1097280"/>
            <a:ext cx="3200400" cy="548640"/>
          </a:xfrm>
        </p:spPr>
        <p:txBody>
          <a:bodyPr anchor="b">
            <a:normAutofit/>
          </a:bodyPr>
          <a:lstStyle>
            <a:lvl1pPr marL="0" indent="0">
              <a:buNone/>
              <a:defRPr lang="en-US" sz="1400" b="0" kern="1200" cap="all" spc="400" baseline="0" dirty="0" smtClean="0">
                <a:solidFill>
                  <a:schemeClr val="tx1"/>
                </a:solidFill>
                <a:latin typeface="+mn-lt"/>
                <a:ea typeface="+mj-ea"/>
                <a:cs typeface="Tunga" pitchFamily="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100000"/>
              </a:lnSpc>
              <a:spcBef>
                <a:spcPts val="0"/>
              </a:spcBef>
              <a:spcAft>
                <a:spcPts val="0"/>
              </a:spcAft>
              <a:buClr>
                <a:schemeClr val="accent1"/>
              </a:buClr>
              <a:buFont typeface="Arial" pitchFamily="34" charset="0"/>
              <a:buNone/>
            </a:pPr>
            <a:r>
              <a:rPr lang="en-US" smtClean="0"/>
              <a:t>Click to edit Master text styles</a:t>
            </a:r>
          </a:p>
        </p:txBody>
      </p:sp>
      <p:sp>
        <p:nvSpPr>
          <p:cNvPr id="4" name="Content Placeholder 3"/>
          <p:cNvSpPr>
            <a:spLocks noGrp="1"/>
          </p:cNvSpPr>
          <p:nvPr>
            <p:ph sz="half" idx="2"/>
          </p:nvPr>
        </p:nvSpPr>
        <p:spPr>
          <a:xfrm>
            <a:off x="819150" y="1701848"/>
            <a:ext cx="3200400" cy="310896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700016" y="1097280"/>
            <a:ext cx="3200400" cy="548640"/>
          </a:xfrm>
        </p:spPr>
        <p:txBody>
          <a:bodyPr anchor="b">
            <a:normAutofit/>
          </a:bodyPr>
          <a:lstStyle>
            <a:lvl1pPr marL="0" indent="0">
              <a:buNone/>
              <a:defRPr lang="en-US" sz="1400" b="0" kern="1200" cap="all" spc="400" baseline="0" dirty="0" smtClean="0">
                <a:solidFill>
                  <a:schemeClr val="tx1"/>
                </a:solidFill>
                <a:latin typeface="+mn-lt"/>
                <a:ea typeface="+mj-ea"/>
                <a:cs typeface="Tunga" pitchFamily="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100000"/>
              </a:lnSpc>
              <a:spcBef>
                <a:spcPts val="0"/>
              </a:spcBef>
              <a:spcAft>
                <a:spcPts val="0"/>
              </a:spcAft>
              <a:buClr>
                <a:schemeClr val="accent1"/>
              </a:buClr>
              <a:buFont typeface="Arial" pitchFamily="34" charset="0"/>
              <a:buNone/>
            </a:pPr>
            <a:r>
              <a:rPr lang="en-US" smtClean="0"/>
              <a:t>Click to edit Master text styles</a:t>
            </a:r>
          </a:p>
        </p:txBody>
      </p:sp>
      <p:sp>
        <p:nvSpPr>
          <p:cNvPr id="6" name="Content Placeholder 5"/>
          <p:cNvSpPr>
            <a:spLocks noGrp="1"/>
          </p:cNvSpPr>
          <p:nvPr>
            <p:ph sz="quarter" idx="4"/>
          </p:nvPr>
        </p:nvSpPr>
        <p:spPr>
          <a:xfrm>
            <a:off x="4700016" y="1701848"/>
            <a:ext cx="3200400" cy="310896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43144596-E891-4798-8AC2-0A57FBFCB927}" type="datetimeFigureOut">
              <a:rPr lang="en-GB" smtClean="0"/>
              <a:t>13/02/2015</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B718659D-C11A-4A3F-9E9B-3812A1387433}" type="slidenum">
              <a:rPr lang="en-GB" smtClean="0"/>
              <a:t>‹#›</a:t>
            </a:fld>
            <a:endParaRPr lang="en-GB"/>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43144596-E891-4798-8AC2-0A57FBFCB927}" type="datetimeFigureOut">
              <a:rPr lang="en-GB" smtClean="0"/>
              <a:t>13/02/2015</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B718659D-C11A-4A3F-9E9B-3812A1387433}" type="slidenum">
              <a:rPr lang="en-GB" smtClean="0"/>
              <a:t>‹#›</a:t>
            </a:fld>
            <a:endParaRPr lang="en-GB"/>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3144596-E891-4798-8AC2-0A57FBFCB927}" type="datetimeFigureOut">
              <a:rPr lang="en-GB" smtClean="0"/>
              <a:t>13/02/2015</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B718659D-C11A-4A3F-9E9B-3812A1387433}" type="slidenum">
              <a:rPr lang="en-GB" smtClean="0"/>
              <a:t>‹#›</a:t>
            </a:fld>
            <a:endParaRPr lang="en-GB"/>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7" name="Right Triangle 16"/>
          <p:cNvSpPr/>
          <p:nvPr/>
        </p:nvSpPr>
        <p:spPr>
          <a:xfrm>
            <a:off x="0" y="2647950"/>
            <a:ext cx="3571875" cy="4210050"/>
          </a:xfrm>
          <a:prstGeom prst="r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ight Triangle 17"/>
          <p:cNvSpPr/>
          <p:nvPr/>
        </p:nvSpPr>
        <p:spPr>
          <a:xfrm rot="5400000">
            <a:off x="433389" y="-433387"/>
            <a:ext cx="6858000" cy="7724778"/>
          </a:xfrm>
          <a:prstGeom prst="rtTriangle">
            <a:avLst/>
          </a:pr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800" kern="1200">
              <a:solidFill>
                <a:schemeClr val="lt1"/>
              </a:solidFill>
              <a:latin typeface="+mn-lt"/>
              <a:ea typeface="+mn-ea"/>
              <a:cs typeface="+mn-cs"/>
            </a:endParaRPr>
          </a:p>
        </p:txBody>
      </p:sp>
      <p:sp>
        <p:nvSpPr>
          <p:cNvPr id="2" name="Title 1"/>
          <p:cNvSpPr>
            <a:spLocks noGrp="1"/>
          </p:cNvSpPr>
          <p:nvPr>
            <p:ph type="title"/>
          </p:nvPr>
        </p:nvSpPr>
        <p:spPr>
          <a:xfrm rot="19140000">
            <a:off x="784930" y="1576103"/>
            <a:ext cx="5212080" cy="1089427"/>
          </a:xfrm>
        </p:spPr>
        <p:txBody>
          <a:bodyPr bIns="0" anchor="b"/>
          <a:lstStyle>
            <a:lvl1pPr algn="l">
              <a:defRPr kumimoji="0" lang="en-US" sz="2800" b="0" i="0" u="none" strike="noStrike" kern="1200" cap="all" spc="0" normalizeH="0" baseline="0" noProof="0" dirty="0" smtClean="0">
                <a:ln>
                  <a:noFill/>
                </a:ln>
                <a:solidFill>
                  <a:srgbClr val="FFFFFF"/>
                </a:solidFill>
                <a:effectLst/>
                <a:uLnTx/>
                <a:uFillTx/>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lang="en-US" smtClean="0"/>
              <a:t>Click to edit Master title style</a:t>
            </a:r>
            <a:endParaRPr lang="en-US" dirty="0"/>
          </a:p>
        </p:txBody>
      </p:sp>
      <p:sp>
        <p:nvSpPr>
          <p:cNvPr id="3" name="Content Placeholder 2"/>
          <p:cNvSpPr>
            <a:spLocks noGrp="1"/>
          </p:cNvSpPr>
          <p:nvPr>
            <p:ph idx="1"/>
          </p:nvPr>
        </p:nvSpPr>
        <p:spPr>
          <a:xfrm>
            <a:off x="4749552" y="2618912"/>
            <a:ext cx="3807779" cy="3324687"/>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rot="19140000">
            <a:off x="1297954" y="2253385"/>
            <a:ext cx="5794760" cy="623314"/>
          </a:xfrm>
        </p:spPr>
        <p:txBody>
          <a:bodyPr>
            <a:normAutofit/>
          </a:bodyPr>
          <a:lstStyle>
            <a:lvl1pPr marL="0" indent="0">
              <a:buNone/>
              <a:defRPr lang="en-US" sz="1400" b="1" kern="1200" dirty="0" smtClean="0">
                <a:solidFill>
                  <a:srgbClr val="FFFFFF"/>
                </a:solidFill>
                <a:latin typeface="+mn-lt"/>
                <a:ea typeface="+mn-ea"/>
                <a:cs typeface="+mn-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914400" rtl="0" eaLnBrk="1" fontAlgn="auto" latinLnBrk="0" hangingPunct="1">
              <a:lnSpc>
                <a:spcPct val="100000"/>
              </a:lnSpc>
              <a:spcBef>
                <a:spcPts val="300"/>
              </a:spcBef>
              <a:spcAft>
                <a:spcPts val="0"/>
              </a:spcAft>
              <a:buClr>
                <a:schemeClr val="accent1"/>
              </a:buClr>
              <a:buSzPct val="100000"/>
              <a:buFont typeface="Arial" pitchFamily="34" charset="0"/>
              <a:buNone/>
              <a:tabLst/>
              <a:defRPr/>
            </a:pPr>
            <a:r>
              <a:rPr lang="en-US" smtClean="0"/>
              <a:t>Click to edit Master text styles</a:t>
            </a:r>
          </a:p>
        </p:txBody>
      </p:sp>
      <p:sp>
        <p:nvSpPr>
          <p:cNvPr id="5" name="Date Placeholder 4"/>
          <p:cNvSpPr>
            <a:spLocks noGrp="1"/>
          </p:cNvSpPr>
          <p:nvPr>
            <p:ph type="dt" sz="half" idx="10"/>
          </p:nvPr>
        </p:nvSpPr>
        <p:spPr/>
        <p:txBody>
          <a:bodyPr/>
          <a:lstStyle/>
          <a:p>
            <a:fld id="{43144596-E891-4798-8AC2-0A57FBFCB927}" type="datetimeFigureOut">
              <a:rPr lang="en-GB" smtClean="0"/>
              <a:t>13/02/2015</a:t>
            </a:fld>
            <a:endParaRPr lang="en-GB"/>
          </a:p>
        </p:txBody>
      </p:sp>
      <p:sp>
        <p:nvSpPr>
          <p:cNvPr id="6" name="Footer Placeholder 5"/>
          <p:cNvSpPr>
            <a:spLocks noGrp="1"/>
          </p:cNvSpPr>
          <p:nvPr>
            <p:ph type="ftr" sz="quarter" idx="11"/>
          </p:nvPr>
        </p:nvSpPr>
        <p:spPr/>
        <p:txBody>
          <a:bodyPr/>
          <a:lstStyle>
            <a:lvl1pPr>
              <a:defRPr>
                <a:solidFill>
                  <a:schemeClr val="tx2"/>
                </a:solidFill>
              </a:defRPr>
            </a:lvl1pPr>
          </a:lstStyle>
          <a:p>
            <a:endParaRPr lang="en-GB"/>
          </a:p>
        </p:txBody>
      </p:sp>
      <p:sp>
        <p:nvSpPr>
          <p:cNvPr id="7" name="Slide Number Placeholder 6"/>
          <p:cNvSpPr>
            <a:spLocks noGrp="1"/>
          </p:cNvSpPr>
          <p:nvPr>
            <p:ph type="sldNum" sz="quarter" idx="12"/>
          </p:nvPr>
        </p:nvSpPr>
        <p:spPr>
          <a:ln>
            <a:solidFill>
              <a:schemeClr val="tx2"/>
            </a:solidFill>
          </a:ln>
        </p:spPr>
        <p:txBody>
          <a:bodyPr/>
          <a:lstStyle>
            <a:lvl1pPr>
              <a:defRPr>
                <a:solidFill>
                  <a:schemeClr val="tx2"/>
                </a:solidFill>
              </a:defRPr>
            </a:lvl1pPr>
          </a:lstStyle>
          <a:p>
            <a:fld id="{B718659D-C11A-4A3F-9E9B-3812A1387433}" type="slidenum">
              <a:rPr lang="en-GB" smtClean="0"/>
              <a:t>‹#›</a:t>
            </a:fld>
            <a:endParaRPr lang="en-GB"/>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1" name="Picture Placeholder 10"/>
          <p:cNvSpPr>
            <a:spLocks noGrp="1"/>
          </p:cNvSpPr>
          <p:nvPr>
            <p:ph type="pic" sz="quarter" idx="14"/>
          </p:nvPr>
        </p:nvSpPr>
        <p:spPr>
          <a:xfrm>
            <a:off x="2028825" y="0"/>
            <a:ext cx="7115175" cy="6858000"/>
          </a:xfrm>
          <a:custGeom>
            <a:avLst/>
            <a:gdLst>
              <a:gd name="connsiteX0" fmla="*/ 0 w 7104888"/>
              <a:gd name="connsiteY0" fmla="*/ 0 h 6858000"/>
              <a:gd name="connsiteX1" fmla="*/ 7104888 w 7104888"/>
              <a:gd name="connsiteY1" fmla="*/ 0 h 6858000"/>
              <a:gd name="connsiteX2" fmla="*/ 7104888 w 7104888"/>
              <a:gd name="connsiteY2" fmla="*/ 6858000 h 6858000"/>
              <a:gd name="connsiteX3" fmla="*/ 0 w 7104888"/>
              <a:gd name="connsiteY3" fmla="*/ 6858000 h 6858000"/>
              <a:gd name="connsiteX4" fmla="*/ 0 w 7104888"/>
              <a:gd name="connsiteY4" fmla="*/ 0 h 6858000"/>
              <a:gd name="connsiteX0" fmla="*/ 0 w 7104888"/>
              <a:gd name="connsiteY0" fmla="*/ 0 h 6858000"/>
              <a:gd name="connsiteX1" fmla="*/ 5695188 w 7104888"/>
              <a:gd name="connsiteY1" fmla="*/ 0 h 6858000"/>
              <a:gd name="connsiteX2" fmla="*/ 7104888 w 7104888"/>
              <a:gd name="connsiteY2" fmla="*/ 0 h 6858000"/>
              <a:gd name="connsiteX3" fmla="*/ 7104888 w 7104888"/>
              <a:gd name="connsiteY3" fmla="*/ 6858000 h 6858000"/>
              <a:gd name="connsiteX4" fmla="*/ 0 w 7104888"/>
              <a:gd name="connsiteY4" fmla="*/ 6858000 h 6858000"/>
              <a:gd name="connsiteX5" fmla="*/ 0 w 7104888"/>
              <a:gd name="connsiteY5" fmla="*/ 0 h 6858000"/>
              <a:gd name="connsiteX0" fmla="*/ 10287 w 7115175"/>
              <a:gd name="connsiteY0" fmla="*/ 0 h 6858000"/>
              <a:gd name="connsiteX1" fmla="*/ 5705475 w 7115175"/>
              <a:gd name="connsiteY1" fmla="*/ 0 h 6858000"/>
              <a:gd name="connsiteX2" fmla="*/ 7115175 w 7115175"/>
              <a:gd name="connsiteY2" fmla="*/ 0 h 6858000"/>
              <a:gd name="connsiteX3" fmla="*/ 7115175 w 7115175"/>
              <a:gd name="connsiteY3" fmla="*/ 6858000 h 6858000"/>
              <a:gd name="connsiteX4" fmla="*/ 10287 w 7115175"/>
              <a:gd name="connsiteY4" fmla="*/ 6858000 h 6858000"/>
              <a:gd name="connsiteX5" fmla="*/ 0 w 7115175"/>
              <a:gd name="connsiteY5" fmla="*/ 5048250 h 6858000"/>
              <a:gd name="connsiteX6" fmla="*/ 10287 w 7115175"/>
              <a:gd name="connsiteY6" fmla="*/ 0 h 6858000"/>
              <a:gd name="connsiteX0" fmla="*/ 10287 w 7115175"/>
              <a:gd name="connsiteY0" fmla="*/ 0 h 6858000"/>
              <a:gd name="connsiteX1" fmla="*/ 5705475 w 7115175"/>
              <a:gd name="connsiteY1" fmla="*/ 0 h 6858000"/>
              <a:gd name="connsiteX2" fmla="*/ 7115175 w 7115175"/>
              <a:gd name="connsiteY2" fmla="*/ 0 h 6858000"/>
              <a:gd name="connsiteX3" fmla="*/ 7115175 w 7115175"/>
              <a:gd name="connsiteY3" fmla="*/ 6858000 h 6858000"/>
              <a:gd name="connsiteX4" fmla="*/ 1533526 w 7115175"/>
              <a:gd name="connsiteY4" fmla="*/ 6848475 h 6858000"/>
              <a:gd name="connsiteX5" fmla="*/ 10287 w 7115175"/>
              <a:gd name="connsiteY5" fmla="*/ 6858000 h 6858000"/>
              <a:gd name="connsiteX6" fmla="*/ 0 w 7115175"/>
              <a:gd name="connsiteY6" fmla="*/ 5048250 h 6858000"/>
              <a:gd name="connsiteX7" fmla="*/ 10287 w 7115175"/>
              <a:gd name="connsiteY7" fmla="*/ 0 h 6858000"/>
              <a:gd name="connsiteX0" fmla="*/ 10287 w 7115175"/>
              <a:gd name="connsiteY0" fmla="*/ 0 h 6858000"/>
              <a:gd name="connsiteX1" fmla="*/ 5705475 w 7115175"/>
              <a:gd name="connsiteY1" fmla="*/ 0 h 6858000"/>
              <a:gd name="connsiteX2" fmla="*/ 7115175 w 7115175"/>
              <a:gd name="connsiteY2" fmla="*/ 0 h 6858000"/>
              <a:gd name="connsiteX3" fmla="*/ 7115175 w 7115175"/>
              <a:gd name="connsiteY3" fmla="*/ 6858000 h 6858000"/>
              <a:gd name="connsiteX4" fmla="*/ 1533526 w 7115175"/>
              <a:gd name="connsiteY4" fmla="*/ 6848475 h 6858000"/>
              <a:gd name="connsiteX5" fmla="*/ 0 w 7115175"/>
              <a:gd name="connsiteY5" fmla="*/ 5048250 h 6858000"/>
              <a:gd name="connsiteX6" fmla="*/ 10287 w 7115175"/>
              <a:gd name="connsiteY6" fmla="*/ 0 h 6858000"/>
              <a:gd name="connsiteX0" fmla="*/ 0 w 7115175"/>
              <a:gd name="connsiteY0" fmla="*/ 5048250 h 6858000"/>
              <a:gd name="connsiteX1" fmla="*/ 5705475 w 7115175"/>
              <a:gd name="connsiteY1" fmla="*/ 0 h 6858000"/>
              <a:gd name="connsiteX2" fmla="*/ 7115175 w 7115175"/>
              <a:gd name="connsiteY2" fmla="*/ 0 h 6858000"/>
              <a:gd name="connsiteX3" fmla="*/ 7115175 w 7115175"/>
              <a:gd name="connsiteY3" fmla="*/ 6858000 h 6858000"/>
              <a:gd name="connsiteX4" fmla="*/ 1533526 w 7115175"/>
              <a:gd name="connsiteY4" fmla="*/ 6848475 h 6858000"/>
              <a:gd name="connsiteX5" fmla="*/ 0 w 7115175"/>
              <a:gd name="connsiteY5" fmla="*/ 504825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115175" h="6858000">
                <a:moveTo>
                  <a:pt x="0" y="5048250"/>
                </a:moveTo>
                <a:lnTo>
                  <a:pt x="5705475" y="0"/>
                </a:lnTo>
                <a:lnTo>
                  <a:pt x="7115175" y="0"/>
                </a:lnTo>
                <a:lnTo>
                  <a:pt x="7115175" y="6858000"/>
                </a:lnTo>
                <a:lnTo>
                  <a:pt x="1533526" y="6848475"/>
                </a:lnTo>
                <a:lnTo>
                  <a:pt x="0" y="5048250"/>
                </a:lnTo>
                <a:close/>
              </a:path>
            </a:pathLst>
          </a:custGeom>
          <a:solidFill>
            <a:schemeClr val="accent3">
              <a:alpha val="80000"/>
            </a:schemeClr>
          </a:solidFill>
        </p:spPr>
        <p:txBody>
          <a:bodyPr rIns="182880" anchor="ctr"/>
          <a:lstStyle>
            <a:lvl1pPr algn="r">
              <a:defRPr/>
            </a:lvl1pPr>
          </a:lstStyle>
          <a:p>
            <a:r>
              <a:rPr lang="en-US" smtClean="0"/>
              <a:t>Click icon to add picture</a:t>
            </a:r>
            <a:endParaRPr lang="en-US" dirty="0"/>
          </a:p>
        </p:txBody>
      </p:sp>
      <p:sp>
        <p:nvSpPr>
          <p:cNvPr id="9" name="Right Triangle 8"/>
          <p:cNvSpPr/>
          <p:nvPr/>
        </p:nvSpPr>
        <p:spPr>
          <a:xfrm>
            <a:off x="0" y="2647950"/>
            <a:ext cx="3571875" cy="4210050"/>
          </a:xfrm>
          <a:prstGeom prst="r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9"/>
          <p:cNvSpPr/>
          <p:nvPr/>
        </p:nvSpPr>
        <p:spPr>
          <a:xfrm>
            <a:off x="0" y="5048250"/>
            <a:ext cx="3571875" cy="1809750"/>
          </a:xfrm>
          <a:custGeom>
            <a:avLst/>
            <a:gdLst>
              <a:gd name="connsiteX0" fmla="*/ 0 w 3571875"/>
              <a:gd name="connsiteY0" fmla="*/ 4210050 h 4210050"/>
              <a:gd name="connsiteX1" fmla="*/ 0 w 3571875"/>
              <a:gd name="connsiteY1" fmla="*/ 0 h 4210050"/>
              <a:gd name="connsiteX2" fmla="*/ 3571875 w 3571875"/>
              <a:gd name="connsiteY2" fmla="*/ 4210050 h 4210050"/>
              <a:gd name="connsiteX3" fmla="*/ 0 w 3571875"/>
              <a:gd name="connsiteY3" fmla="*/ 4210050 h 4210050"/>
              <a:gd name="connsiteX0" fmla="*/ 0 w 3571875"/>
              <a:gd name="connsiteY0" fmla="*/ 1809750 h 1809750"/>
              <a:gd name="connsiteX1" fmla="*/ 1895475 w 3571875"/>
              <a:gd name="connsiteY1" fmla="*/ 0 h 1809750"/>
              <a:gd name="connsiteX2" fmla="*/ 3571875 w 3571875"/>
              <a:gd name="connsiteY2" fmla="*/ 1809750 h 1809750"/>
              <a:gd name="connsiteX3" fmla="*/ 0 w 3571875"/>
              <a:gd name="connsiteY3" fmla="*/ 1809750 h 1809750"/>
              <a:gd name="connsiteX0" fmla="*/ 0 w 3571875"/>
              <a:gd name="connsiteY0" fmla="*/ 1809750 h 1809750"/>
              <a:gd name="connsiteX1" fmla="*/ 2038350 w 3571875"/>
              <a:gd name="connsiteY1" fmla="*/ 0 h 1809750"/>
              <a:gd name="connsiteX2" fmla="*/ 3571875 w 3571875"/>
              <a:gd name="connsiteY2" fmla="*/ 1809750 h 1809750"/>
              <a:gd name="connsiteX3" fmla="*/ 0 w 3571875"/>
              <a:gd name="connsiteY3" fmla="*/ 1809750 h 1809750"/>
            </a:gdLst>
            <a:ahLst/>
            <a:cxnLst>
              <a:cxn ang="0">
                <a:pos x="connsiteX0" y="connsiteY0"/>
              </a:cxn>
              <a:cxn ang="0">
                <a:pos x="connsiteX1" y="connsiteY1"/>
              </a:cxn>
              <a:cxn ang="0">
                <a:pos x="connsiteX2" y="connsiteY2"/>
              </a:cxn>
              <a:cxn ang="0">
                <a:pos x="connsiteX3" y="connsiteY3"/>
              </a:cxn>
            </a:cxnLst>
            <a:rect l="l" t="t" r="r" b="b"/>
            <a:pathLst>
              <a:path w="3571875" h="1809750">
                <a:moveTo>
                  <a:pt x="0" y="1809750"/>
                </a:moveTo>
                <a:lnTo>
                  <a:pt x="2038350" y="0"/>
                </a:lnTo>
                <a:lnTo>
                  <a:pt x="3571875" y="1809750"/>
                </a:lnTo>
                <a:lnTo>
                  <a:pt x="0" y="1809750"/>
                </a:lnTo>
                <a:close/>
              </a:path>
            </a:pathLst>
          </a:cu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rot="19140000">
            <a:off x="671197" y="1717501"/>
            <a:ext cx="5486400" cy="867444"/>
          </a:xfrm>
        </p:spPr>
        <p:txBody>
          <a:bodyPr anchor="b"/>
          <a:lstStyle>
            <a:lvl1pPr algn="l">
              <a:defRPr sz="2800" b="0">
                <a:latin typeface="+mj-lt"/>
              </a:defRPr>
            </a:lvl1pPr>
          </a:lstStyle>
          <a:p>
            <a:r>
              <a:rPr lang="en-US" smtClean="0"/>
              <a:t>Click to edit Master title style</a:t>
            </a:r>
            <a:endParaRPr lang="en-US" dirty="0"/>
          </a:p>
        </p:txBody>
      </p:sp>
      <p:sp>
        <p:nvSpPr>
          <p:cNvPr id="4" name="Text Placeholder 3"/>
          <p:cNvSpPr>
            <a:spLocks noGrp="1"/>
          </p:cNvSpPr>
          <p:nvPr>
            <p:ph type="body" sz="half" idx="2"/>
          </p:nvPr>
        </p:nvSpPr>
        <p:spPr>
          <a:xfrm rot="19140000">
            <a:off x="1143479" y="2180529"/>
            <a:ext cx="6096545" cy="740664"/>
          </a:xfrm>
        </p:spPr>
        <p:txBody>
          <a:bodyPr/>
          <a:lstStyle>
            <a:lvl1pPr marL="0" indent="0">
              <a:buNone/>
              <a:defRPr sz="1400">
                <a:solidFill>
                  <a:schemeClr val="tx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3144596-E891-4798-8AC2-0A57FBFCB927}" type="datetimeFigureOut">
              <a:rPr lang="en-GB" smtClean="0"/>
              <a:t>13/02/2015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B718659D-C11A-4A3F-9E9B-3812A1387433}" type="slidenum">
              <a:rPr lang="en-GB" smtClean="0"/>
              <a:t>‹#›</a:t>
            </a:fld>
            <a:endParaRPr lang="en-GB"/>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3144596-E891-4798-8AC2-0A57FBFCB927}" type="datetimeFigureOut">
              <a:rPr lang="en-GB" smtClean="0"/>
              <a:t>13/02/2015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B718659D-C11A-4A3F-9E9B-3812A1387433}" type="slidenum">
              <a:rPr lang="en-GB" smtClean="0"/>
              <a:t>‹#›</a:t>
            </a:fld>
            <a:endParaRPr lang="en-GB"/>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9"/>
            <a:ext cx="2057400" cy="4678362"/>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274639"/>
            <a:ext cx="6019800" cy="4678362"/>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3144596-E891-4798-8AC2-0A57FBFCB927}" type="datetimeFigureOut">
              <a:rPr lang="en-GB" smtClean="0"/>
              <a:t>13/02/2015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B718659D-C11A-4A3F-9E9B-3812A1387433}" type="slidenum">
              <a:rPr lang="en-GB" smtClean="0"/>
              <a:t>‹#›</a:t>
            </a:fld>
            <a:endParaRPr lang="en-GB"/>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Freeform 6"/>
          <p:cNvSpPr/>
          <p:nvPr/>
        </p:nvSpPr>
        <p:spPr>
          <a:xfrm>
            <a:off x="-2382" y="5050633"/>
            <a:ext cx="3574257" cy="1807368"/>
          </a:xfrm>
          <a:custGeom>
            <a:avLst/>
            <a:gdLst>
              <a:gd name="connsiteX0" fmla="*/ 0 w 3571875"/>
              <a:gd name="connsiteY0" fmla="*/ 4210050 h 4210050"/>
              <a:gd name="connsiteX1" fmla="*/ 0 w 3571875"/>
              <a:gd name="connsiteY1" fmla="*/ 0 h 4210050"/>
              <a:gd name="connsiteX2" fmla="*/ 3571875 w 3571875"/>
              <a:gd name="connsiteY2" fmla="*/ 4210050 h 4210050"/>
              <a:gd name="connsiteX3" fmla="*/ 0 w 3571875"/>
              <a:gd name="connsiteY3" fmla="*/ 4210050 h 4210050"/>
              <a:gd name="connsiteX0" fmla="*/ 0 w 3571875"/>
              <a:gd name="connsiteY0" fmla="*/ 4210050 h 4210050"/>
              <a:gd name="connsiteX1" fmla="*/ 0 w 3571875"/>
              <a:gd name="connsiteY1" fmla="*/ 0 h 4210050"/>
              <a:gd name="connsiteX2" fmla="*/ 2028825 w 3571875"/>
              <a:gd name="connsiteY2" fmla="*/ 2388394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205038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393157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393157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281238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393157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393157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76450 w 3571875"/>
              <a:gd name="connsiteY2" fmla="*/ 2274094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245519 w 3571875"/>
              <a:gd name="connsiteY2" fmla="*/ 2405063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38350 w 3571875"/>
              <a:gd name="connsiteY2" fmla="*/ 2405063 h 4210050"/>
              <a:gd name="connsiteX3" fmla="*/ 3571875 w 3571875"/>
              <a:gd name="connsiteY3" fmla="*/ 4210050 h 4210050"/>
              <a:gd name="connsiteX4" fmla="*/ 0 w 3571875"/>
              <a:gd name="connsiteY4" fmla="*/ 4210050 h 4210050"/>
              <a:gd name="connsiteX0" fmla="*/ 0 w 3571875"/>
              <a:gd name="connsiteY0" fmla="*/ 2433637 h 2433637"/>
              <a:gd name="connsiteX1" fmla="*/ 257175 w 3571875"/>
              <a:gd name="connsiteY1" fmla="*/ 0 h 2433637"/>
              <a:gd name="connsiteX2" fmla="*/ 2038350 w 3571875"/>
              <a:gd name="connsiteY2" fmla="*/ 628650 h 2433637"/>
              <a:gd name="connsiteX3" fmla="*/ 3571875 w 3571875"/>
              <a:gd name="connsiteY3" fmla="*/ 2433637 h 2433637"/>
              <a:gd name="connsiteX4" fmla="*/ 0 w 3571875"/>
              <a:gd name="connsiteY4" fmla="*/ 2433637 h 2433637"/>
              <a:gd name="connsiteX0" fmla="*/ 2382 w 3574257"/>
              <a:gd name="connsiteY0" fmla="*/ 1807368 h 1807368"/>
              <a:gd name="connsiteX1" fmla="*/ 0 w 3574257"/>
              <a:gd name="connsiteY1" fmla="*/ 0 h 1807368"/>
              <a:gd name="connsiteX2" fmla="*/ 2040732 w 3574257"/>
              <a:gd name="connsiteY2" fmla="*/ 2381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1924051 w 3574257"/>
              <a:gd name="connsiteY2" fmla="*/ 307181 h 1807368"/>
              <a:gd name="connsiteX3" fmla="*/ 3574257 w 3574257"/>
              <a:gd name="connsiteY3" fmla="*/ 1807368 h 1807368"/>
              <a:gd name="connsiteX4" fmla="*/ 2382 w 3574257"/>
              <a:gd name="connsiteY4" fmla="*/ 1807368 h 1807368"/>
              <a:gd name="connsiteX0" fmla="*/ 2382 w 3574257"/>
              <a:gd name="connsiteY0" fmla="*/ 1809749 h 1809749"/>
              <a:gd name="connsiteX1" fmla="*/ 0 w 3574257"/>
              <a:gd name="connsiteY1" fmla="*/ 2381 h 1809749"/>
              <a:gd name="connsiteX2" fmla="*/ 2038351 w 3574257"/>
              <a:gd name="connsiteY2" fmla="*/ 0 h 1809749"/>
              <a:gd name="connsiteX3" fmla="*/ 3574257 w 3574257"/>
              <a:gd name="connsiteY3" fmla="*/ 1809749 h 1809749"/>
              <a:gd name="connsiteX4" fmla="*/ 2382 w 3574257"/>
              <a:gd name="connsiteY4" fmla="*/ 1809749 h 1809749"/>
              <a:gd name="connsiteX0" fmla="*/ 2382 w 3574257"/>
              <a:gd name="connsiteY0" fmla="*/ 1807368 h 1807368"/>
              <a:gd name="connsiteX1" fmla="*/ 0 w 3574257"/>
              <a:gd name="connsiteY1" fmla="*/ 0 h 1807368"/>
              <a:gd name="connsiteX2" fmla="*/ 1640682 w 3574257"/>
              <a:gd name="connsiteY2" fmla="*/ 450057 h 1807368"/>
              <a:gd name="connsiteX3" fmla="*/ 3574257 w 3574257"/>
              <a:gd name="connsiteY3" fmla="*/ 1807368 h 1807368"/>
              <a:gd name="connsiteX4" fmla="*/ 2382 w 3574257"/>
              <a:gd name="connsiteY4" fmla="*/ 1807368 h 1807368"/>
              <a:gd name="connsiteX0" fmla="*/ 2382 w 3574257"/>
              <a:gd name="connsiteY0" fmla="*/ 1809749 h 1809749"/>
              <a:gd name="connsiteX1" fmla="*/ 0 w 3574257"/>
              <a:gd name="connsiteY1" fmla="*/ 2381 h 1809749"/>
              <a:gd name="connsiteX2" fmla="*/ 2038351 w 3574257"/>
              <a:gd name="connsiteY2" fmla="*/ 0 h 1809749"/>
              <a:gd name="connsiteX3" fmla="*/ 3574257 w 3574257"/>
              <a:gd name="connsiteY3" fmla="*/ 1809749 h 1809749"/>
              <a:gd name="connsiteX4" fmla="*/ 2382 w 3574257"/>
              <a:gd name="connsiteY4" fmla="*/ 1809749 h 1809749"/>
              <a:gd name="connsiteX0" fmla="*/ 2382 w 3574257"/>
              <a:gd name="connsiteY0" fmla="*/ 1807368 h 1807368"/>
              <a:gd name="connsiteX1" fmla="*/ 0 w 3574257"/>
              <a:gd name="connsiteY1" fmla="*/ 0 h 1807368"/>
              <a:gd name="connsiteX2" fmla="*/ 1657351 w 3574257"/>
              <a:gd name="connsiteY2" fmla="*/ 230982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2040732 w 3574257"/>
              <a:gd name="connsiteY2" fmla="*/ 2382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1774032 w 3574257"/>
              <a:gd name="connsiteY2" fmla="*/ 161925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1969294 w 3574257"/>
              <a:gd name="connsiteY2" fmla="*/ 21432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1819275 w 3574257"/>
              <a:gd name="connsiteY2" fmla="*/ 200026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2045494 w 3574257"/>
              <a:gd name="connsiteY2" fmla="*/ 1 h 1807368"/>
              <a:gd name="connsiteX3" fmla="*/ 3574257 w 3574257"/>
              <a:gd name="connsiteY3" fmla="*/ 1807368 h 1807368"/>
              <a:gd name="connsiteX4" fmla="*/ 2382 w 3574257"/>
              <a:gd name="connsiteY4" fmla="*/ 1807368 h 18073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74257" h="1807368">
                <a:moveTo>
                  <a:pt x="2382" y="1807368"/>
                </a:moveTo>
                <a:lnTo>
                  <a:pt x="0" y="0"/>
                </a:lnTo>
                <a:lnTo>
                  <a:pt x="2045494" y="1"/>
                </a:lnTo>
                <a:lnTo>
                  <a:pt x="3574257" y="1807368"/>
                </a:lnTo>
                <a:lnTo>
                  <a:pt x="2382" y="1807368"/>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Freeform 7"/>
          <p:cNvSpPr/>
          <p:nvPr/>
        </p:nvSpPr>
        <p:spPr>
          <a:xfrm>
            <a:off x="-2380" y="5051292"/>
            <a:ext cx="9146380" cy="1806709"/>
          </a:xfrm>
          <a:custGeom>
            <a:avLst/>
            <a:gdLst>
              <a:gd name="connsiteX0" fmla="*/ 0 w 3350419"/>
              <a:gd name="connsiteY0" fmla="*/ 2081213 h 2083594"/>
              <a:gd name="connsiteX1" fmla="*/ 3031331 w 3350419"/>
              <a:gd name="connsiteY1" fmla="*/ 0 h 2083594"/>
              <a:gd name="connsiteX2" fmla="*/ 3350419 w 3350419"/>
              <a:gd name="connsiteY2" fmla="*/ 80963 h 2083594"/>
              <a:gd name="connsiteX3" fmla="*/ 3350419 w 3350419"/>
              <a:gd name="connsiteY3" fmla="*/ 2083594 h 2083594"/>
              <a:gd name="connsiteX4" fmla="*/ 0 w 3350419"/>
              <a:gd name="connsiteY4" fmla="*/ 2081213 h 2083594"/>
              <a:gd name="connsiteX0" fmla="*/ 0 w 3112294"/>
              <a:gd name="connsiteY0" fmla="*/ 2019301 h 2083594"/>
              <a:gd name="connsiteX1" fmla="*/ 2793206 w 3112294"/>
              <a:gd name="connsiteY1" fmla="*/ 0 h 2083594"/>
              <a:gd name="connsiteX2" fmla="*/ 3112294 w 3112294"/>
              <a:gd name="connsiteY2" fmla="*/ 80963 h 2083594"/>
              <a:gd name="connsiteX3" fmla="*/ 3112294 w 3112294"/>
              <a:gd name="connsiteY3" fmla="*/ 2083594 h 2083594"/>
              <a:gd name="connsiteX4" fmla="*/ 0 w 3112294"/>
              <a:gd name="connsiteY4" fmla="*/ 2019301 h 2083594"/>
              <a:gd name="connsiteX0" fmla="*/ 0 w 3345656"/>
              <a:gd name="connsiteY0" fmla="*/ 2097882 h 2097882"/>
              <a:gd name="connsiteX1" fmla="*/ 3026568 w 3345656"/>
              <a:gd name="connsiteY1" fmla="*/ 0 h 2097882"/>
              <a:gd name="connsiteX2" fmla="*/ 3345656 w 3345656"/>
              <a:gd name="connsiteY2" fmla="*/ 80963 h 2097882"/>
              <a:gd name="connsiteX3" fmla="*/ 3345656 w 3345656"/>
              <a:gd name="connsiteY3" fmla="*/ 2083594 h 2097882"/>
              <a:gd name="connsiteX4" fmla="*/ 0 w 3345656"/>
              <a:gd name="connsiteY4" fmla="*/ 2097882 h 2097882"/>
              <a:gd name="connsiteX0" fmla="*/ 0 w 2800350"/>
              <a:gd name="connsiteY0" fmla="*/ 1935957 h 2083594"/>
              <a:gd name="connsiteX1" fmla="*/ 2481262 w 2800350"/>
              <a:gd name="connsiteY1" fmla="*/ 0 h 2083594"/>
              <a:gd name="connsiteX2" fmla="*/ 2800350 w 2800350"/>
              <a:gd name="connsiteY2" fmla="*/ 80963 h 2083594"/>
              <a:gd name="connsiteX3" fmla="*/ 2800350 w 2800350"/>
              <a:gd name="connsiteY3" fmla="*/ 2083594 h 2083594"/>
              <a:gd name="connsiteX4" fmla="*/ 0 w 2800350"/>
              <a:gd name="connsiteY4" fmla="*/ 1935957 h 2083594"/>
              <a:gd name="connsiteX0" fmla="*/ 0 w 3352800"/>
              <a:gd name="connsiteY0" fmla="*/ 2083594 h 2083594"/>
              <a:gd name="connsiteX1" fmla="*/ 3033712 w 3352800"/>
              <a:gd name="connsiteY1" fmla="*/ 0 h 2083594"/>
              <a:gd name="connsiteX2" fmla="*/ 3352800 w 3352800"/>
              <a:gd name="connsiteY2" fmla="*/ 80963 h 2083594"/>
              <a:gd name="connsiteX3" fmla="*/ 3352800 w 3352800"/>
              <a:gd name="connsiteY3" fmla="*/ 2083594 h 2083594"/>
              <a:gd name="connsiteX4" fmla="*/ 0 w 3352800"/>
              <a:gd name="connsiteY4" fmla="*/ 2083594 h 2083594"/>
              <a:gd name="connsiteX0" fmla="*/ 0 w 3352800"/>
              <a:gd name="connsiteY0" fmla="*/ 2002631 h 2002631"/>
              <a:gd name="connsiteX1" fmla="*/ 3033712 w 3352800"/>
              <a:gd name="connsiteY1" fmla="*/ 15716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988469 w 3352800"/>
              <a:gd name="connsiteY1" fmla="*/ 59530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3966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45314 w 3352800"/>
              <a:gd name="connsiteY1" fmla="*/ 12246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4839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75865 w 3352800"/>
              <a:gd name="connsiteY1" fmla="*/ 8178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901 h 2002901"/>
              <a:gd name="connsiteX1" fmla="*/ 2836585 w 3352800"/>
              <a:gd name="connsiteY1" fmla="*/ 0 h 2002901"/>
              <a:gd name="connsiteX2" fmla="*/ 3352800 w 3352800"/>
              <a:gd name="connsiteY2" fmla="*/ 270 h 2002901"/>
              <a:gd name="connsiteX3" fmla="*/ 3352800 w 3352800"/>
              <a:gd name="connsiteY3" fmla="*/ 2002901 h 2002901"/>
              <a:gd name="connsiteX4" fmla="*/ 0 w 3352800"/>
              <a:gd name="connsiteY4" fmla="*/ 2002901 h 2002901"/>
              <a:gd name="connsiteX0" fmla="*/ 0 w 3352800"/>
              <a:gd name="connsiteY0" fmla="*/ 2002631 h 2002631"/>
              <a:gd name="connsiteX1" fmla="*/ 754045 w 3352800"/>
              <a:gd name="connsiteY1" fmla="*/ 1468326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534305 h 534305"/>
              <a:gd name="connsiteX1" fmla="*/ 754045 w 3352800"/>
              <a:gd name="connsiteY1" fmla="*/ 0 h 534305"/>
              <a:gd name="connsiteX2" fmla="*/ 3352800 w 3352800"/>
              <a:gd name="connsiteY2" fmla="*/ 7687 h 534305"/>
              <a:gd name="connsiteX3" fmla="*/ 3352800 w 3352800"/>
              <a:gd name="connsiteY3" fmla="*/ 534305 h 534305"/>
              <a:gd name="connsiteX4" fmla="*/ 0 w 3352800"/>
              <a:gd name="connsiteY4" fmla="*/ 534305 h 534305"/>
              <a:gd name="connsiteX0" fmla="*/ 0 w 3352800"/>
              <a:gd name="connsiteY0" fmla="*/ 534305 h 534305"/>
              <a:gd name="connsiteX1" fmla="*/ 754045 w 3352800"/>
              <a:gd name="connsiteY1" fmla="*/ 0 h 534305"/>
              <a:gd name="connsiteX2" fmla="*/ 3352800 w 3352800"/>
              <a:gd name="connsiteY2" fmla="*/ 7687 h 534305"/>
              <a:gd name="connsiteX3" fmla="*/ 3352800 w 3352800"/>
              <a:gd name="connsiteY3" fmla="*/ 534305 h 534305"/>
              <a:gd name="connsiteX4" fmla="*/ 0 w 3352800"/>
              <a:gd name="connsiteY4" fmla="*/ 534305 h 534305"/>
              <a:gd name="connsiteX0" fmla="*/ 0 w 3352800"/>
              <a:gd name="connsiteY0" fmla="*/ 526618 h 526618"/>
              <a:gd name="connsiteX1" fmla="*/ 980611 w 3352800"/>
              <a:gd name="connsiteY1" fmla="*/ 93681 h 526618"/>
              <a:gd name="connsiteX2" fmla="*/ 3352800 w 3352800"/>
              <a:gd name="connsiteY2" fmla="*/ 0 h 526618"/>
              <a:gd name="connsiteX3" fmla="*/ 3352800 w 3352800"/>
              <a:gd name="connsiteY3" fmla="*/ 526618 h 526618"/>
              <a:gd name="connsiteX4" fmla="*/ 0 w 3352800"/>
              <a:gd name="connsiteY4" fmla="*/ 526618 h 526618"/>
              <a:gd name="connsiteX0" fmla="*/ 0 w 3352800"/>
              <a:gd name="connsiteY0" fmla="*/ 526888 h 526888"/>
              <a:gd name="connsiteX1" fmla="*/ 744735 w 3352800"/>
              <a:gd name="connsiteY1" fmla="*/ 0 h 526888"/>
              <a:gd name="connsiteX2" fmla="*/ 3352800 w 3352800"/>
              <a:gd name="connsiteY2" fmla="*/ 270 h 526888"/>
              <a:gd name="connsiteX3" fmla="*/ 3352800 w 3352800"/>
              <a:gd name="connsiteY3" fmla="*/ 526888 h 526888"/>
              <a:gd name="connsiteX4" fmla="*/ 0 w 3352800"/>
              <a:gd name="connsiteY4" fmla="*/ 526888 h 526888"/>
              <a:gd name="connsiteX0" fmla="*/ 0 w 3352800"/>
              <a:gd name="connsiteY0" fmla="*/ 526618 h 526618"/>
              <a:gd name="connsiteX1" fmla="*/ 811948 w 3352800"/>
              <a:gd name="connsiteY1" fmla="*/ 60921 h 526618"/>
              <a:gd name="connsiteX2" fmla="*/ 3352800 w 3352800"/>
              <a:gd name="connsiteY2" fmla="*/ 0 h 526618"/>
              <a:gd name="connsiteX3" fmla="*/ 3352800 w 3352800"/>
              <a:gd name="connsiteY3" fmla="*/ 526618 h 526618"/>
              <a:gd name="connsiteX4" fmla="*/ 0 w 3352800"/>
              <a:gd name="connsiteY4" fmla="*/ 526618 h 526618"/>
              <a:gd name="connsiteX0" fmla="*/ 0 w 3352800"/>
              <a:gd name="connsiteY0" fmla="*/ 527584 h 527584"/>
              <a:gd name="connsiteX1" fmla="*/ 751718 w 3352800"/>
              <a:gd name="connsiteY1" fmla="*/ 0 h 527584"/>
              <a:gd name="connsiteX2" fmla="*/ 3352800 w 3352800"/>
              <a:gd name="connsiteY2" fmla="*/ 966 h 527584"/>
              <a:gd name="connsiteX3" fmla="*/ 3352800 w 3352800"/>
              <a:gd name="connsiteY3" fmla="*/ 527584 h 527584"/>
              <a:gd name="connsiteX4" fmla="*/ 0 w 3352800"/>
              <a:gd name="connsiteY4" fmla="*/ 527584 h 527584"/>
              <a:gd name="connsiteX0" fmla="*/ 0 w 3352800"/>
              <a:gd name="connsiteY0" fmla="*/ 527584 h 527584"/>
              <a:gd name="connsiteX1" fmla="*/ 751718 w 3352800"/>
              <a:gd name="connsiteY1" fmla="*/ 0 h 527584"/>
              <a:gd name="connsiteX2" fmla="*/ 3241069 w 3352800"/>
              <a:gd name="connsiteY2" fmla="*/ 94144 h 527584"/>
              <a:gd name="connsiteX3" fmla="*/ 3352800 w 3352800"/>
              <a:gd name="connsiteY3" fmla="*/ 527584 h 527584"/>
              <a:gd name="connsiteX4" fmla="*/ 0 w 3352800"/>
              <a:gd name="connsiteY4" fmla="*/ 527584 h 527584"/>
              <a:gd name="connsiteX0" fmla="*/ 0 w 3352800"/>
              <a:gd name="connsiteY0" fmla="*/ 527584 h 527584"/>
              <a:gd name="connsiteX1" fmla="*/ 751718 w 3352800"/>
              <a:gd name="connsiteY1" fmla="*/ 0 h 527584"/>
              <a:gd name="connsiteX2" fmla="*/ 3352800 w 3352800"/>
              <a:gd name="connsiteY2" fmla="*/ 271 h 527584"/>
              <a:gd name="connsiteX3" fmla="*/ 3352800 w 3352800"/>
              <a:gd name="connsiteY3" fmla="*/ 527584 h 527584"/>
              <a:gd name="connsiteX4" fmla="*/ 0 w 3352800"/>
              <a:gd name="connsiteY4" fmla="*/ 527584 h 527584"/>
              <a:gd name="connsiteX0" fmla="*/ 0 w 3352800"/>
              <a:gd name="connsiteY0" fmla="*/ 527313 h 527313"/>
              <a:gd name="connsiteX1" fmla="*/ 900984 w 3352800"/>
              <a:gd name="connsiteY1" fmla="*/ 97774 h 527313"/>
              <a:gd name="connsiteX2" fmla="*/ 3352800 w 3352800"/>
              <a:gd name="connsiteY2" fmla="*/ 0 h 527313"/>
              <a:gd name="connsiteX3" fmla="*/ 3352800 w 3352800"/>
              <a:gd name="connsiteY3" fmla="*/ 527313 h 527313"/>
              <a:gd name="connsiteX4" fmla="*/ 0 w 3352800"/>
              <a:gd name="connsiteY4" fmla="*/ 527313 h 527313"/>
              <a:gd name="connsiteX0" fmla="*/ 0 w 3352800"/>
              <a:gd name="connsiteY0" fmla="*/ 527584 h 527584"/>
              <a:gd name="connsiteX1" fmla="*/ 748227 w 3352800"/>
              <a:gd name="connsiteY1" fmla="*/ 0 h 527584"/>
              <a:gd name="connsiteX2" fmla="*/ 3352800 w 3352800"/>
              <a:gd name="connsiteY2" fmla="*/ 271 h 527584"/>
              <a:gd name="connsiteX3" fmla="*/ 3352800 w 3352800"/>
              <a:gd name="connsiteY3" fmla="*/ 527584 h 527584"/>
              <a:gd name="connsiteX4" fmla="*/ 0 w 3352800"/>
              <a:gd name="connsiteY4" fmla="*/ 527584 h 5275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2800" h="527584">
                <a:moveTo>
                  <a:pt x="0" y="527584"/>
                </a:moveTo>
                <a:lnTo>
                  <a:pt x="748227" y="0"/>
                </a:lnTo>
                <a:lnTo>
                  <a:pt x="3352800" y="271"/>
                </a:lnTo>
                <a:lnTo>
                  <a:pt x="3352800" y="527584"/>
                </a:lnTo>
                <a:lnTo>
                  <a:pt x="0" y="527584"/>
                </a:lnTo>
                <a:close/>
              </a:path>
            </a:pathLst>
          </a:cu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822960" y="365760"/>
            <a:ext cx="7520940" cy="548640"/>
          </a:xfrm>
          <a:prstGeom prst="rect">
            <a:avLst/>
          </a:prstGeom>
        </p:spPr>
        <p:txBody>
          <a:bodyPr vert="horz" lIns="91440" tIns="45720" rIns="91440" bIns="45720" rtlCol="0" anchor="ctr">
            <a:noAutofit/>
          </a:bodyPr>
          <a:lstStyle/>
          <a:p>
            <a:r>
              <a:rPr lang="en-US" smtClean="0"/>
              <a:t>Click to edit Master title style</a:t>
            </a:r>
            <a:endParaRPr lang="en-US" dirty="0"/>
          </a:p>
        </p:txBody>
      </p:sp>
      <p:sp>
        <p:nvSpPr>
          <p:cNvPr id="3" name="Text Placeholder 2"/>
          <p:cNvSpPr>
            <a:spLocks noGrp="1"/>
          </p:cNvSpPr>
          <p:nvPr>
            <p:ph type="body" idx="1"/>
          </p:nvPr>
        </p:nvSpPr>
        <p:spPr>
          <a:xfrm>
            <a:off x="822960" y="1100628"/>
            <a:ext cx="7520940" cy="3579849"/>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rot="19140000">
            <a:off x="201168" y="5870448"/>
            <a:ext cx="2176272" cy="201168"/>
          </a:xfrm>
          <a:prstGeom prst="rect">
            <a:avLst/>
          </a:prstGeom>
        </p:spPr>
        <p:txBody>
          <a:bodyPr vert="horz" lIns="91440" tIns="45720" rIns="91440" bIns="45720" rtlCol="0" anchor="ctr"/>
          <a:lstStyle>
            <a:lvl1pPr algn="l">
              <a:defRPr sz="1200">
                <a:solidFill>
                  <a:srgbClr val="FFFFFF"/>
                </a:solidFill>
              </a:defRPr>
            </a:lvl1pPr>
          </a:lstStyle>
          <a:p>
            <a:fld id="{43144596-E891-4798-8AC2-0A57FBFCB927}" type="datetimeFigureOut">
              <a:rPr lang="en-GB" smtClean="0"/>
              <a:t>13/02/2015</a:t>
            </a:fld>
            <a:endParaRPr lang="en-GB"/>
          </a:p>
        </p:txBody>
      </p:sp>
      <p:sp>
        <p:nvSpPr>
          <p:cNvPr id="5" name="Footer Placeholder 4"/>
          <p:cNvSpPr>
            <a:spLocks noGrp="1"/>
          </p:cNvSpPr>
          <p:nvPr>
            <p:ph type="ftr" sz="quarter" idx="3"/>
          </p:nvPr>
        </p:nvSpPr>
        <p:spPr>
          <a:xfrm>
            <a:off x="3517514" y="6285122"/>
            <a:ext cx="4724400" cy="274320"/>
          </a:xfrm>
          <a:prstGeom prst="rect">
            <a:avLst/>
          </a:prstGeom>
        </p:spPr>
        <p:txBody>
          <a:bodyPr vert="horz" lIns="91440" tIns="45720" rIns="91440" bIns="45720" rtlCol="0" anchor="ctr"/>
          <a:lstStyle>
            <a:lvl1pPr algn="r">
              <a:defRPr sz="1000" cap="all" spc="200" baseline="0">
                <a:solidFill>
                  <a:srgbClr val="FFFFFF"/>
                </a:solidFill>
              </a:defRPr>
            </a:lvl1pPr>
          </a:lstStyle>
          <a:p>
            <a:endParaRPr lang="en-GB"/>
          </a:p>
        </p:txBody>
      </p:sp>
      <p:sp>
        <p:nvSpPr>
          <p:cNvPr id="6" name="Slide Number Placeholder 5"/>
          <p:cNvSpPr>
            <a:spLocks noGrp="1"/>
          </p:cNvSpPr>
          <p:nvPr>
            <p:ph type="sldNum" sz="quarter" idx="4"/>
          </p:nvPr>
        </p:nvSpPr>
        <p:spPr>
          <a:xfrm>
            <a:off x="8401038" y="6170822"/>
            <a:ext cx="502920" cy="502920"/>
          </a:xfrm>
          <a:prstGeom prst="ellipse">
            <a:avLst/>
          </a:prstGeom>
          <a:ln w="19050">
            <a:solidFill>
              <a:srgbClr val="FFFFFF"/>
            </a:solidFill>
          </a:ln>
        </p:spPr>
        <p:txBody>
          <a:bodyPr vert="horz" lIns="9144" tIns="9144" rIns="9144" bIns="9144" rtlCol="0" anchor="ctr">
            <a:normAutofit/>
          </a:bodyPr>
          <a:lstStyle>
            <a:lvl1pPr algn="ctr">
              <a:defRPr sz="1650">
                <a:solidFill>
                  <a:srgbClr val="FFFFFF"/>
                </a:solidFill>
              </a:defRPr>
            </a:lvl1pPr>
          </a:lstStyle>
          <a:p>
            <a:fld id="{B718659D-C11A-4A3F-9E9B-3812A1387433}" type="slidenum">
              <a:rPr lang="en-GB" smtClean="0"/>
              <a:t>‹#›</a:t>
            </a:fld>
            <a:endParaRPr lang="en-GB"/>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spcBef>
          <a:spcPct val="0"/>
        </a:spcBef>
        <a:buNone/>
        <a:defRPr sz="2800" kern="1200" cap="all" baseline="0">
          <a:solidFill>
            <a:schemeClr val="tx1"/>
          </a:solidFill>
          <a:latin typeface="+mj-lt"/>
          <a:ea typeface="+mj-ea"/>
          <a:cs typeface="+mj-cs"/>
        </a:defRPr>
      </a:lvl1pPr>
    </p:titleStyle>
    <p:bodyStyle>
      <a:lvl1pPr marL="342900" indent="-342900" algn="l" defTabSz="914400" rtl="0" eaLnBrk="1" latinLnBrk="0" hangingPunct="1">
        <a:spcBef>
          <a:spcPts val="800"/>
        </a:spcBef>
        <a:buFont typeface="Arial" pitchFamily="34" charset="0"/>
        <a:buNone/>
        <a:defRPr sz="1600" b="1" kern="1200">
          <a:solidFill>
            <a:schemeClr val="tx1"/>
          </a:solidFill>
          <a:latin typeface="+mn-lt"/>
          <a:ea typeface="+mn-ea"/>
          <a:cs typeface="+mn-cs"/>
        </a:defRPr>
      </a:lvl1pPr>
      <a:lvl2pPr marL="173736" indent="-173736" algn="l" defTabSz="914400" rtl="0" eaLnBrk="1" latinLnBrk="0" hangingPunct="1">
        <a:spcBef>
          <a:spcPts val="300"/>
        </a:spcBef>
        <a:buClr>
          <a:schemeClr val="accent2"/>
        </a:buClr>
        <a:buFont typeface="Wingdings" pitchFamily="2" charset="2"/>
        <a:buChar char="§"/>
        <a:defRPr sz="1600" kern="1200">
          <a:solidFill>
            <a:schemeClr val="tx1"/>
          </a:solidFill>
          <a:latin typeface="+mn-lt"/>
          <a:ea typeface="+mn-ea"/>
          <a:cs typeface="+mn-cs"/>
        </a:defRPr>
      </a:lvl2pPr>
      <a:lvl3pPr marL="402336" indent="-164592" algn="l" defTabSz="914400" rtl="0" eaLnBrk="1" latinLnBrk="0" hangingPunct="1">
        <a:spcBef>
          <a:spcPts val="300"/>
        </a:spcBef>
        <a:buClr>
          <a:schemeClr val="accent2"/>
        </a:buClr>
        <a:buFont typeface="Wingdings" pitchFamily="2" charset="2"/>
        <a:buChar char="§"/>
        <a:defRPr sz="1600" kern="1200">
          <a:solidFill>
            <a:schemeClr val="tx1"/>
          </a:solidFill>
          <a:latin typeface="+mn-lt"/>
          <a:ea typeface="+mn-ea"/>
          <a:cs typeface="+mn-cs"/>
        </a:defRPr>
      </a:lvl3pPr>
      <a:lvl4pPr marL="630936" indent="-164592" algn="l" defTabSz="914400" rtl="0" eaLnBrk="1" latinLnBrk="0" hangingPunct="1">
        <a:spcBef>
          <a:spcPts val="300"/>
        </a:spcBef>
        <a:buClr>
          <a:schemeClr val="accent2"/>
        </a:buClr>
        <a:buFont typeface="Wingdings" pitchFamily="2" charset="2"/>
        <a:buChar char="§"/>
        <a:defRPr sz="1600" kern="1200">
          <a:solidFill>
            <a:schemeClr val="tx1"/>
          </a:solidFill>
          <a:latin typeface="+mn-lt"/>
          <a:ea typeface="+mn-ea"/>
          <a:cs typeface="+mn-cs"/>
        </a:defRPr>
      </a:lvl4pPr>
      <a:lvl5pPr marL="859536" indent="-173736" algn="l" defTabSz="914400" rtl="0" eaLnBrk="1" latinLnBrk="0" hangingPunct="1">
        <a:spcBef>
          <a:spcPts val="300"/>
        </a:spcBef>
        <a:buClr>
          <a:schemeClr val="accent2"/>
        </a:buClr>
        <a:buFont typeface="Wingdings" pitchFamily="2" charset="2"/>
        <a:buChar char="§"/>
        <a:defRPr sz="1600" kern="1200">
          <a:solidFill>
            <a:schemeClr val="tx1"/>
          </a:solidFill>
          <a:latin typeface="+mn-lt"/>
          <a:ea typeface="+mn-ea"/>
          <a:cs typeface="+mn-cs"/>
        </a:defRPr>
      </a:lvl5pPr>
      <a:lvl6pPr marL="1097280" indent="-173736" algn="l" defTabSz="914400" rtl="0" eaLnBrk="1" latinLnBrk="0" hangingPunct="1">
        <a:spcBef>
          <a:spcPts val="300"/>
        </a:spcBef>
        <a:buClr>
          <a:schemeClr val="accent2"/>
        </a:buClr>
        <a:buFont typeface="Wingdings" pitchFamily="2" charset="2"/>
        <a:buChar char="§"/>
        <a:defRPr sz="1400" kern="1200">
          <a:solidFill>
            <a:schemeClr val="tx1"/>
          </a:solidFill>
          <a:latin typeface="+mn-lt"/>
          <a:ea typeface="+mn-ea"/>
          <a:cs typeface="+mn-cs"/>
        </a:defRPr>
      </a:lvl6pPr>
      <a:lvl7pPr marL="1353312" indent="-164592" algn="l" defTabSz="914400" rtl="0" eaLnBrk="1" latinLnBrk="0" hangingPunct="1">
        <a:spcBef>
          <a:spcPts val="300"/>
        </a:spcBef>
        <a:buClr>
          <a:schemeClr val="accent2"/>
        </a:buClr>
        <a:buFont typeface="Wingdings" pitchFamily="2" charset="2"/>
        <a:buChar char="§"/>
        <a:defRPr sz="1400" kern="1200">
          <a:solidFill>
            <a:schemeClr val="tx1"/>
          </a:solidFill>
          <a:latin typeface="+mn-lt"/>
          <a:ea typeface="+mn-ea"/>
          <a:cs typeface="+mn-cs"/>
        </a:defRPr>
      </a:lvl7pPr>
      <a:lvl8pPr marL="1581912" indent="-164592" algn="l" defTabSz="914400" rtl="0" eaLnBrk="1" latinLnBrk="0" hangingPunct="1">
        <a:spcBef>
          <a:spcPts val="300"/>
        </a:spcBef>
        <a:buClr>
          <a:schemeClr val="accent2"/>
        </a:buClr>
        <a:buFont typeface="Wingdings" pitchFamily="2" charset="2"/>
        <a:buChar char="§"/>
        <a:defRPr sz="1400" kern="1200">
          <a:solidFill>
            <a:schemeClr val="tx1"/>
          </a:solidFill>
          <a:latin typeface="+mn-lt"/>
          <a:ea typeface="+mn-ea"/>
          <a:cs typeface="+mn-cs"/>
        </a:defRPr>
      </a:lvl8pPr>
      <a:lvl9pPr marL="1792224" indent="-164592" algn="l" defTabSz="914400" rtl="0" eaLnBrk="1" latinLnBrk="0" hangingPunct="1">
        <a:spcBef>
          <a:spcPts val="300"/>
        </a:spcBef>
        <a:buClr>
          <a:schemeClr val="accent2"/>
        </a:buClr>
        <a:buFont typeface="Wingdings" pitchFamily="2" charset="2"/>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hyperlink" Target="http://www.hdc.org.nz/media/199065/peer%20support%20practice%20in%20aotearoa%20nz.pdf" TargetMode="External"/><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rot="19140000">
            <a:off x="529856" y="1389798"/>
            <a:ext cx="5648623" cy="1204306"/>
          </a:xfrm>
        </p:spPr>
        <p:txBody>
          <a:bodyPr>
            <a:normAutofit fontScale="90000"/>
          </a:bodyPr>
          <a:lstStyle/>
          <a:p>
            <a:r>
              <a:rPr lang="en-NZ" dirty="0" smtClean="0"/>
              <a:t>Risking recovery in an acute mental health inpatient unit</a:t>
            </a:r>
            <a:endParaRPr lang="en-GB" dirty="0"/>
          </a:p>
        </p:txBody>
      </p:sp>
      <p:sp>
        <p:nvSpPr>
          <p:cNvPr id="3" name="Subtitle 2"/>
          <p:cNvSpPr>
            <a:spLocks noGrp="1"/>
          </p:cNvSpPr>
          <p:nvPr>
            <p:ph type="subTitle" idx="1"/>
          </p:nvPr>
        </p:nvSpPr>
        <p:spPr>
          <a:xfrm rot="19140000">
            <a:off x="2211121" y="2839173"/>
            <a:ext cx="6511131" cy="2261795"/>
          </a:xfrm>
        </p:spPr>
        <p:txBody>
          <a:bodyPr>
            <a:normAutofit/>
          </a:bodyPr>
          <a:lstStyle/>
          <a:p>
            <a:r>
              <a:rPr lang="en-NZ" sz="2800" dirty="0" err="1" smtClean="0"/>
              <a:t>Dr.</a:t>
            </a:r>
            <a:r>
              <a:rPr lang="en-NZ" sz="2800" dirty="0" smtClean="0"/>
              <a:t> Anne Scott</a:t>
            </a:r>
          </a:p>
          <a:p>
            <a:r>
              <a:rPr lang="en-NZ" sz="2800" dirty="0" smtClean="0"/>
              <a:t>Mental Health &amp; Social Justice Symposium 2015</a:t>
            </a:r>
          </a:p>
        </p:txBody>
      </p:sp>
    </p:spTree>
    <p:extLst>
      <p:ext uri="{BB962C8B-B14F-4D97-AF65-F5344CB8AC3E}">
        <p14:creationId xmlns:p14="http://schemas.microsoft.com/office/powerpoint/2010/main" val="184214745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22960" y="365760"/>
            <a:ext cx="7520940" cy="758984"/>
          </a:xfrm>
        </p:spPr>
        <p:txBody>
          <a:bodyPr>
            <a:normAutofit fontScale="90000"/>
          </a:bodyPr>
          <a:lstStyle/>
          <a:p>
            <a:r>
              <a:rPr lang="en-NZ" dirty="0" smtClean="0"/>
              <a:t>‘Recovery’ as the fundamental aim in A/NZ mental Health system</a:t>
            </a:r>
            <a:endParaRPr lang="en-GB" dirty="0"/>
          </a:p>
        </p:txBody>
      </p:sp>
      <p:sp>
        <p:nvSpPr>
          <p:cNvPr id="3" name="Content Placeholder 2"/>
          <p:cNvSpPr>
            <a:spLocks noGrp="1"/>
          </p:cNvSpPr>
          <p:nvPr>
            <p:ph idx="1"/>
          </p:nvPr>
        </p:nvSpPr>
        <p:spPr>
          <a:xfrm>
            <a:off x="822960" y="1484784"/>
            <a:ext cx="7520940" cy="5040560"/>
          </a:xfrm>
        </p:spPr>
        <p:txBody>
          <a:bodyPr>
            <a:normAutofit/>
          </a:bodyPr>
          <a:lstStyle/>
          <a:p>
            <a:r>
              <a:rPr lang="en-NZ" sz="2800" b="0" dirty="0" smtClean="0"/>
              <a:t>“Recovery is a deeply personal, unique process changing one’s attitude, values, feelings, goals, skills, and/or roles. It is a way of living a satisfying hopeful and contributing life. Recovery involves the development of new meaning and purpose in one’s life as one grows beyond the catastrophic effects of psychiatric disability.” </a:t>
            </a:r>
          </a:p>
          <a:p>
            <a:pPr lvl="1"/>
            <a:r>
              <a:rPr lang="en-NZ" sz="2400" dirty="0" smtClean="0"/>
              <a:t>(William Anthony, 1993: 12-13)</a:t>
            </a:r>
            <a:endParaRPr lang="en-GB" sz="2400" dirty="0"/>
          </a:p>
        </p:txBody>
      </p:sp>
    </p:spTree>
    <p:extLst>
      <p:ext uri="{BB962C8B-B14F-4D97-AF65-F5344CB8AC3E}">
        <p14:creationId xmlns:p14="http://schemas.microsoft.com/office/powerpoint/2010/main" val="124834789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NZ" dirty="0" smtClean="0"/>
              <a:t>Positive risk management is needed:</a:t>
            </a:r>
            <a:endParaRPr lang="en-GB" dirty="0"/>
          </a:p>
        </p:txBody>
      </p:sp>
      <p:sp>
        <p:nvSpPr>
          <p:cNvPr id="3" name="Content Placeholder 2"/>
          <p:cNvSpPr>
            <a:spLocks noGrp="1"/>
          </p:cNvSpPr>
          <p:nvPr>
            <p:ph idx="1"/>
          </p:nvPr>
        </p:nvSpPr>
        <p:spPr/>
        <p:txBody>
          <a:bodyPr>
            <a:noAutofit/>
          </a:bodyPr>
          <a:lstStyle/>
          <a:p>
            <a:pPr>
              <a:lnSpc>
                <a:spcPct val="150000"/>
              </a:lnSpc>
            </a:pPr>
            <a:r>
              <a:rPr lang="en-NZ" sz="2000" b="0" dirty="0" smtClean="0"/>
              <a:t>…decisions about risk management involve improving the service user’s quality of life and plans for recovery, while remaining aware of the safety needs of the service user, their carer and the public… Over defensive practice is bad practice. Avoiding all possible risks is not good for the service user or society in the long term, and can be counterproductive, creating more problems than it solves (UK </a:t>
            </a:r>
            <a:r>
              <a:rPr lang="en-NZ" sz="2000" b="0" dirty="0" err="1" smtClean="0"/>
              <a:t>DoH</a:t>
            </a:r>
            <a:r>
              <a:rPr lang="en-NZ" sz="2000" b="0" dirty="0" smtClean="0"/>
              <a:t> 2007, cited in Woods 2013: 808.)</a:t>
            </a:r>
            <a:endParaRPr lang="en-GB" sz="2000" b="0" dirty="0"/>
          </a:p>
        </p:txBody>
      </p:sp>
    </p:spTree>
    <p:extLst>
      <p:ext uri="{BB962C8B-B14F-4D97-AF65-F5344CB8AC3E}">
        <p14:creationId xmlns:p14="http://schemas.microsoft.com/office/powerpoint/2010/main" val="230025276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NZ" sz="2700" dirty="0" smtClean="0"/>
              <a:t>collision between Recovery orientated practice and corporate risk management</a:t>
            </a:r>
            <a:endParaRPr lang="en-GB" sz="2700" dirty="0"/>
          </a:p>
        </p:txBody>
      </p:sp>
      <p:sp>
        <p:nvSpPr>
          <p:cNvPr id="3" name="Content Placeholder 2"/>
          <p:cNvSpPr>
            <a:spLocks noGrp="1"/>
          </p:cNvSpPr>
          <p:nvPr>
            <p:ph idx="1"/>
          </p:nvPr>
        </p:nvSpPr>
        <p:spPr>
          <a:xfrm>
            <a:off x="827584" y="1340768"/>
            <a:ext cx="7520940" cy="4104456"/>
          </a:xfrm>
        </p:spPr>
        <p:txBody>
          <a:bodyPr>
            <a:normAutofit lnSpcReduction="10000"/>
          </a:bodyPr>
          <a:lstStyle/>
          <a:p>
            <a:pPr>
              <a:buFont typeface="Arial" panose="020B0604020202020204" pitchFamily="34" charset="0"/>
              <a:buChar char="•"/>
            </a:pPr>
            <a:r>
              <a:rPr lang="en-NZ" sz="1800" b="0" dirty="0" smtClean="0"/>
              <a:t>Corporate risk management designed to protect organisations and their workers from error and blame.</a:t>
            </a:r>
          </a:p>
          <a:p>
            <a:pPr>
              <a:buFont typeface="Arial" panose="020B0604020202020204" pitchFamily="34" charset="0"/>
              <a:buChar char="•"/>
            </a:pPr>
            <a:r>
              <a:rPr lang="en-NZ" sz="1800" b="0" dirty="0" smtClean="0"/>
              <a:t>This can lead to development of a ‘blame culture’, with ‘defensive practice’.</a:t>
            </a:r>
          </a:p>
          <a:p>
            <a:pPr>
              <a:buFont typeface="Arial" panose="020B0604020202020204" pitchFamily="34" charset="0"/>
              <a:buChar char="•"/>
            </a:pPr>
            <a:r>
              <a:rPr lang="en-NZ" sz="1800" b="0" dirty="0" smtClean="0"/>
              <a:t>Special significance given in such a culture to critical and adverse incidents . They come to define in retrospect what constitutes acceptable or unacceptable practice.</a:t>
            </a:r>
          </a:p>
          <a:p>
            <a:pPr>
              <a:buFont typeface="Arial" panose="020B0604020202020204" pitchFamily="34" charset="0"/>
              <a:buChar char="•"/>
            </a:pPr>
            <a:r>
              <a:rPr lang="en-NZ" sz="1800" b="0" dirty="0" smtClean="0"/>
              <a:t>Workers come to rely on </a:t>
            </a:r>
            <a:r>
              <a:rPr lang="en-NZ" sz="1800" b="0" dirty="0" err="1" smtClean="0"/>
              <a:t>routinised</a:t>
            </a:r>
            <a:r>
              <a:rPr lang="en-NZ" sz="1800" b="0" dirty="0" smtClean="0"/>
              <a:t> procedures to protect themselves in relation to idiosyncratic practice problems, instead of their experience and judgement. </a:t>
            </a:r>
            <a:endParaRPr lang="en-NZ" sz="1800" b="0" dirty="0"/>
          </a:p>
          <a:p>
            <a:pPr>
              <a:buFont typeface="Arial" panose="020B0604020202020204" pitchFamily="34" charset="0"/>
              <a:buChar char="•"/>
            </a:pPr>
            <a:r>
              <a:rPr lang="en-NZ" sz="1800" b="0" dirty="0" smtClean="0"/>
              <a:t>These </a:t>
            </a:r>
            <a:r>
              <a:rPr lang="en-NZ" sz="1800" b="0" dirty="0" err="1" smtClean="0"/>
              <a:t>routinised</a:t>
            </a:r>
            <a:r>
              <a:rPr lang="en-NZ" sz="1800" b="0" dirty="0" smtClean="0"/>
              <a:t> procedures often developed in relation to inquiries and courts of review outcomes.</a:t>
            </a:r>
          </a:p>
          <a:p>
            <a:pPr marL="0" indent="0"/>
            <a:endParaRPr lang="en-NZ" b="0" dirty="0" smtClean="0"/>
          </a:p>
          <a:p>
            <a:pPr marL="0" indent="0"/>
            <a:r>
              <a:rPr lang="en-NZ" b="0" dirty="0" smtClean="0"/>
              <a:t>Sawyer and Green 2013</a:t>
            </a:r>
            <a:endParaRPr lang="en-GB" b="0" dirty="0"/>
          </a:p>
        </p:txBody>
      </p:sp>
    </p:spTree>
    <p:extLst>
      <p:ext uri="{BB962C8B-B14F-4D97-AF65-F5344CB8AC3E}">
        <p14:creationId xmlns:p14="http://schemas.microsoft.com/office/powerpoint/2010/main" val="85618227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7544" y="587594"/>
            <a:ext cx="7608314" cy="583264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TextBox 3"/>
          <p:cNvSpPr txBox="1"/>
          <p:nvPr/>
        </p:nvSpPr>
        <p:spPr>
          <a:xfrm>
            <a:off x="5004048" y="6237312"/>
            <a:ext cx="3419074" cy="369332"/>
          </a:xfrm>
          <a:prstGeom prst="rect">
            <a:avLst/>
          </a:prstGeom>
          <a:noFill/>
        </p:spPr>
        <p:txBody>
          <a:bodyPr wrap="square" rtlCol="0">
            <a:spAutoFit/>
          </a:bodyPr>
          <a:lstStyle/>
          <a:p>
            <a:r>
              <a:rPr lang="en-NZ" dirty="0" smtClean="0"/>
              <a:t>Tickle, et al 2012: 5</a:t>
            </a:r>
            <a:endParaRPr lang="en-GB" dirty="0"/>
          </a:p>
        </p:txBody>
      </p:sp>
    </p:spTree>
    <p:extLst>
      <p:ext uri="{BB962C8B-B14F-4D97-AF65-F5344CB8AC3E}">
        <p14:creationId xmlns:p14="http://schemas.microsoft.com/office/powerpoint/2010/main" val="262964155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a:xfrm>
            <a:off x="755576" y="457200"/>
            <a:ext cx="7920112" cy="5204048"/>
          </a:xfrm>
        </p:spPr>
        <p:txBody>
          <a:bodyPr>
            <a:normAutofit/>
          </a:bodyPr>
          <a:lstStyle/>
          <a:p>
            <a:pPr eaLnBrk="1" hangingPunct="1">
              <a:lnSpc>
                <a:spcPct val="150000"/>
              </a:lnSpc>
            </a:pPr>
            <a:r>
              <a:rPr lang="en-NZ" altLang="en-US" sz="2000" dirty="0" smtClean="0"/>
              <a:t>We attribute blame not – or not just – to the person who has committed an act but to the authority who should have </a:t>
            </a:r>
            <a:r>
              <a:rPr lang="en-NZ" altLang="en-US" sz="2000" dirty="0" err="1" smtClean="0"/>
              <a:t>forseen</a:t>
            </a:r>
            <a:r>
              <a:rPr lang="en-NZ" altLang="en-US" sz="2000" dirty="0" smtClean="0"/>
              <a:t> and prevented it. Once it seems possible to predict the future through the application of knowledge, once it seems possible to take action in the present to avert a potential unwelcome future, then failure to do so cannot be ascribed to chance. Even a non-decision is a decision. Someone has decided, someone could have decided otherwise, someone is therefore culpable. </a:t>
            </a:r>
            <a:endParaRPr lang="en-GB" altLang="en-US" sz="2000" dirty="0" smtClean="0"/>
          </a:p>
        </p:txBody>
      </p:sp>
      <p:sp>
        <p:nvSpPr>
          <p:cNvPr id="10243" name="Rectangle 3"/>
          <p:cNvSpPr>
            <a:spLocks noGrp="1" noChangeArrowheads="1"/>
          </p:cNvSpPr>
          <p:nvPr>
            <p:ph type="subTitle" idx="4294967295"/>
          </p:nvPr>
        </p:nvSpPr>
        <p:spPr>
          <a:xfrm>
            <a:off x="6521450" y="5589588"/>
            <a:ext cx="2622550" cy="409575"/>
          </a:xfrm>
        </p:spPr>
        <p:txBody>
          <a:bodyPr/>
          <a:lstStyle/>
          <a:p>
            <a:pPr marL="0" indent="0" eaLnBrk="1" hangingPunct="1">
              <a:lnSpc>
                <a:spcPct val="90000"/>
              </a:lnSpc>
              <a:buFont typeface="Wingdings" pitchFamily="2" charset="2"/>
              <a:buNone/>
            </a:pPr>
            <a:r>
              <a:rPr lang="en-NZ" altLang="en-US" sz="2000" smtClean="0"/>
              <a:t>Rose 2005: 8-19</a:t>
            </a:r>
            <a:endParaRPr lang="en-GB" altLang="en-US" sz="2000" smtClean="0"/>
          </a:p>
        </p:txBody>
      </p:sp>
    </p:spTree>
    <p:extLst>
      <p:ext uri="{BB962C8B-B14F-4D97-AF65-F5344CB8AC3E}">
        <p14:creationId xmlns:p14="http://schemas.microsoft.com/office/powerpoint/2010/main" val="17970359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0243">
                                            <p:txEl>
                                              <p:pRg st="0" end="0"/>
                                            </p:txEl>
                                          </p:spTgt>
                                        </p:tgtEl>
                                        <p:attrNameLst>
                                          <p:attrName>style.visibility</p:attrName>
                                        </p:attrNameLst>
                                      </p:cBhvr>
                                      <p:to>
                                        <p:strVal val="visible"/>
                                      </p:to>
                                    </p:set>
                                    <p:animEffect transition="in" filter="fade">
                                      <p:cBhvr>
                                        <p:cTn id="7" dur="1000"/>
                                        <p:tgtEl>
                                          <p:spTgt spid="10243">
                                            <p:txEl>
                                              <p:pRg st="0" end="0"/>
                                            </p:txEl>
                                          </p:spTgt>
                                        </p:tgtEl>
                                      </p:cBhvr>
                                    </p:animEffect>
                                    <p:anim calcmode="lin" valueType="num">
                                      <p:cBhvr>
                                        <p:cTn id="8" dur="1000" fill="hold"/>
                                        <p:tgtEl>
                                          <p:spTgt spid="1024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10243">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4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NZ" dirty="0" smtClean="0"/>
              <a:t>Risk cultures created</a:t>
            </a:r>
            <a:endParaRPr lang="en-GB" dirty="0"/>
          </a:p>
        </p:txBody>
      </p:sp>
      <p:sp>
        <p:nvSpPr>
          <p:cNvPr id="3" name="Content Placeholder 2"/>
          <p:cNvSpPr>
            <a:spLocks noGrp="1"/>
          </p:cNvSpPr>
          <p:nvPr>
            <p:ph idx="1"/>
          </p:nvPr>
        </p:nvSpPr>
        <p:spPr/>
        <p:txBody>
          <a:bodyPr>
            <a:noAutofit/>
          </a:bodyPr>
          <a:lstStyle/>
          <a:p>
            <a:pPr>
              <a:spcAft>
                <a:spcPts val="1800"/>
              </a:spcAft>
            </a:pPr>
            <a:r>
              <a:rPr lang="en-NZ" sz="2800" b="0" dirty="0" smtClean="0"/>
              <a:t>Adverse incidents occur…</a:t>
            </a:r>
          </a:p>
          <a:p>
            <a:pPr>
              <a:spcAft>
                <a:spcPts val="1800"/>
              </a:spcAft>
            </a:pPr>
            <a:r>
              <a:rPr lang="en-NZ" sz="2800" b="0" dirty="0" smtClean="0"/>
              <a:t>Coroner’s reports, HDC reports, litigation, media outcry…</a:t>
            </a:r>
          </a:p>
          <a:p>
            <a:pPr>
              <a:spcAft>
                <a:spcPts val="1800"/>
              </a:spcAft>
            </a:pPr>
            <a:r>
              <a:rPr lang="en-NZ" sz="2800" b="0" dirty="0" smtClean="0"/>
              <a:t>Policies to protect organisations from institutional liability created (corporate risk management)…</a:t>
            </a:r>
          </a:p>
          <a:p>
            <a:pPr>
              <a:spcAft>
                <a:spcPts val="1800"/>
              </a:spcAft>
            </a:pPr>
            <a:r>
              <a:rPr lang="en-NZ" sz="2800" b="0" dirty="0" smtClean="0"/>
              <a:t>Defensive practice develops…</a:t>
            </a:r>
          </a:p>
          <a:p>
            <a:pPr>
              <a:spcAft>
                <a:spcPts val="1800"/>
              </a:spcAft>
            </a:pPr>
            <a:r>
              <a:rPr lang="en-NZ" sz="2800" b="0" dirty="0" smtClean="0"/>
              <a:t>Freedom and autonomy lost to patients…</a:t>
            </a:r>
          </a:p>
          <a:p>
            <a:pPr>
              <a:spcAft>
                <a:spcPts val="1800"/>
              </a:spcAft>
            </a:pPr>
            <a:r>
              <a:rPr lang="en-NZ" sz="2800" b="0" dirty="0" smtClean="0"/>
              <a:t>Iatrogenic risk: trauma, suicidality and loss…</a:t>
            </a:r>
          </a:p>
        </p:txBody>
      </p:sp>
    </p:spTree>
    <p:extLst>
      <p:ext uri="{BB962C8B-B14F-4D97-AF65-F5344CB8AC3E}">
        <p14:creationId xmlns:p14="http://schemas.microsoft.com/office/powerpoint/2010/main" val="326253857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NZ" dirty="0" smtClean="0"/>
              <a:t>Tragic outcomes…</a:t>
            </a:r>
            <a:endParaRPr lang="en-GB" dirty="0"/>
          </a:p>
        </p:txBody>
      </p:sp>
      <p:sp>
        <p:nvSpPr>
          <p:cNvPr id="3" name="Content Placeholder 2"/>
          <p:cNvSpPr>
            <a:spLocks noGrp="1"/>
          </p:cNvSpPr>
          <p:nvPr>
            <p:ph idx="1"/>
          </p:nvPr>
        </p:nvSpPr>
        <p:spPr/>
        <p:txBody>
          <a:bodyPr>
            <a:noAutofit/>
          </a:bodyPr>
          <a:lstStyle/>
          <a:p>
            <a:pPr>
              <a:spcAft>
                <a:spcPts val="1200"/>
              </a:spcAft>
            </a:pPr>
            <a:r>
              <a:rPr lang="en-NZ" sz="2800" b="0" dirty="0" smtClean="0"/>
              <a:t>25% of people committing suicide (England and Wales) have had recent contact with mental health services.</a:t>
            </a:r>
          </a:p>
          <a:p>
            <a:pPr>
              <a:spcAft>
                <a:spcPts val="1200"/>
              </a:spcAft>
            </a:pPr>
            <a:r>
              <a:rPr lang="en-NZ" sz="2800" b="0" dirty="0" smtClean="0"/>
              <a:t>160-200 mental health inpatients (England and Wales) die by suicide annually.</a:t>
            </a:r>
          </a:p>
          <a:p>
            <a:pPr>
              <a:spcAft>
                <a:spcPts val="1200"/>
              </a:spcAft>
            </a:pPr>
            <a:r>
              <a:rPr lang="en-NZ" sz="2800" b="0" dirty="0" smtClean="0"/>
              <a:t>About 50 homicides per year committed in England and Wales by people who have had recent contact with mental health services</a:t>
            </a:r>
          </a:p>
          <a:p>
            <a:pPr>
              <a:spcAft>
                <a:spcPts val="1200"/>
              </a:spcAft>
            </a:pPr>
            <a:r>
              <a:rPr lang="en-NZ" sz="2800" b="0" dirty="0" smtClean="0"/>
              <a:t>Tickle, et al 2012: 3.</a:t>
            </a:r>
            <a:endParaRPr lang="en-GB" sz="2800" b="0" dirty="0"/>
          </a:p>
        </p:txBody>
      </p:sp>
    </p:spTree>
    <p:extLst>
      <p:ext uri="{BB962C8B-B14F-4D97-AF65-F5344CB8AC3E}">
        <p14:creationId xmlns:p14="http://schemas.microsoft.com/office/powerpoint/2010/main" val="386029160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NZ" dirty="0" smtClean="0"/>
              <a:t>Closed down environments</a:t>
            </a:r>
            <a:endParaRPr lang="en-GB" dirty="0"/>
          </a:p>
        </p:txBody>
      </p:sp>
      <p:sp>
        <p:nvSpPr>
          <p:cNvPr id="3" name="Content Placeholder 2"/>
          <p:cNvSpPr>
            <a:spLocks noGrp="1"/>
          </p:cNvSpPr>
          <p:nvPr>
            <p:ph idx="1"/>
          </p:nvPr>
        </p:nvSpPr>
        <p:spPr>
          <a:xfrm>
            <a:off x="822960" y="1100628"/>
            <a:ext cx="7520940" cy="5280700"/>
          </a:xfrm>
        </p:spPr>
        <p:txBody>
          <a:bodyPr>
            <a:normAutofit fontScale="70000" lnSpcReduction="20000"/>
          </a:bodyPr>
          <a:lstStyle/>
          <a:p>
            <a:pPr lvl="0">
              <a:spcAft>
                <a:spcPts val="600"/>
              </a:spcAft>
            </a:pPr>
            <a:r>
              <a:rPr lang="en-NZ" sz="2900" b="0" dirty="0"/>
              <a:t>The tea and coffee making facilities in the </a:t>
            </a:r>
            <a:r>
              <a:rPr lang="en-NZ" sz="2900" b="0" dirty="0" smtClean="0"/>
              <a:t>patients</a:t>
            </a:r>
            <a:r>
              <a:rPr lang="en-NZ" sz="2900" b="0" dirty="0"/>
              <a:t>’ lounge were kept locked </a:t>
            </a:r>
            <a:r>
              <a:rPr lang="en-NZ" sz="2900" b="0" dirty="0" smtClean="0"/>
              <a:t>away. </a:t>
            </a:r>
            <a:r>
              <a:rPr lang="en-NZ" sz="2900" b="0" dirty="0"/>
              <a:t>As a result, patients had to use the kitchen to make tea and coffee, which wasn’t always open to them. When it wasn’t open, they had to ask a staff member to make them a hot drink. I asked why the tea and coffee making facilities in the patients’ lounge were locked, and was told that the hot water was a risk. </a:t>
            </a:r>
            <a:endParaRPr lang="en-GB" sz="2900" b="0" dirty="0"/>
          </a:p>
          <a:p>
            <a:pPr lvl="0">
              <a:spcAft>
                <a:spcPts val="600"/>
              </a:spcAft>
            </a:pPr>
            <a:r>
              <a:rPr lang="en-NZ" sz="2900" b="0" dirty="0" smtClean="0"/>
              <a:t>The </a:t>
            </a:r>
            <a:r>
              <a:rPr lang="en-NZ" sz="2900" b="0" dirty="0"/>
              <a:t>courtyard off of the second patient’s lounge was kept locked. Patients weren’t allowed to use it at all. I asked the reason for this, and was told that it was a risk as patients might hang themselves from a fence ligature</a:t>
            </a:r>
            <a:r>
              <a:rPr lang="en-NZ" sz="2900" b="0" dirty="0" smtClean="0"/>
              <a:t>.</a:t>
            </a:r>
          </a:p>
          <a:p>
            <a:pPr lvl="0">
              <a:spcAft>
                <a:spcPts val="600"/>
              </a:spcAft>
            </a:pPr>
            <a:r>
              <a:rPr lang="en-NZ" sz="2900" b="0" dirty="0" smtClean="0"/>
              <a:t>When patients want to </a:t>
            </a:r>
            <a:r>
              <a:rPr lang="en-NZ" sz="2900" b="0" dirty="0"/>
              <a:t>wash </a:t>
            </a:r>
            <a:r>
              <a:rPr lang="en-NZ" sz="2900" b="0" dirty="0" smtClean="0"/>
              <a:t>their coffee mugs</a:t>
            </a:r>
            <a:r>
              <a:rPr lang="en-NZ" sz="2900" b="0" dirty="0"/>
              <a:t>, </a:t>
            </a:r>
            <a:r>
              <a:rPr lang="en-NZ" sz="2900" b="0" dirty="0" smtClean="0"/>
              <a:t>they have to </a:t>
            </a:r>
            <a:r>
              <a:rPr lang="en-NZ" sz="2900" b="0" dirty="0"/>
              <a:t>ask a staff member to open the locked cupboard under the kitchen sink, which </a:t>
            </a:r>
            <a:r>
              <a:rPr lang="en-NZ" sz="2900" b="0" dirty="0" smtClean="0"/>
              <a:t>contains </a:t>
            </a:r>
            <a:r>
              <a:rPr lang="en-NZ" sz="2900" b="0" dirty="0"/>
              <a:t>nothing except washing up liquid. I asked why this was kept locked, and was told it was a risk. </a:t>
            </a:r>
            <a:endParaRPr lang="en-GB" sz="2900" b="0" dirty="0"/>
          </a:p>
          <a:p>
            <a:pPr lvl="0">
              <a:spcAft>
                <a:spcPts val="600"/>
              </a:spcAft>
            </a:pPr>
            <a:r>
              <a:rPr lang="en-NZ" sz="2900" b="0" dirty="0"/>
              <a:t>The windows in the main part of the ward only </a:t>
            </a:r>
            <a:r>
              <a:rPr lang="en-NZ" sz="2900" b="0" dirty="0" smtClean="0"/>
              <a:t>open </a:t>
            </a:r>
            <a:r>
              <a:rPr lang="en-NZ" sz="2900" b="0" dirty="0"/>
              <a:t>a few millimetres. This </a:t>
            </a:r>
            <a:r>
              <a:rPr lang="en-NZ" sz="2900" b="0" dirty="0" smtClean="0"/>
              <a:t>means </a:t>
            </a:r>
            <a:r>
              <a:rPr lang="en-NZ" sz="2900" b="0" dirty="0"/>
              <a:t>that it </a:t>
            </a:r>
            <a:r>
              <a:rPr lang="en-NZ" sz="2900" b="0" dirty="0" smtClean="0"/>
              <a:t>is impossible </a:t>
            </a:r>
            <a:r>
              <a:rPr lang="en-NZ" sz="2900" b="0" dirty="0"/>
              <a:t>to generate a flow of cool air on hot days. </a:t>
            </a:r>
            <a:endParaRPr lang="en-GB" sz="2900" b="0" dirty="0"/>
          </a:p>
          <a:p>
            <a:pPr lvl="0"/>
            <a:endParaRPr lang="en-GB" sz="2900" dirty="0"/>
          </a:p>
          <a:p>
            <a:endParaRPr lang="en-GB" dirty="0"/>
          </a:p>
        </p:txBody>
      </p:sp>
    </p:spTree>
    <p:extLst>
      <p:ext uri="{BB962C8B-B14F-4D97-AF65-F5344CB8AC3E}">
        <p14:creationId xmlns:p14="http://schemas.microsoft.com/office/powerpoint/2010/main" val="270530434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NZ" dirty="0" smtClean="0"/>
              <a:t>Some questions</a:t>
            </a:r>
            <a:endParaRPr lang="en-GB" dirty="0"/>
          </a:p>
        </p:txBody>
      </p:sp>
      <p:sp>
        <p:nvSpPr>
          <p:cNvPr id="3" name="Content Placeholder 2"/>
          <p:cNvSpPr>
            <a:spLocks noGrp="1"/>
          </p:cNvSpPr>
          <p:nvPr>
            <p:ph idx="1"/>
          </p:nvPr>
        </p:nvSpPr>
        <p:spPr>
          <a:xfrm>
            <a:off x="822960" y="1196752"/>
            <a:ext cx="7520940" cy="4680520"/>
          </a:xfrm>
        </p:spPr>
        <p:txBody>
          <a:bodyPr>
            <a:noAutofit/>
          </a:bodyPr>
          <a:lstStyle/>
          <a:p>
            <a:r>
              <a:rPr lang="en-NZ" sz="2800" b="0" dirty="0" smtClean="0"/>
              <a:t>Is it possible to prevent all adverse incidents, if somebody is determined to harm themselves?</a:t>
            </a:r>
          </a:p>
          <a:p>
            <a:r>
              <a:rPr lang="en-NZ" sz="2800" b="0" dirty="0" smtClean="0"/>
              <a:t>How much control would be required to achieve this?</a:t>
            </a:r>
          </a:p>
          <a:p>
            <a:r>
              <a:rPr lang="en-NZ" sz="2800" b="0" dirty="0" smtClean="0"/>
              <a:t>What are the consequences for the patient’s sense of emotional wellbeing, of being subjected to this level of surveillance and control?</a:t>
            </a:r>
          </a:p>
          <a:p>
            <a:r>
              <a:rPr lang="en-NZ" sz="2800" dirty="0" smtClean="0"/>
              <a:t>What does ‘safety’ mean? Who is it for?</a:t>
            </a:r>
          </a:p>
        </p:txBody>
      </p:sp>
    </p:spTree>
    <p:extLst>
      <p:ext uri="{BB962C8B-B14F-4D97-AF65-F5344CB8AC3E}">
        <p14:creationId xmlns:p14="http://schemas.microsoft.com/office/powerpoint/2010/main" val="256477709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NZ" dirty="0" smtClean="0"/>
              <a:t>Recovery as a synonym for ‘learning’</a:t>
            </a:r>
            <a:endParaRPr lang="en-GB" dirty="0"/>
          </a:p>
        </p:txBody>
      </p:sp>
      <p:sp>
        <p:nvSpPr>
          <p:cNvPr id="3" name="Content Placeholder 2"/>
          <p:cNvSpPr>
            <a:spLocks noGrp="1"/>
          </p:cNvSpPr>
          <p:nvPr>
            <p:ph idx="1"/>
          </p:nvPr>
        </p:nvSpPr>
        <p:spPr>
          <a:xfrm>
            <a:off x="822960" y="1100628"/>
            <a:ext cx="7520940" cy="5136684"/>
          </a:xfrm>
        </p:spPr>
        <p:txBody>
          <a:bodyPr>
            <a:normAutofit/>
          </a:bodyPr>
          <a:lstStyle/>
          <a:p>
            <a:r>
              <a:rPr lang="en-NZ" sz="2800" b="0" dirty="0" smtClean="0"/>
              <a:t>“Peer support is a very deep thing, you know. And recovery and wellbeing’s a very deep thing as well. You know you could say recovery’s almost like a spiritual experience but it’s certainly, I would say, a critical learning experience. It’s an experience of true learning. And if you look at learning environments and recovery environments, they’re the same thing.” </a:t>
            </a:r>
          </a:p>
          <a:p>
            <a:r>
              <a:rPr lang="en-NZ" sz="2000" b="0" dirty="0" smtClean="0"/>
              <a:t>(Geoff, peer support manager, cited in Scott et al 2011a: 21).</a:t>
            </a:r>
            <a:endParaRPr lang="en-GB" sz="2000" b="0" dirty="0"/>
          </a:p>
        </p:txBody>
      </p:sp>
    </p:spTree>
    <p:extLst>
      <p:ext uri="{BB962C8B-B14F-4D97-AF65-F5344CB8AC3E}">
        <p14:creationId xmlns:p14="http://schemas.microsoft.com/office/powerpoint/2010/main" val="286054939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NZ" dirty="0" smtClean="0"/>
              <a:t>A culture of fear…</a:t>
            </a:r>
            <a:endParaRPr lang="en-GB" dirty="0"/>
          </a:p>
        </p:txBody>
      </p:sp>
      <p:sp>
        <p:nvSpPr>
          <p:cNvPr id="3" name="Content Placeholder 2"/>
          <p:cNvSpPr>
            <a:spLocks noGrp="1"/>
          </p:cNvSpPr>
          <p:nvPr>
            <p:ph idx="1"/>
          </p:nvPr>
        </p:nvSpPr>
        <p:spPr/>
        <p:txBody>
          <a:bodyPr>
            <a:normAutofit/>
          </a:bodyPr>
          <a:lstStyle/>
          <a:p>
            <a:pPr marL="0" lvl="0" indent="0">
              <a:buNone/>
            </a:pPr>
            <a:r>
              <a:rPr lang="en-NZ" sz="2400" b="0" dirty="0" smtClean="0"/>
              <a:t>Because I was waking very early during my time on the ward in November 2013, my consultant charted early morning walks for me, before the ward doors opened. I went for one early walk, at 7 am, without incident. When I tried to go the next morning, I was told that this wasn’t allowed by ward policy, and I had to wait until the doors opened at 8 am. When I asked the reason for this prohibition, I was told that it was because early morning walks were risky, since few people were out and about. </a:t>
            </a:r>
            <a:endParaRPr lang="en-GB" sz="2400" b="0" dirty="0" smtClean="0"/>
          </a:p>
        </p:txBody>
      </p:sp>
    </p:spTree>
    <p:extLst>
      <p:ext uri="{BB962C8B-B14F-4D97-AF65-F5344CB8AC3E}">
        <p14:creationId xmlns:p14="http://schemas.microsoft.com/office/powerpoint/2010/main" val="87208194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NZ" dirty="0" smtClean="0"/>
              <a:t>More questions…</a:t>
            </a:r>
            <a:endParaRPr lang="en-GB" dirty="0"/>
          </a:p>
        </p:txBody>
      </p:sp>
      <p:sp>
        <p:nvSpPr>
          <p:cNvPr id="3" name="Content Placeholder 2"/>
          <p:cNvSpPr>
            <a:spLocks noGrp="1"/>
          </p:cNvSpPr>
          <p:nvPr>
            <p:ph idx="1"/>
          </p:nvPr>
        </p:nvSpPr>
        <p:spPr/>
        <p:txBody>
          <a:bodyPr>
            <a:noAutofit/>
          </a:bodyPr>
          <a:lstStyle/>
          <a:p>
            <a:r>
              <a:rPr lang="en-NZ" sz="2400" b="0" dirty="0" smtClean="0"/>
              <a:t>How does one balance the desire to support autonomy, healthy activity and creativity, along with the need to ‘protect’ very unwell people?</a:t>
            </a:r>
          </a:p>
          <a:p>
            <a:r>
              <a:rPr lang="en-NZ" sz="2400" b="0" dirty="0" smtClean="0"/>
              <a:t>How does litigation, and media reporting, around adverse incidents drive defensive practice?</a:t>
            </a:r>
          </a:p>
          <a:p>
            <a:r>
              <a:rPr lang="en-NZ" sz="2400" b="0" dirty="0" smtClean="0"/>
              <a:t>Is it easier to deal with one’s guilt feelings over not preventing a suicide, or other blatantly harmful event, or one’s feelings about </a:t>
            </a:r>
            <a:r>
              <a:rPr lang="en-NZ" sz="2400" b="0" dirty="0" err="1" smtClean="0"/>
              <a:t>ongoing</a:t>
            </a:r>
            <a:r>
              <a:rPr lang="en-NZ" sz="2400" b="0" dirty="0" smtClean="0"/>
              <a:t> repression of choice and freedom?</a:t>
            </a:r>
          </a:p>
          <a:p>
            <a:r>
              <a:rPr lang="en-NZ" sz="2400" b="0" dirty="0" smtClean="0"/>
              <a:t>How does the making of ‘ward policy’ allow the personal divestment of such guilt feelings?</a:t>
            </a:r>
          </a:p>
        </p:txBody>
      </p:sp>
    </p:spTree>
    <p:extLst>
      <p:ext uri="{BB962C8B-B14F-4D97-AF65-F5344CB8AC3E}">
        <p14:creationId xmlns:p14="http://schemas.microsoft.com/office/powerpoint/2010/main" val="372053567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NZ" dirty="0" smtClean="0"/>
              <a:t>Risk cultures are driven by fear…</a:t>
            </a:r>
            <a:endParaRPr lang="en-GB" dirty="0"/>
          </a:p>
        </p:txBody>
      </p:sp>
      <p:sp>
        <p:nvSpPr>
          <p:cNvPr id="3" name="Content Placeholder 2"/>
          <p:cNvSpPr>
            <a:spLocks noGrp="1"/>
          </p:cNvSpPr>
          <p:nvPr>
            <p:ph idx="1"/>
          </p:nvPr>
        </p:nvSpPr>
        <p:spPr/>
        <p:txBody>
          <a:bodyPr>
            <a:noAutofit/>
          </a:bodyPr>
          <a:lstStyle/>
          <a:p>
            <a:pPr>
              <a:spcAft>
                <a:spcPts val="1800"/>
              </a:spcAft>
            </a:pPr>
            <a:r>
              <a:rPr lang="en-NZ" sz="2800" b="0" dirty="0" smtClean="0"/>
              <a:t>…it seems, on balance, better to take some well judged, carefully worked out risks than to lock everybody up and throw away the key, that’s crazy.  (Angela, cited by Tickle, et al 2012:7).</a:t>
            </a:r>
          </a:p>
          <a:p>
            <a:pPr>
              <a:spcAft>
                <a:spcPts val="1800"/>
              </a:spcAft>
            </a:pPr>
            <a:r>
              <a:rPr lang="en-NZ" sz="2800" b="0" dirty="0" smtClean="0"/>
              <a:t>…assessment is only as good as the minute and day that you do that assessment, and the assessor who’s doing it, and an hour later, 5 minutes later, things can change enormously. (Trish, cited by Tickle, et al 2012: 7)</a:t>
            </a:r>
            <a:endParaRPr lang="en-GB" sz="2800" b="0" dirty="0"/>
          </a:p>
        </p:txBody>
      </p:sp>
    </p:spTree>
    <p:extLst>
      <p:ext uri="{BB962C8B-B14F-4D97-AF65-F5344CB8AC3E}">
        <p14:creationId xmlns:p14="http://schemas.microsoft.com/office/powerpoint/2010/main" val="179067023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NZ" dirty="0" smtClean="0"/>
              <a:t>Lack of trust leads to ‘nothing to do’</a:t>
            </a:r>
            <a:endParaRPr lang="en-GB" dirty="0"/>
          </a:p>
        </p:txBody>
      </p:sp>
      <p:sp>
        <p:nvSpPr>
          <p:cNvPr id="3" name="Content Placeholder 2"/>
          <p:cNvSpPr>
            <a:spLocks noGrp="1"/>
          </p:cNvSpPr>
          <p:nvPr>
            <p:ph idx="1"/>
          </p:nvPr>
        </p:nvSpPr>
        <p:spPr>
          <a:xfrm>
            <a:off x="827584" y="1124744"/>
            <a:ext cx="7520940" cy="5280700"/>
          </a:xfrm>
        </p:spPr>
        <p:txBody>
          <a:bodyPr>
            <a:normAutofit fontScale="92500"/>
          </a:bodyPr>
          <a:lstStyle/>
          <a:p>
            <a:pPr marL="0" lvl="0" indent="0">
              <a:lnSpc>
                <a:spcPct val="110000"/>
              </a:lnSpc>
              <a:buNone/>
            </a:pPr>
            <a:r>
              <a:rPr lang="en-NZ" sz="2400" b="0" dirty="0"/>
              <a:t>During my March-May stay, there were no games on the open shelves in the lounges where patients could access them. I asked the reason for this, and was told that patients might ‘lose’ or ‘break’ the pieces. I was told that there </a:t>
            </a:r>
            <a:r>
              <a:rPr lang="en-NZ" sz="2400" b="0" i="1" dirty="0"/>
              <a:t>were</a:t>
            </a:r>
            <a:r>
              <a:rPr lang="en-NZ" sz="2400" b="0" dirty="0"/>
              <a:t> games available to patients. I asked where these were, and was shown a locked cupboard in the intensive care wing of the ward. The cupboard was not labelled, and there was no indication of what games were there, or indeed if games were there at all. </a:t>
            </a:r>
            <a:r>
              <a:rPr lang="en-NZ" sz="2400" b="0" dirty="0" smtClean="0"/>
              <a:t>Most patients are not allowed on the intensive care wing. </a:t>
            </a:r>
            <a:r>
              <a:rPr lang="en-NZ" sz="2400" b="0" dirty="0"/>
              <a:t>During the two months I was on the ward, the only game to come out of </a:t>
            </a:r>
            <a:r>
              <a:rPr lang="en-NZ" sz="2400" b="0" dirty="0" smtClean="0"/>
              <a:t>this </a:t>
            </a:r>
            <a:r>
              <a:rPr lang="en-NZ" sz="2400" b="0" dirty="0"/>
              <a:t>cupboard was scrabble. This was played extensively by patients.  Most of the patients were entirely unaware that there were any other games anywhere on the ward.</a:t>
            </a:r>
            <a:endParaRPr lang="en-GB" sz="2400" b="0" dirty="0"/>
          </a:p>
          <a:p>
            <a:pPr>
              <a:lnSpc>
                <a:spcPct val="110000"/>
              </a:lnSpc>
            </a:pPr>
            <a:endParaRPr lang="en-GB" dirty="0"/>
          </a:p>
        </p:txBody>
      </p:sp>
    </p:spTree>
    <p:extLst>
      <p:ext uri="{BB962C8B-B14F-4D97-AF65-F5344CB8AC3E}">
        <p14:creationId xmlns:p14="http://schemas.microsoft.com/office/powerpoint/2010/main" val="328650686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NZ" dirty="0" smtClean="0"/>
              <a:t>Yet more questions…</a:t>
            </a:r>
            <a:endParaRPr lang="en-GB" dirty="0"/>
          </a:p>
        </p:txBody>
      </p:sp>
      <p:sp>
        <p:nvSpPr>
          <p:cNvPr id="3" name="Content Placeholder 2"/>
          <p:cNvSpPr>
            <a:spLocks noGrp="1"/>
          </p:cNvSpPr>
          <p:nvPr>
            <p:ph idx="1"/>
          </p:nvPr>
        </p:nvSpPr>
        <p:spPr/>
        <p:txBody>
          <a:bodyPr>
            <a:noAutofit/>
          </a:bodyPr>
          <a:lstStyle/>
          <a:p>
            <a:r>
              <a:rPr lang="en-NZ" sz="2400" b="0" dirty="0" smtClean="0"/>
              <a:t>How does a ‘culture of risk’ build on itself? </a:t>
            </a:r>
          </a:p>
          <a:p>
            <a:r>
              <a:rPr lang="en-NZ" sz="2400" b="0" dirty="0" smtClean="0"/>
              <a:t>Can restrictions intended to prevent suicide or other major events lead to restrictions focused on much smaller ‘risks’? How and why does this happen?</a:t>
            </a:r>
          </a:p>
          <a:p>
            <a:r>
              <a:rPr lang="en-NZ" sz="2400" b="0" dirty="0" smtClean="0"/>
              <a:t>How does development of a ‘culture of risk’ affect therapeutic relationships?</a:t>
            </a:r>
          </a:p>
        </p:txBody>
      </p:sp>
    </p:spTree>
    <p:extLst>
      <p:ext uri="{BB962C8B-B14F-4D97-AF65-F5344CB8AC3E}">
        <p14:creationId xmlns:p14="http://schemas.microsoft.com/office/powerpoint/2010/main" val="157344459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22960" y="365760"/>
            <a:ext cx="7520940" cy="903000"/>
          </a:xfrm>
        </p:spPr>
        <p:txBody>
          <a:bodyPr>
            <a:noAutofit/>
          </a:bodyPr>
          <a:lstStyle/>
          <a:p>
            <a:r>
              <a:rPr lang="en-NZ" sz="3200" dirty="0" smtClean="0"/>
              <a:t>How can a risk culture be ‘turned around’?</a:t>
            </a:r>
            <a:endParaRPr lang="en-GB" sz="3200" dirty="0"/>
          </a:p>
        </p:txBody>
      </p:sp>
      <p:sp>
        <p:nvSpPr>
          <p:cNvPr id="3" name="Content Placeholder 2"/>
          <p:cNvSpPr>
            <a:spLocks noGrp="1"/>
          </p:cNvSpPr>
          <p:nvPr>
            <p:ph idx="1"/>
          </p:nvPr>
        </p:nvSpPr>
        <p:spPr>
          <a:xfrm>
            <a:off x="899592" y="1484784"/>
            <a:ext cx="7520940" cy="4752528"/>
          </a:xfrm>
        </p:spPr>
        <p:txBody>
          <a:bodyPr>
            <a:normAutofit fontScale="92500" lnSpcReduction="20000"/>
          </a:bodyPr>
          <a:lstStyle/>
          <a:p>
            <a:pPr marL="0" indent="0">
              <a:lnSpc>
                <a:spcPct val="150000"/>
              </a:lnSpc>
              <a:buNone/>
            </a:pPr>
            <a:r>
              <a:rPr lang="en-NZ" sz="2000" b="0" dirty="0" smtClean="0"/>
              <a:t>“We work on relationship; I think that’s the thing that we do really well. And when those relationships are working well, we’re checking in with the people all the time and we’re seeing whether they’re eating, drinking, doing all the normal things or not. And you know, if the person stops eating and drinking and stuff like that, you might think, ‘What’s going on with them?’, and you can check it out and see if they’re ok. It’s that relationship, and we put a lot of intense hours into just chatting with people… and it’s really great to get people reporting for themselves and taking responsibility for themselves to say, “hey, I’m feeling a bit unsafe”. You know, recognising it first themselves, before they do anything.” (Maya, peer supporter in a crisis house; Scott, et al 2011a: 55).</a:t>
            </a:r>
            <a:endParaRPr lang="en-GB" sz="2000" b="0" dirty="0"/>
          </a:p>
        </p:txBody>
      </p:sp>
    </p:spTree>
    <p:extLst>
      <p:ext uri="{BB962C8B-B14F-4D97-AF65-F5344CB8AC3E}">
        <p14:creationId xmlns:p14="http://schemas.microsoft.com/office/powerpoint/2010/main" val="425254514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NZ" dirty="0" smtClean="0"/>
              <a:t>Agency is central…</a:t>
            </a:r>
            <a:endParaRPr lang="en-GB" dirty="0"/>
          </a:p>
        </p:txBody>
      </p:sp>
      <p:sp>
        <p:nvSpPr>
          <p:cNvPr id="3" name="Content Placeholder 2"/>
          <p:cNvSpPr>
            <a:spLocks noGrp="1"/>
          </p:cNvSpPr>
          <p:nvPr>
            <p:ph idx="1"/>
          </p:nvPr>
        </p:nvSpPr>
        <p:spPr>
          <a:xfrm>
            <a:off x="822960" y="1100628"/>
            <a:ext cx="7520940" cy="5136684"/>
          </a:xfrm>
        </p:spPr>
        <p:txBody>
          <a:bodyPr>
            <a:normAutofit/>
          </a:bodyPr>
          <a:lstStyle/>
          <a:p>
            <a:pPr marL="0" indent="0">
              <a:buNone/>
            </a:pPr>
            <a:r>
              <a:rPr lang="en-NZ" sz="2600" b="0" dirty="0" smtClean="0"/>
              <a:t>“It is important to understand that persons with a disability do not ‘get rehabilitated’ in the sense that cars ‘get’ tuned up or televisions ‘get repaired’. Disabled persons are not passive recipients of rehabilitation services. Rather they experience themselves as recovering a new sense of self and of purpose within and beyond the limits of the disability. ... It is through the process of recovery that disabled persons become active and courageous participants in their own rehabilitation project.” </a:t>
            </a:r>
          </a:p>
          <a:p>
            <a:pPr marL="0" indent="0">
              <a:buNone/>
            </a:pPr>
            <a:r>
              <a:rPr lang="en-NZ" sz="2600" b="0" dirty="0" smtClean="0"/>
              <a:t>(Deegan 1988: 12). </a:t>
            </a:r>
          </a:p>
          <a:p>
            <a:endParaRPr lang="en-GB" dirty="0"/>
          </a:p>
        </p:txBody>
      </p:sp>
    </p:spTree>
    <p:extLst>
      <p:ext uri="{BB962C8B-B14F-4D97-AF65-F5344CB8AC3E}">
        <p14:creationId xmlns:p14="http://schemas.microsoft.com/office/powerpoint/2010/main" val="307747117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a:xfrm>
            <a:off x="822960" y="1100628"/>
            <a:ext cx="7520940" cy="4416604"/>
          </a:xfrm>
        </p:spPr>
        <p:txBody>
          <a:bodyPr>
            <a:normAutofit lnSpcReduction="10000"/>
          </a:bodyPr>
          <a:lstStyle/>
          <a:p>
            <a:pPr marL="0" indent="0">
              <a:lnSpc>
                <a:spcPct val="150000"/>
              </a:lnSpc>
              <a:buNone/>
            </a:pPr>
            <a:r>
              <a:rPr lang="en-NZ" sz="2400" b="0" dirty="0" smtClean="0"/>
              <a:t>“One team’s coming from a very risk averse medical model approach. And we’re coming from an opportunity, risk is opportunity and if you don’t take any risk you don’t learn anything, sort of approach. And, but the safety’s in… I guess safety’s not quite the right word. The </a:t>
            </a:r>
            <a:r>
              <a:rPr lang="en-NZ" sz="2400" b="0" i="1" dirty="0" smtClean="0"/>
              <a:t>container</a:t>
            </a:r>
            <a:r>
              <a:rPr lang="en-NZ" sz="2400" b="0" dirty="0" smtClean="0"/>
              <a:t> is the relationship, really, the peer relationship.”  (Geoff, peer support manager of a crisis house; cited in Scott, et all 2011a: 57).</a:t>
            </a:r>
            <a:endParaRPr lang="en-GB" sz="2400" b="0" dirty="0"/>
          </a:p>
        </p:txBody>
      </p:sp>
    </p:spTree>
    <p:extLst>
      <p:ext uri="{BB962C8B-B14F-4D97-AF65-F5344CB8AC3E}">
        <p14:creationId xmlns:p14="http://schemas.microsoft.com/office/powerpoint/2010/main" val="114347746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NZ" dirty="0" smtClean="0"/>
              <a:t>Some theoretical questions…</a:t>
            </a:r>
            <a:endParaRPr lang="en-GB" dirty="0"/>
          </a:p>
        </p:txBody>
      </p:sp>
      <p:sp>
        <p:nvSpPr>
          <p:cNvPr id="3" name="Content Placeholder 2"/>
          <p:cNvSpPr>
            <a:spLocks noGrp="1"/>
          </p:cNvSpPr>
          <p:nvPr>
            <p:ph idx="1"/>
          </p:nvPr>
        </p:nvSpPr>
        <p:spPr/>
        <p:txBody>
          <a:bodyPr>
            <a:noAutofit/>
          </a:bodyPr>
          <a:lstStyle/>
          <a:p>
            <a:r>
              <a:rPr lang="en-NZ" sz="2800" b="0" dirty="0" smtClean="0"/>
              <a:t>How and why are patients ‘governed’ in the mental health system?</a:t>
            </a:r>
          </a:p>
          <a:p>
            <a:r>
              <a:rPr lang="en-NZ" sz="2800" b="0" dirty="0" smtClean="0"/>
              <a:t>If selves are constructed through discourse, what are the ‘selves’ that are available to patients in a risk culture?</a:t>
            </a:r>
          </a:p>
          <a:p>
            <a:r>
              <a:rPr lang="en-NZ" sz="2800" b="0" dirty="0" smtClean="0"/>
              <a:t>What sort of self can be constructed in a recovery environment?</a:t>
            </a:r>
          </a:p>
          <a:p>
            <a:r>
              <a:rPr lang="en-NZ" sz="2800" b="0" dirty="0" smtClean="0"/>
              <a:t>How can fear of suicide, self harm and harm to others be addressed when constructing such regimes of governance?</a:t>
            </a:r>
            <a:endParaRPr lang="en-GB" sz="2800" b="0" dirty="0"/>
          </a:p>
        </p:txBody>
      </p:sp>
    </p:spTree>
    <p:extLst>
      <p:ext uri="{BB962C8B-B14F-4D97-AF65-F5344CB8AC3E}">
        <p14:creationId xmlns:p14="http://schemas.microsoft.com/office/powerpoint/2010/main" val="227923063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78098"/>
          </a:xfrm>
        </p:spPr>
        <p:txBody>
          <a:bodyPr>
            <a:normAutofit/>
          </a:bodyPr>
          <a:lstStyle/>
          <a:p>
            <a:r>
              <a:rPr lang="en-NZ" sz="2800" dirty="0" smtClean="0"/>
              <a:t>References</a:t>
            </a:r>
            <a:endParaRPr lang="en-GB" sz="2800" dirty="0"/>
          </a:p>
        </p:txBody>
      </p:sp>
      <p:sp>
        <p:nvSpPr>
          <p:cNvPr id="3" name="Content Placeholder 2"/>
          <p:cNvSpPr>
            <a:spLocks noGrp="1"/>
          </p:cNvSpPr>
          <p:nvPr>
            <p:ph idx="1"/>
          </p:nvPr>
        </p:nvSpPr>
        <p:spPr>
          <a:xfrm>
            <a:off x="457200" y="1196752"/>
            <a:ext cx="8229600" cy="4929411"/>
          </a:xfrm>
        </p:spPr>
        <p:txBody>
          <a:bodyPr>
            <a:normAutofit fontScale="85000" lnSpcReduction="10000"/>
          </a:bodyPr>
          <a:lstStyle/>
          <a:p>
            <a:r>
              <a:rPr lang="en-GB" sz="1900" b="0" dirty="0" smtClean="0"/>
              <a:t>Patricia </a:t>
            </a:r>
            <a:r>
              <a:rPr lang="en-GB" sz="1900" b="0" dirty="0" err="1" smtClean="0"/>
              <a:t>Deegan</a:t>
            </a:r>
            <a:r>
              <a:rPr lang="en-GB" sz="1900" b="0" dirty="0" smtClean="0"/>
              <a:t> (1988) ‘Recovery: the lived experience of rehabilitation’; </a:t>
            </a:r>
            <a:r>
              <a:rPr lang="en-GB" sz="1900" b="0" i="1" dirty="0" smtClean="0"/>
              <a:t>Psychosocial Rehabilitation Journal </a:t>
            </a:r>
            <a:r>
              <a:rPr lang="en-GB" sz="1900" b="0" dirty="0" smtClean="0"/>
              <a:t>11(4): 11-19.</a:t>
            </a:r>
          </a:p>
          <a:p>
            <a:r>
              <a:rPr lang="en-NZ" sz="1900" b="0" dirty="0" smtClean="0"/>
              <a:t>William Anthony (1993) ‘Recovery from mental illness: the guiding vision of the mental health service system in the 1990s.” </a:t>
            </a:r>
            <a:r>
              <a:rPr lang="en-NZ" sz="1900" b="0" i="1" dirty="0" smtClean="0"/>
              <a:t>Psychosocial Rehabilitation Journal. </a:t>
            </a:r>
            <a:r>
              <a:rPr lang="en-NZ" sz="1900" b="0" dirty="0" smtClean="0"/>
              <a:t>16: 11-24</a:t>
            </a:r>
            <a:r>
              <a:rPr lang="en-NZ" sz="1900" b="0" i="1" dirty="0" smtClean="0"/>
              <a:t>.</a:t>
            </a:r>
            <a:endParaRPr lang="en-GB" sz="1900" b="0" dirty="0" smtClean="0"/>
          </a:p>
          <a:p>
            <a:r>
              <a:rPr lang="en-NZ" sz="1900" b="0" dirty="0" smtClean="0"/>
              <a:t>Anne Scott, Carolyn Doughty and Hamuera Kahi (2011a) </a:t>
            </a:r>
            <a:r>
              <a:rPr lang="en-NZ" sz="1900" b="0" i="1" dirty="0" smtClean="0"/>
              <a:t>Peer Support Practice in Aotearoa New Zealand. </a:t>
            </a:r>
            <a:r>
              <a:rPr lang="en-NZ" sz="1900" b="0" dirty="0"/>
              <a:t> </a:t>
            </a:r>
            <a:r>
              <a:rPr lang="en-NZ" sz="1900" b="0" dirty="0" smtClean="0"/>
              <a:t>Available online on HDC website: </a:t>
            </a:r>
            <a:r>
              <a:rPr lang="en-NZ" sz="1900" b="0" dirty="0" smtClean="0">
                <a:hlinkClick r:id="rId3"/>
              </a:rPr>
              <a:t>http://www.hdc.org.nz/media/199065/peer%20support%20practice%20in%20aotearoa%20nz.pdf</a:t>
            </a:r>
            <a:r>
              <a:rPr lang="en-NZ" sz="1900" b="0" dirty="0" smtClean="0"/>
              <a:t> </a:t>
            </a:r>
            <a:endParaRPr lang="en-GB" sz="1900" b="0" dirty="0" smtClean="0"/>
          </a:p>
          <a:p>
            <a:r>
              <a:rPr lang="en-NZ" sz="1900" b="0" dirty="0" smtClean="0"/>
              <a:t>Anna Tickle, Dora Brown and Mark Hayward (2012) ‘Can we risk recovery? A grounded theory of clinical psychologists’ perceptions of risk and recovery-oriented mental health services’; </a:t>
            </a:r>
            <a:r>
              <a:rPr lang="en-NZ" sz="1900" b="0" i="1" dirty="0" smtClean="0"/>
              <a:t>Psychology and Psychotherapy: Theory, Research and Practice. </a:t>
            </a:r>
          </a:p>
          <a:p>
            <a:r>
              <a:rPr lang="en-NZ" altLang="en-US" sz="1900" b="0" dirty="0"/>
              <a:t>Nikolas Rose (2005) ‘In search of certainty: risk management in a biological age’; </a:t>
            </a:r>
            <a:r>
              <a:rPr lang="en-NZ" altLang="en-US" sz="1900" b="0" i="1" dirty="0"/>
              <a:t>Journal of Public Mental Health </a:t>
            </a:r>
            <a:r>
              <a:rPr lang="en-NZ" altLang="en-US" sz="1900" b="0" dirty="0"/>
              <a:t>4(3): 14-22</a:t>
            </a:r>
            <a:r>
              <a:rPr lang="en-NZ" altLang="en-US" sz="1900" b="0" dirty="0" smtClean="0"/>
              <a:t>.</a:t>
            </a:r>
          </a:p>
          <a:p>
            <a:r>
              <a:rPr lang="en-NZ" sz="2000" b="0" dirty="0"/>
              <a:t>Woods, P. (2013) Risk assessment and management approaches on mental health units. </a:t>
            </a:r>
            <a:r>
              <a:rPr lang="en-NZ" sz="2000" b="0" i="1" dirty="0"/>
              <a:t>Journal of Psychiatric and Mental Health Nursing </a:t>
            </a:r>
            <a:r>
              <a:rPr lang="en-NZ" sz="2000" b="0" dirty="0"/>
              <a:t>20: 807-813.</a:t>
            </a:r>
          </a:p>
          <a:p>
            <a:r>
              <a:rPr lang="en-NZ" sz="2000" b="0" dirty="0"/>
              <a:t>Sawyer, A.M. and Green, D. (2013) Social inclusion and individualised service provision in high risk community care: balancing regulation, judgment and discretion. </a:t>
            </a:r>
            <a:r>
              <a:rPr lang="en-NZ" sz="2000" b="0" i="1" dirty="0"/>
              <a:t>Social Policy and Society </a:t>
            </a:r>
            <a:r>
              <a:rPr lang="en-NZ" sz="2000" b="0" dirty="0"/>
              <a:t>12(2): 299-308.</a:t>
            </a:r>
            <a:endParaRPr lang="en-GB" sz="2000" b="0" dirty="0"/>
          </a:p>
          <a:p>
            <a:endParaRPr lang="en-NZ" altLang="en-US" sz="1900" b="0" dirty="0" smtClean="0"/>
          </a:p>
          <a:p>
            <a:endParaRPr lang="en-NZ" altLang="en-US" sz="1900" dirty="0"/>
          </a:p>
          <a:p>
            <a:endParaRPr lang="en-GB" sz="2000" dirty="0"/>
          </a:p>
        </p:txBody>
      </p:sp>
    </p:spTree>
    <p:extLst>
      <p:ext uri="{BB962C8B-B14F-4D97-AF65-F5344CB8AC3E}">
        <p14:creationId xmlns:p14="http://schemas.microsoft.com/office/powerpoint/2010/main" val="1386193768"/>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Angles">
  <a:themeElements>
    <a:clrScheme name="Angles">
      <a:dk1>
        <a:srgbClr val="000000"/>
      </a:dk1>
      <a:lt1>
        <a:srgbClr val="FFFFFF"/>
      </a:lt1>
      <a:dk2>
        <a:srgbClr val="434342"/>
      </a:dk2>
      <a:lt2>
        <a:srgbClr val="CDD7D9"/>
      </a:lt2>
      <a:accent1>
        <a:srgbClr val="797B7E"/>
      </a:accent1>
      <a:accent2>
        <a:srgbClr val="F96A1B"/>
      </a:accent2>
      <a:accent3>
        <a:srgbClr val="08A1D9"/>
      </a:accent3>
      <a:accent4>
        <a:srgbClr val="7C984A"/>
      </a:accent4>
      <a:accent5>
        <a:srgbClr val="C2AD8D"/>
      </a:accent5>
      <a:accent6>
        <a:srgbClr val="506E94"/>
      </a:accent6>
      <a:hlink>
        <a:srgbClr val="5F5F5F"/>
      </a:hlink>
      <a:folHlink>
        <a:srgbClr val="969696"/>
      </a:folHlink>
    </a:clrScheme>
    <a:fontScheme name="Angles">
      <a:majorFont>
        <a:latin typeface="Franklin Gothic Medium"/>
        <a:ea typeface=""/>
        <a:cs typeface=""/>
        <a:font script="Jpan" typeface="HG創英角ｺﾞｼｯｸUB"/>
        <a:font script="Hang" typeface="돋움"/>
        <a:font script="Hans" typeface="微软雅黑"/>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Franklin Gothic Book"/>
        <a:ea typeface=""/>
        <a:cs typeface=""/>
        <a:font script="Jpan" typeface="ＭＳ Ｐゴシック"/>
        <a:font script="Hang" typeface="맑은 고딕"/>
        <a:font script="Hans" typeface="隶书"/>
        <a:font script="Hant" typeface="新細明體"/>
        <a:font script="Arab" typeface="Arial"/>
        <a:font script="Hebr" typeface="Arial"/>
        <a:font script="Thai" typeface="Cord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Angle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20400000"/>
            </a:lightRig>
          </a:scene3d>
          <a:sp3d contourW="6350">
            <a:bevelT w="41275" h="19050" prst="angle"/>
            <a:contourClr>
              <a:schemeClr val="phClr">
                <a:shade val="25000"/>
                <a:satMod val="150000"/>
              </a:schemeClr>
            </a:contourClr>
          </a:sp3d>
        </a:effectStyle>
      </a:effectStyleLst>
      <a:bgFillStyleLst>
        <a:solidFill>
          <a:schemeClr val="phClr"/>
        </a:solidFill>
        <a:blipFill rotWithShape="1">
          <a:blip xmlns:r="http://schemas.openxmlformats.org/officeDocument/2006/relationships" r:embed="rId1">
            <a:duotone>
              <a:schemeClr val="phClr">
                <a:tint val="90000"/>
                <a:shade val="85000"/>
              </a:schemeClr>
              <a:schemeClr val="phClr">
                <a:tint val="95000"/>
                <a:shade val="99000"/>
              </a:schemeClr>
            </a:duotone>
          </a:blip>
          <a:tile tx="0" ty="0" sx="100000" sy="100000" flip="none" algn="tl"/>
        </a:blipFill>
        <a:blipFill rotWithShape="1">
          <a:blip xmlns:r="http://schemas.openxmlformats.org/officeDocument/2006/relationships" r:embed="rId2">
            <a:duotone>
              <a:schemeClr val="phClr">
                <a:tint val="93000"/>
                <a:shade val="85000"/>
              </a:schemeClr>
              <a:schemeClr val="phClr">
                <a:tint val="96000"/>
                <a:shade val="99000"/>
              </a:schemeClr>
            </a:duotone>
          </a:blip>
          <a:tile tx="0" ty="0" sx="90000" sy="9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Angles</Template>
  <TotalTime>702</TotalTime>
  <Words>3263</Words>
  <Application>Microsoft Office PowerPoint</Application>
  <PresentationFormat>On-screen Show (4:3)</PresentationFormat>
  <Paragraphs>146</Paragraphs>
  <Slides>21</Slides>
  <Notes>21</Notes>
  <HiddenSlides>0</HiddenSlides>
  <MMClips>0</MMClips>
  <ScaleCrop>false</ScaleCrop>
  <HeadingPairs>
    <vt:vector size="4" baseType="variant">
      <vt:variant>
        <vt:lpstr>Theme</vt:lpstr>
      </vt:variant>
      <vt:variant>
        <vt:i4>1</vt:i4>
      </vt:variant>
      <vt:variant>
        <vt:lpstr>Slide Titles</vt:lpstr>
      </vt:variant>
      <vt:variant>
        <vt:i4>21</vt:i4>
      </vt:variant>
    </vt:vector>
  </HeadingPairs>
  <TitlesOfParts>
    <vt:vector size="22" baseType="lpstr">
      <vt:lpstr>Angles</vt:lpstr>
      <vt:lpstr>Risking recovery in an acute mental health inpatient unit</vt:lpstr>
      <vt:lpstr>‘Recovery’ as the fundamental aim in A/NZ mental Health system</vt:lpstr>
      <vt:lpstr>Positive risk management is needed:</vt:lpstr>
      <vt:lpstr>collision between Recovery orientated practice and corporate risk management</vt:lpstr>
      <vt:lpstr>PowerPoint Presentation</vt:lpstr>
      <vt:lpstr>We attribute blame not – or not just – to the person who has committed an act but to the authority who should have forseen and prevented it. Once it seems possible to predict the future through the application of knowledge, once it seems possible to take action in the present to avert a potential unwelcome future, then failure to do so cannot be ascribed to chance. Even a non-decision is a decision. Someone has decided, someone could have decided otherwise, someone is therefore culpable. </vt:lpstr>
      <vt:lpstr>Risk cultures created</vt:lpstr>
      <vt:lpstr>Tragic outcomes…</vt:lpstr>
      <vt:lpstr>Closed down environments</vt:lpstr>
      <vt:lpstr>Some questions</vt:lpstr>
      <vt:lpstr>Recovery as a synonym for ‘learning’</vt:lpstr>
      <vt:lpstr>A culture of fear…</vt:lpstr>
      <vt:lpstr>More questions…</vt:lpstr>
      <vt:lpstr>Risk cultures are driven by fear…</vt:lpstr>
      <vt:lpstr>Lack of trust leads to ‘nothing to do’</vt:lpstr>
      <vt:lpstr>Yet more questions…</vt:lpstr>
      <vt:lpstr>How can a risk culture be ‘turned around’?</vt:lpstr>
      <vt:lpstr>Agency is central…</vt:lpstr>
      <vt:lpstr>PowerPoint Presentation</vt:lpstr>
      <vt:lpstr>Some theoretical questions…</vt:lpstr>
      <vt:lpstr>References</vt:lpstr>
    </vt:vector>
  </TitlesOfParts>
  <Company>University of Canterbury</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Risk and recovery in mental health services</dc:title>
  <dc:creator>Anne Scott(Sociology)</dc:creator>
  <cp:lastModifiedBy>Anne Scott(Sociology)</cp:lastModifiedBy>
  <cp:revision>36</cp:revision>
  <cp:lastPrinted>2015-01-19T21:25:02Z</cp:lastPrinted>
  <dcterms:created xsi:type="dcterms:W3CDTF">2014-08-31T21:54:47Z</dcterms:created>
  <dcterms:modified xsi:type="dcterms:W3CDTF">2015-02-13T02:10:28Z</dcterms:modified>
</cp:coreProperties>
</file>